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75" r:id="rId2"/>
    <p:sldId id="288" r:id="rId3"/>
    <p:sldId id="277" r:id="rId4"/>
    <p:sldId id="285" r:id="rId5"/>
    <p:sldId id="279" r:id="rId6"/>
    <p:sldId id="280" r:id="rId7"/>
    <p:sldId id="281" r:id="rId8"/>
    <p:sldId id="283" r:id="rId9"/>
    <p:sldId id="293" r:id="rId10"/>
    <p:sldId id="289" r:id="rId11"/>
    <p:sldId id="290" r:id="rId12"/>
    <p:sldId id="291" r:id="rId13"/>
    <p:sldId id="294" r:id="rId14"/>
    <p:sldId id="292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EE20-C9D0-40ED-B84B-9CE8FCE17F26}" type="datetimeFigureOut">
              <a:rPr lang="es-MX" smtClean="0"/>
              <a:pPr/>
              <a:t>27/04/2017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7A13-8D3A-442E-B52E-7E04EAA915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2442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EE20-C9D0-40ED-B84B-9CE8FCE17F26}" type="datetimeFigureOut">
              <a:rPr lang="es-MX" smtClean="0"/>
              <a:pPr/>
              <a:t>27/04/2017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7A13-8D3A-442E-B52E-7E04EAA915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309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EE20-C9D0-40ED-B84B-9CE8FCE17F26}" type="datetimeFigureOut">
              <a:rPr lang="es-MX" smtClean="0"/>
              <a:pPr/>
              <a:t>27/04/2017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7A13-8D3A-442E-B52E-7E04EAA915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3998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EE20-C9D0-40ED-B84B-9CE8FCE17F26}" type="datetimeFigureOut">
              <a:rPr lang="es-MX" smtClean="0"/>
              <a:pPr/>
              <a:t>27/04/2017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7A13-8D3A-442E-B52E-7E04EAA915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1480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EE20-C9D0-40ED-B84B-9CE8FCE17F26}" type="datetimeFigureOut">
              <a:rPr lang="es-MX" smtClean="0"/>
              <a:pPr/>
              <a:t>27/04/2017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7A13-8D3A-442E-B52E-7E04EAA915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1669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EE20-C9D0-40ED-B84B-9CE8FCE17F26}" type="datetimeFigureOut">
              <a:rPr lang="es-MX" smtClean="0"/>
              <a:pPr/>
              <a:t>27/04/2017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7A13-8D3A-442E-B52E-7E04EAA915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3429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EE20-C9D0-40ED-B84B-9CE8FCE17F26}" type="datetimeFigureOut">
              <a:rPr lang="es-MX" smtClean="0"/>
              <a:pPr/>
              <a:t>27/04/2017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7A13-8D3A-442E-B52E-7E04EAA915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0416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EE20-C9D0-40ED-B84B-9CE8FCE17F26}" type="datetimeFigureOut">
              <a:rPr lang="es-MX" smtClean="0"/>
              <a:pPr/>
              <a:t>27/04/2017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7A13-8D3A-442E-B52E-7E04EAA915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0543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EE20-C9D0-40ED-B84B-9CE8FCE17F26}" type="datetimeFigureOut">
              <a:rPr lang="es-MX" smtClean="0"/>
              <a:pPr/>
              <a:t>27/04/2017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7A13-8D3A-442E-B52E-7E04EAA915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2236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EE20-C9D0-40ED-B84B-9CE8FCE17F26}" type="datetimeFigureOut">
              <a:rPr lang="es-MX" smtClean="0"/>
              <a:pPr/>
              <a:t>27/04/2017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7A13-8D3A-442E-B52E-7E04EAA915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8314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EE20-C9D0-40ED-B84B-9CE8FCE17F26}" type="datetimeFigureOut">
              <a:rPr lang="es-MX" smtClean="0"/>
              <a:pPr/>
              <a:t>27/04/2017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7A13-8D3A-442E-B52E-7E04EAA915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1176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3EE20-C9D0-40ED-B84B-9CE8FCE17F26}" type="datetimeFigureOut">
              <a:rPr lang="es-MX" smtClean="0"/>
              <a:pPr/>
              <a:t>27/04/2017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F7A13-8D3A-442E-B52E-7E04EAA9150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8223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¿Qué es la Alerta de Violencia de  Género?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7016"/>
            <a:ext cx="8363272" cy="4846320"/>
          </a:xfrm>
        </p:spPr>
        <p:txBody>
          <a:bodyPr>
            <a:normAutofit/>
          </a:bodyPr>
          <a:lstStyle/>
          <a:p>
            <a:endParaRPr lang="es-MX" sz="1800" dirty="0" smtClean="0"/>
          </a:p>
          <a:p>
            <a:pPr marL="0" indent="0" algn="just">
              <a:buNone/>
            </a:pPr>
            <a:r>
              <a:rPr lang="es-MX" sz="2400" dirty="0" smtClean="0"/>
              <a:t>Es el mecanismo que utiliza el estado para implementar acciones en conjunto para abatir la violencia de género contra las mujeres. Participan los tres poderes de la administración pública. </a:t>
            </a:r>
          </a:p>
          <a:p>
            <a:pPr marL="0" indent="0" algn="just">
              <a:buNone/>
            </a:pPr>
            <a:r>
              <a:rPr lang="es-MX" sz="2400" b="1" dirty="0" smtClean="0"/>
              <a:t>Objetivo</a:t>
            </a:r>
            <a:r>
              <a:rPr lang="es-MX" sz="2400" dirty="0" smtClean="0"/>
              <a:t>: Garantizar a las mujeres y niñas del Estado de México, su derecho a una vida libre de violencia, mediante el diseño e implementación de un modelo de políticas públicas que aborde de manera integral cualquier acto de violencia hacia ellas, y prevea la participación de todos los actores gubernamentales a nivel estatal y municipal, en la definición, planificación, intervención y colaboración de estrategias y acciones específicas</a:t>
            </a:r>
            <a:r>
              <a:rPr lang="es-MX" sz="2000" dirty="0" smtClean="0"/>
              <a:t>.</a:t>
            </a:r>
          </a:p>
          <a:p>
            <a:pPr marL="0" indent="0" algn="just">
              <a:buNone/>
            </a:pPr>
            <a:endParaRPr lang="es-MX" sz="2400" dirty="0" smtClean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17562" y="2885858"/>
            <a:ext cx="8142869" cy="413732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endParaRPr lang="es-MX" sz="20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363116" y="2603728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endParaRPr lang="es-MX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¿Qué hemos hecho como gobierno Estatal?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Sensibilización</a:t>
            </a:r>
          </a:p>
          <a:p>
            <a:r>
              <a:rPr lang="es-MX" dirty="0" smtClean="0"/>
              <a:t>Capacitación</a:t>
            </a:r>
          </a:p>
          <a:p>
            <a:r>
              <a:rPr lang="es-MX" dirty="0" smtClean="0"/>
              <a:t>Células de búsqueda y reacción inmediata</a:t>
            </a:r>
          </a:p>
          <a:p>
            <a:r>
              <a:rPr lang="es-MX" dirty="0" smtClean="0"/>
              <a:t>Policía de proximidad</a:t>
            </a:r>
          </a:p>
          <a:p>
            <a:r>
              <a:rPr lang="es-MX" dirty="0" smtClean="0"/>
              <a:t>Elaboración y publicación de protocolos de atención</a:t>
            </a:r>
          </a:p>
          <a:p>
            <a:r>
              <a:rPr lang="es-MX" dirty="0" smtClean="0"/>
              <a:t>Campaña pública denominada «No dejes que las arranquen de nuestra vida»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53389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Creación de la Unidad de Análisis de Contexto en la fiscalía general de justicia</a:t>
            </a:r>
          </a:p>
          <a:p>
            <a:r>
              <a:rPr lang="es-MX" dirty="0" smtClean="0"/>
              <a:t>Rehabilitación de espacios públicos</a:t>
            </a:r>
          </a:p>
          <a:p>
            <a:r>
              <a:rPr lang="es-MX" dirty="0" smtClean="0"/>
              <a:t>Diagnósticos</a:t>
            </a:r>
          </a:p>
          <a:p>
            <a:r>
              <a:rPr lang="es-MX" dirty="0" smtClean="0"/>
              <a:t>Incorporación de la asignatura estatal «Desarrollo de ambientes protectores» en todas las secundarias del estado de México, cual contempla temas de género, respeto a los derechos humanos, violencia de género etc.</a:t>
            </a:r>
          </a:p>
          <a:p>
            <a:r>
              <a:rPr lang="es-MX" dirty="0" smtClean="0"/>
              <a:t>Becas a hijos e hijas de madres muertas por feminicidio, delito doloso y desaparición.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21835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MX" dirty="0" smtClean="0"/>
              <a:t>Reparación y cambio de luminarias en 50 municipios del estado incluyendo los 11 con alerta de género.</a:t>
            </a:r>
          </a:p>
          <a:p>
            <a:pPr algn="just"/>
            <a:r>
              <a:rPr lang="es-MX" dirty="0" smtClean="0"/>
              <a:t>Incremento de operativos</a:t>
            </a:r>
          </a:p>
          <a:p>
            <a:pPr algn="just"/>
            <a:r>
              <a:rPr lang="es-MX" dirty="0" smtClean="0"/>
              <a:t>Incremento de video vigilancia</a:t>
            </a:r>
          </a:p>
          <a:p>
            <a:pPr algn="just"/>
            <a:r>
              <a:rPr lang="es-MX" dirty="0" smtClean="0"/>
              <a:t>Trabajo colaborativo entre dependencias municipales y estatales</a:t>
            </a:r>
          </a:p>
          <a:p>
            <a:pPr algn="just"/>
            <a:r>
              <a:rPr lang="es-MX" dirty="0" smtClean="0"/>
              <a:t>Propuesta de diseño curricular de la asignatura Igualdad y derechos humanos para preescolar, primaria, secundaria y normales que de aprobarse se aplicaría a toda la Republica Mexicana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720973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Capacitación a servidoras y Servidores públicos.</a:t>
            </a:r>
          </a:p>
          <a:p>
            <a:pPr algn="just"/>
            <a:r>
              <a:rPr lang="es-MX" dirty="0" smtClean="0"/>
              <a:t>Sensibilización al alumnado, madres y padres de familia y al público en general.</a:t>
            </a:r>
          </a:p>
          <a:p>
            <a:pPr algn="just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xmlns="" val="3748215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1124744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b="1" dirty="0"/>
              <a:t>Área de Igualdad de Género de la Secretaría de </a:t>
            </a:r>
            <a:r>
              <a:rPr lang="es-MX" sz="2400" b="1" dirty="0" smtClean="0"/>
              <a:t>Educación </a:t>
            </a:r>
            <a:endParaRPr lang="es-MX" sz="2400" b="1" dirty="0"/>
          </a:p>
          <a:p>
            <a:pPr algn="ctr"/>
            <a:r>
              <a:rPr lang="es-MX" sz="2400" dirty="0"/>
              <a:t>	</a:t>
            </a:r>
            <a:r>
              <a:rPr lang="es-MX" sz="2400" dirty="0">
                <a:solidFill>
                  <a:schemeClr val="accent6">
                    <a:lumMod val="75000"/>
                  </a:schemeClr>
                </a:solidFill>
              </a:rPr>
              <a:t>Tel. 722 2 14 39 </a:t>
            </a:r>
            <a:r>
              <a:rPr lang="es-MX" sz="2400" dirty="0" smtClean="0">
                <a:solidFill>
                  <a:schemeClr val="accent6">
                    <a:lumMod val="75000"/>
                  </a:schemeClr>
                </a:solidFill>
              </a:rPr>
              <a:t>13 (Casos de Violencia de Género en el Sistema Educativo Estatal)</a:t>
            </a:r>
            <a:endParaRPr lang="es-MX" sz="2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s-MX" sz="2400" dirty="0">
                <a:solidFill>
                  <a:schemeClr val="accent6">
                    <a:lumMod val="75000"/>
                  </a:schemeClr>
                </a:solidFill>
              </a:rPr>
              <a:t>	E mail. uvideveduc@gmail.com</a:t>
            </a:r>
          </a:p>
          <a:p>
            <a:endParaRPr lang="es-MX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b="1" dirty="0"/>
              <a:t>Consejo Estatal de la Mujer y Bienestar </a:t>
            </a:r>
            <a:r>
              <a:rPr lang="es-MX" sz="2400" b="1" dirty="0" smtClean="0"/>
              <a:t>Social y Comisión Estatal de Seguridad Ciudadana</a:t>
            </a:r>
            <a:endParaRPr lang="es-MX" sz="2400" b="1" dirty="0"/>
          </a:p>
          <a:p>
            <a:r>
              <a:rPr lang="es-MX" sz="2400" dirty="0"/>
              <a:t>	</a:t>
            </a:r>
            <a:r>
              <a:rPr lang="es-MX" sz="2400" dirty="0">
                <a:solidFill>
                  <a:srgbClr val="7030A0"/>
                </a:solidFill>
              </a:rPr>
              <a:t>Línea sin Violencia 01 800 108 4053 (denuncia cualquier caso de </a:t>
            </a:r>
            <a:r>
              <a:rPr lang="es-MX" sz="2400" dirty="0" smtClean="0">
                <a:solidFill>
                  <a:srgbClr val="7030A0"/>
                </a:solidFill>
              </a:rPr>
              <a:t>violencia </a:t>
            </a:r>
            <a:r>
              <a:rPr lang="es-MX" sz="2400" dirty="0">
                <a:solidFill>
                  <a:srgbClr val="7030A0"/>
                </a:solidFill>
              </a:rPr>
              <a:t>de </a:t>
            </a:r>
            <a:r>
              <a:rPr lang="es-MX" sz="2400" dirty="0" smtClean="0">
                <a:solidFill>
                  <a:srgbClr val="7030A0"/>
                </a:solidFill>
              </a:rPr>
              <a:t>género población abierta)</a:t>
            </a:r>
            <a:endParaRPr lang="es-MX" sz="2400" dirty="0">
              <a:solidFill>
                <a:srgbClr val="7030A0"/>
              </a:solidFill>
            </a:endParaRPr>
          </a:p>
          <a:p>
            <a:pPr lvl="3"/>
            <a:r>
              <a:rPr lang="es-MX" sz="2400" dirty="0">
                <a:solidFill>
                  <a:schemeClr val="accent5">
                    <a:lumMod val="75000"/>
                  </a:schemeClr>
                </a:solidFill>
              </a:rPr>
              <a:t>911 (denuncia ante cualquier caso de violencia de género o cualquier delito o emergencia </a:t>
            </a:r>
            <a:r>
              <a:rPr lang="es-MX" sz="2400" dirty="0" smtClean="0">
                <a:solidFill>
                  <a:schemeClr val="accent5">
                    <a:lumMod val="75000"/>
                  </a:schemeClr>
                </a:solidFill>
              </a:rPr>
              <a:t>médica para población abierta)</a:t>
            </a:r>
            <a:endParaRPr lang="es-MX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15616" y="26064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SI CONOCES CASOS DE VIOLENCIA DE GÉNERO, SI VIVES VIOLENCIA DE GÉNERO DENÚNCIALOS A LOS SIGUIENTES NÚMEROS:</a:t>
            </a:r>
            <a:endParaRPr lang="es-MX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¿Cuándo fue decretada?</a:t>
            </a:r>
            <a:endParaRPr lang="es-MX" sz="4000" dirty="0"/>
          </a:p>
        </p:txBody>
      </p:sp>
      <p:sp>
        <p:nvSpPr>
          <p:cNvPr id="5" name="4 Rectángulo"/>
          <p:cNvSpPr/>
          <p:nvPr/>
        </p:nvSpPr>
        <p:spPr>
          <a:xfrm>
            <a:off x="827584" y="1700808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El Sr. Gobernador Constitucional del Estado de México, Dr. Eruviel Ávila Villegas, solicita a la CONAVIM la declaratoria de Alerta de Violencia de Género en contra de las mujeres el 31 de Julio de 2015</a:t>
            </a:r>
            <a:r>
              <a:rPr lang="es-MX" sz="2800" dirty="0" smtClean="0"/>
              <a:t>.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Encargando los trabajos a la Consejería </a:t>
            </a:r>
            <a:r>
              <a:rPr lang="es-MX" sz="2800" dirty="0" smtClean="0"/>
              <a:t>Jurídica del Ejecutivo Estatal, </a:t>
            </a:r>
            <a:r>
              <a:rPr lang="es-MX" sz="2800" dirty="0"/>
              <a:t>la cual creo una mesa interinstitucional, </a:t>
            </a:r>
            <a:r>
              <a:rPr lang="es-MX" sz="2800" dirty="0" smtClean="0"/>
              <a:t>que se </a:t>
            </a:r>
            <a:r>
              <a:rPr lang="es-MX" sz="2800" dirty="0"/>
              <a:t>reúne todos los miércoles para dar puntual seguimiento a las acciones.</a:t>
            </a:r>
          </a:p>
        </p:txBody>
      </p:sp>
    </p:spTree>
    <p:extLst>
      <p:ext uri="{BB962C8B-B14F-4D97-AF65-F5344CB8AC3E}">
        <p14:creationId xmlns:p14="http://schemas.microsoft.com/office/powerpoint/2010/main" xmlns="" val="157353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420888"/>
            <a:ext cx="8003232" cy="3201219"/>
          </a:xfrm>
        </p:spPr>
        <p:txBody>
          <a:bodyPr/>
          <a:lstStyle/>
          <a:p>
            <a:pPr marL="0" indent="0" algn="just">
              <a:buNone/>
            </a:pPr>
            <a:r>
              <a:rPr lang="es-MX" sz="2800" dirty="0" smtClean="0"/>
              <a:t>Son 11 municipios, siendo estos los más poblados de nuestro Estado: Ecatepec, Nezahualcóyotl, Tlalnepantla, Toluca, Chimalhuacán, Naucalpan, Tultitlán, Ixtapaluca, Valle de Chalco Solidaridad, Cuautitlán Izcalli y Chalco.</a:t>
            </a:r>
          </a:p>
          <a:p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467544" y="548680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/>
              <a:t>¿Qué municipios tienen la Alerta de Violencia de Género?</a:t>
            </a:r>
            <a:endParaRPr lang="es-MX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420888"/>
            <a:ext cx="8003232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 smtClean="0"/>
              <a:t>1.-Chiapas</a:t>
            </a:r>
          </a:p>
          <a:p>
            <a:pPr marL="0" indent="0">
              <a:buNone/>
            </a:pPr>
            <a:r>
              <a:rPr lang="es-MX" sz="2800" dirty="0" smtClean="0"/>
              <a:t>2.-Veracruz</a:t>
            </a:r>
          </a:p>
          <a:p>
            <a:pPr marL="0" indent="0">
              <a:buNone/>
            </a:pPr>
            <a:r>
              <a:rPr lang="es-MX" sz="2800" dirty="0" smtClean="0"/>
              <a:t>3.-Morelos</a:t>
            </a:r>
          </a:p>
          <a:p>
            <a:pPr marL="0" indent="0">
              <a:buNone/>
            </a:pPr>
            <a:r>
              <a:rPr lang="es-MX" sz="2800" dirty="0" smtClean="0"/>
              <a:t>4.-Nuevo León</a:t>
            </a:r>
          </a:p>
          <a:p>
            <a:pPr marL="0" indent="0">
              <a:buNone/>
            </a:pPr>
            <a:r>
              <a:rPr lang="es-MX" sz="2800" dirty="0" smtClean="0"/>
              <a:t>5.-Michoacán</a:t>
            </a:r>
          </a:p>
          <a:p>
            <a:pPr marL="0" indent="0" algn="just">
              <a:buNone/>
            </a:pPr>
            <a:r>
              <a:rPr lang="es-MX" sz="2800" dirty="0" smtClean="0"/>
              <a:t>Nota: Se tienen 16 solicitudes de Estado para declaratoria de Alerta de Violencia de Género.</a:t>
            </a:r>
            <a:endParaRPr lang="es-MX" sz="2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683568" y="548680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/>
              <a:t>¿Cuántos estados de la República tienen Alerta de Violencia de Género?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xmlns="" val="125184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3200" dirty="0" smtClean="0"/>
              <a:t>¿Qué Instituciones del Estado de México  están Involucradas en su Prevención,  Atención y Erradicación?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8566" y="1700808"/>
            <a:ext cx="7490006" cy="3880773"/>
          </a:xfrm>
        </p:spPr>
        <p:txBody>
          <a:bodyPr numCol="2">
            <a:noAutofit/>
          </a:bodyPr>
          <a:lstStyle/>
          <a:p>
            <a:r>
              <a:rPr lang="es-MX" sz="1200" b="1" dirty="0" smtClean="0"/>
              <a:t>SECRETARÍA DE EDUCACIÓN</a:t>
            </a:r>
          </a:p>
          <a:p>
            <a:r>
              <a:rPr lang="es-MX" sz="1200" b="1" dirty="0" smtClean="0"/>
              <a:t>COMISIÓN EJECUTIVA ESTATAL DE ATENCIÓN A VÍCTIMAS</a:t>
            </a:r>
          </a:p>
          <a:p>
            <a:r>
              <a:rPr lang="es-MX" sz="1200" b="1" dirty="0" smtClean="0"/>
              <a:t>SECRETARÍA DE SALUD</a:t>
            </a:r>
          </a:p>
          <a:p>
            <a:r>
              <a:rPr lang="es-MX" sz="1200" b="1" dirty="0" smtClean="0"/>
              <a:t>COMISIÓN ESTATAL DE SEGURIDAD CIUDADANA</a:t>
            </a:r>
          </a:p>
          <a:p>
            <a:r>
              <a:rPr lang="es-MX" sz="1200" b="1" dirty="0" smtClean="0"/>
              <a:t>CONSEJO ESTATAL DE LA MUJER Y BIENESTAR SOCIAL</a:t>
            </a:r>
          </a:p>
          <a:p>
            <a:r>
              <a:rPr lang="es-MX" sz="1200" b="1" dirty="0" smtClean="0"/>
              <a:t>FISCALIA GENERAL DE JUSTICIA DEL ESTADO DE MÉXICO</a:t>
            </a:r>
          </a:p>
          <a:p>
            <a:r>
              <a:rPr lang="es-MX" sz="1200" b="1" dirty="0" smtClean="0"/>
              <a:t>SECRETARÍA DE FINANZAS</a:t>
            </a:r>
          </a:p>
          <a:p>
            <a:r>
              <a:rPr lang="es-MX" sz="1200" b="1" dirty="0" smtClean="0"/>
              <a:t>COMISION DE DERECHOS HUMANOS DEL ESTADO DE MÉXICO</a:t>
            </a:r>
          </a:p>
          <a:p>
            <a:r>
              <a:rPr lang="es-MX" sz="1200" b="1" dirty="0" smtClean="0"/>
              <a:t>SECRETARÍA DEL TRABAJO</a:t>
            </a:r>
          </a:p>
          <a:p>
            <a:r>
              <a:rPr lang="es-MX" sz="1200" b="1" dirty="0" smtClean="0"/>
              <a:t>CONSEJO DE LA JUDICATURA DEL ESTADO DE MÉXICO</a:t>
            </a:r>
          </a:p>
          <a:p>
            <a:r>
              <a:rPr lang="es-MX" sz="1200" b="1" dirty="0"/>
              <a:t>SECRETARÍA DE DESARROLLO URBANO Y METROPOLITANO</a:t>
            </a:r>
          </a:p>
          <a:p>
            <a:r>
              <a:rPr lang="es-MX" sz="1200" b="1" dirty="0"/>
              <a:t>SECRETARÍA DE LA CONTRALORÍA</a:t>
            </a:r>
          </a:p>
          <a:p>
            <a:r>
              <a:rPr lang="es-MX" sz="1200" b="1" dirty="0"/>
              <a:t>TRIBUNAL ELECTORAL DEL ESTADO DE MÉXICO</a:t>
            </a:r>
          </a:p>
          <a:p>
            <a:r>
              <a:rPr lang="es-MX" sz="1200" b="1" dirty="0" smtClean="0"/>
              <a:t>INSTITUTO </a:t>
            </a:r>
            <a:r>
              <a:rPr lang="es-MX" sz="1200" b="1" dirty="0"/>
              <a:t>ELECTORAL DEL ESTADO DE MÉXICO</a:t>
            </a:r>
          </a:p>
          <a:p>
            <a:r>
              <a:rPr lang="es-MX" sz="1200" b="1" dirty="0" smtClean="0"/>
              <a:t>DESARROLLO INTEGRAL DE LA FAMILIA DEL ESTADO DE MÉXICO</a:t>
            </a:r>
            <a:endParaRPr lang="es-MX" sz="1200" b="1" dirty="0"/>
          </a:p>
          <a:p>
            <a:r>
              <a:rPr lang="es-MX" sz="1200" b="1" dirty="0"/>
              <a:t>COMISIÓN ESTATAL PARA EL DESARROLLO DE LOS PUEBLOS INDIGENAS</a:t>
            </a:r>
          </a:p>
          <a:p>
            <a:r>
              <a:rPr lang="es-MX" sz="1200" b="1" dirty="0" smtClean="0"/>
              <a:t>INSTITUTO MEXIQUENSE DE LA JUVENTUD</a:t>
            </a:r>
            <a:endParaRPr lang="es-MX" sz="1200" b="1" dirty="0"/>
          </a:p>
          <a:p>
            <a:r>
              <a:rPr lang="es-MX" sz="1200" b="1" dirty="0" smtClean="0"/>
              <a:t>INSTITUTO MEXIQUENSE CONTRA LAS ADICCIONES</a:t>
            </a:r>
          </a:p>
          <a:p>
            <a:r>
              <a:rPr lang="es-MX" sz="1200" b="1" dirty="0" smtClean="0"/>
              <a:t>UNIVERSIDAD AUTONOMA DEL ESTADO DE MÉXICO</a:t>
            </a:r>
          </a:p>
          <a:p>
            <a:r>
              <a:rPr lang="es-MX" sz="1200" b="1" dirty="0" smtClean="0"/>
              <a:t>SECRETARÍA DE FINANZAS</a:t>
            </a:r>
          </a:p>
          <a:p>
            <a:r>
              <a:rPr lang="es-MX" sz="1200" b="1" dirty="0" smtClean="0"/>
              <a:t>CONSEJERÍA JURÍDICA</a:t>
            </a:r>
          </a:p>
          <a:p>
            <a:r>
              <a:rPr lang="es-MX" sz="1200" b="1" dirty="0" smtClean="0"/>
              <a:t>SECRETARIA GENERAL DE GOBIERNO</a:t>
            </a:r>
          </a:p>
          <a:p>
            <a:r>
              <a:rPr lang="es-MX" sz="1200" b="1" dirty="0" smtClean="0"/>
              <a:t>LOS 11 MUNICIPIOS CON ALERTA DE VIOLENCIA DE GÉNERO</a:t>
            </a:r>
          </a:p>
          <a:p>
            <a:r>
              <a:rPr lang="es-MX" sz="1200" b="1" dirty="0" smtClean="0"/>
              <a:t>SECRETARIADO EJECUTIVO DEL SISTEMA ESTATAL DE SEGURIDAD PÚBLICA</a:t>
            </a:r>
          </a:p>
          <a:p>
            <a:endParaRPr lang="es-MX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82290054"/>
              </p:ext>
            </p:extLst>
          </p:nvPr>
        </p:nvGraphicFramePr>
        <p:xfrm>
          <a:off x="565793" y="1183640"/>
          <a:ext cx="7920880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223"/>
                <a:gridCol w="3770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Conclusión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Responsable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1.Investigar y resolver con la debida diligencia, garantizar acceso a la justicia y a la reparación integral.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Comisión Estatal de Seguridad Ciudadana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Fiscalía General de Justicia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Tribunal Superior de Justicia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Comisión de Atención a Victimas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Secretaría de la Contraloría</a:t>
                      </a:r>
                    </a:p>
                    <a:p>
                      <a:pPr algn="just"/>
                      <a:endParaRPr lang="es-MX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2.Revisión, supervisión y sanción a las y los servidores públicos por omisión o negligencia e implementar mecanismos para recibir quejas con las usuarias.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3.Realización de acciones exhaustivas para la búsqueda y localización de mujeres.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4.Rediseñar los procesos de capacitación y profesionalización del personal del Estado en su conjunto.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Ayuntamientos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Secretaría de Salud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Comisión Estatal de Seguridad Ciudadana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Fiscalía General de Justicia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Tribunal Superior de Justicia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Secretaría de Educación</a:t>
                      </a:r>
                      <a:endParaRPr lang="es-MX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614024" y="116632"/>
            <a:ext cx="8062431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¿Cuáles son las Líneas establecidas por la CONAVIM para la atención de la Declaratoria de  la Alerta de Violencia Género </a:t>
            </a:r>
            <a:r>
              <a:rPr lang="es-MX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MX" sz="2400" b="1" spc="225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3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91946451"/>
              </p:ext>
            </p:extLst>
          </p:nvPr>
        </p:nvGraphicFramePr>
        <p:xfrm>
          <a:off x="251520" y="332657"/>
          <a:ext cx="8496944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6393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Conclusión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Responsable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35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5.Integración de la información a la base de datos, BADAEMVIM.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Ayuntamientos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Secretaría de Salud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Comisión Estatal de Seguridad Ciudadana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Fiscalía General de Justicia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Tribunal Superior de Justicia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Secretaría de Educación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CEMYBS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9737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6.Diseñar una estrategia educativa transversal en materia de derechos humanos de las mujeres.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Secretaría de Salud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Instituto Mexicano contra las Adicciones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CEMYBS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Secretaría de Educación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Instituto Mexiquense de la Juventud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Comisión de Atención a Victimas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2476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mtClean="0">
                          <a:solidFill>
                            <a:schemeClr val="tx1"/>
                          </a:solidFill>
                        </a:rPr>
                        <a:t>7.Creación y adopción de los protocolos y procedimientos institucionales necesarios para la protección a mujeres víctimas de violencia.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Tribunal Superior de Justicia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Comisión Estatal de Seguridad Ciudadana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Instancias de Seguridad Pública de 11 Ayuntamientos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129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5688918"/>
              </p:ext>
            </p:extLst>
          </p:nvPr>
        </p:nvGraphicFramePr>
        <p:xfrm>
          <a:off x="323528" y="764704"/>
          <a:ext cx="849694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6393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Conclusión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Responsable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35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8.Fortalecer a las instituciones encargadas de la atención de mujeres en situación de violencia y de las personas agresoras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Ayuntamientos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Secretaría de Salud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Comisión Estatal de Seguridad Ciudadana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Fiscalía General de Justicia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CEMYBS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737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9.Generar campañas permanentes de prevención con el fin de dar a conocer los derechos humanos de las niñas y mujeres (incluidas las migrantes).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Ayuntamientos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Comunicación Social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Todas las Instancias y dependencias de Gobierno Estatales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185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es-MX" sz="2800" b="1" dirty="0">
                <a:solidFill>
                  <a:srgbClr val="7030A0"/>
                </a:solidFill>
              </a:rPr>
              <a:t>¿</a:t>
            </a:r>
            <a:r>
              <a:rPr lang="es-MX" sz="2800" b="1" dirty="0" smtClean="0">
                <a:solidFill>
                  <a:srgbClr val="7030A0"/>
                </a:solidFill>
              </a:rPr>
              <a:t>Cómo Secretaría de Educación que nos toca hacer ?</a:t>
            </a:r>
          </a:p>
          <a:p>
            <a:pPr marL="0" indent="0">
              <a:buNone/>
            </a:pPr>
            <a:endParaRPr lang="es-MX" dirty="0"/>
          </a:p>
        </p:txBody>
      </p:sp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17323986"/>
              </p:ext>
            </p:extLst>
          </p:nvPr>
        </p:nvGraphicFramePr>
        <p:xfrm>
          <a:off x="467544" y="1268760"/>
          <a:ext cx="8136904" cy="3966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/>
              </a:tblGrid>
              <a:tr h="347583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Conclusión</a:t>
                      </a:r>
                      <a:endParaRPr lang="es-MX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1.Generar 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campañas permanentes de prevención con el fin de dar a conocer los derechos humanos de las niñas y mujeres.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“No dejemos</a:t>
                      </a:r>
                      <a:r>
                        <a:rPr lang="es-ES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que las arranquen de nuestra vida”</a:t>
                      </a:r>
                      <a:endParaRPr lang="es-MX" sz="200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2964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>
                          <a:latin typeface="+mn-lt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s-ES" sz="2000" dirty="0" smtClean="0">
                          <a:latin typeface="+mn-lt"/>
                          <a:cs typeface="Arial" panose="020B0604020202020204" pitchFamily="34" charset="0"/>
                        </a:rPr>
                        <a:t>Capacitación y profesionalización del personal del Sistema</a:t>
                      </a:r>
                      <a:r>
                        <a:rPr lang="es-ES" sz="2000" baseline="0" dirty="0" smtClean="0">
                          <a:latin typeface="+mn-lt"/>
                          <a:cs typeface="Arial" panose="020B0604020202020204" pitchFamily="34" charset="0"/>
                        </a:rPr>
                        <a:t> Educativo Estatal</a:t>
                      </a:r>
                      <a:endParaRPr lang="es-MX" sz="2000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2964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 smtClean="0">
                          <a:latin typeface="+mn-lt"/>
                        </a:rPr>
                        <a:t>3.</a:t>
                      </a:r>
                      <a:r>
                        <a:rPr lang="es-ES" sz="2000" baseline="0" dirty="0" smtClean="0">
                          <a:latin typeface="+mn-lt"/>
                        </a:rPr>
                        <a:t> </a:t>
                      </a:r>
                      <a:r>
                        <a:rPr lang="es-ES" sz="2000" dirty="0" smtClean="0">
                          <a:latin typeface="+mn-lt"/>
                        </a:rPr>
                        <a:t>Realización de acciones exhaustivas para la búsqueda y localización de mujeres</a:t>
                      </a:r>
                      <a:endParaRPr lang="es-MX" sz="2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498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</TotalTime>
  <Words>1054</Words>
  <Application>Microsoft Office PowerPoint</Application>
  <PresentationFormat>Presentación en pantalla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¿Qué es la Alerta de Violencia de  Género?</vt:lpstr>
      <vt:lpstr>¿Cuándo fue decretada?</vt:lpstr>
      <vt:lpstr>Diapositiva 3</vt:lpstr>
      <vt:lpstr>Diapositiva 4</vt:lpstr>
      <vt:lpstr>¿Qué Instituciones del Estado de México  están Involucradas en su Prevención,  Atención y Erradicación?</vt:lpstr>
      <vt:lpstr>Diapositiva 6</vt:lpstr>
      <vt:lpstr>Diapositiva 7</vt:lpstr>
      <vt:lpstr>Diapositiva 8</vt:lpstr>
      <vt:lpstr>Diapositiva 9</vt:lpstr>
      <vt:lpstr>¿Qué hemos hecho como gobierno Estatal?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 de diálogo sobre embarazo adolescente</dc:title>
  <dc:creator>TERE</dc:creator>
  <cp:lastModifiedBy>Diana Sofía</cp:lastModifiedBy>
  <cp:revision>44</cp:revision>
  <dcterms:created xsi:type="dcterms:W3CDTF">2015-04-28T15:52:01Z</dcterms:created>
  <dcterms:modified xsi:type="dcterms:W3CDTF">2017-04-28T01:30:00Z</dcterms:modified>
</cp:coreProperties>
</file>