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  <p:sldMasterId id="2147483916" r:id="rId2"/>
  </p:sldMasterIdLst>
  <p:sldIdLst>
    <p:sldId id="256" r:id="rId3"/>
    <p:sldId id="257" r:id="rId4"/>
    <p:sldId id="258" r:id="rId5"/>
    <p:sldId id="268" r:id="rId6"/>
    <p:sldId id="265" r:id="rId7"/>
    <p:sldId id="266" r:id="rId8"/>
    <p:sldId id="267" r:id="rId9"/>
    <p:sldId id="261" r:id="rId10"/>
    <p:sldId id="260" r:id="rId11"/>
    <p:sldId id="262" r:id="rId12"/>
    <p:sldId id="263" r:id="rId13"/>
    <p:sldId id="264" r:id="rId14"/>
    <p:sldId id="259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681"/>
  </p:normalViewPr>
  <p:slideViewPr>
    <p:cSldViewPr snapToGrid="0" snapToObjects="1">
      <p:cViewPr>
        <p:scale>
          <a:sx n="54" d="100"/>
          <a:sy n="54" d="100"/>
        </p:scale>
        <p:origin x="29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file:////Users/ARACELI/Desktop/Convivencia%20Escolar/Xochimanque%20convivencia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ARACELI/Desktop/Convivencia%20Escolar/Xochimanque%20convivenc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ARACELI/Desktop/Convivencia%20Escolar/Xochimanque%20convivenc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ARACELI/Desktop/Convivencia%20Escolar/Xochimanque%20convivenci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RACELI/Desktop/Convivencia%20Escolar/Xochimanque%20convive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PERCEPCIÓN DE LA PARTICIPACIÓN DE LOS HIJOS EN ACTOS DE VIOLENCIA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Hoja2!$C$3</c:f>
              <c:strCache>
                <c:ptCount val="1"/>
                <c:pt idx="0">
                  <c:v>MUCHO</c:v>
                </c:pt>
              </c:strCache>
            </c:strRef>
          </c:tx>
          <c:spPr>
            <a:gradFill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Hoja2!$B$4:$B$6</c:f>
              <c:strCache>
                <c:ptCount val="3"/>
                <c:pt idx="0">
                  <c:v>Su hijo/a ha sufrido/sufre episodios de violencia escolar.</c:v>
                </c:pt>
                <c:pt idx="1">
                  <c:v>Su hijo/a ha ejercido violencia escolar sobre sus compañeros/as.</c:v>
                </c:pt>
                <c:pt idx="2">
                  <c:v>Su hijo/a ha presenciado violencia escolar.</c:v>
                </c:pt>
              </c:strCache>
            </c:strRef>
          </c:cat>
          <c:val>
            <c:numRef>
              <c:f>Hoja2!$C$4:$C$6</c:f>
              <c:numCache>
                <c:formatCode>General</c:formatCode>
                <c:ptCount val="3"/>
                <c:pt idx="0">
                  <c:v>12.0</c:v>
                </c:pt>
                <c:pt idx="1">
                  <c:v>18.0</c:v>
                </c:pt>
                <c:pt idx="2">
                  <c:v>2.0</c:v>
                </c:pt>
              </c:numCache>
            </c:numRef>
          </c:val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BASTANTE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Hoja2!$B$4:$B$6</c:f>
              <c:strCache>
                <c:ptCount val="3"/>
                <c:pt idx="0">
                  <c:v>Su hijo/a ha sufrido/sufre episodios de violencia escolar.</c:v>
                </c:pt>
                <c:pt idx="1">
                  <c:v>Su hijo/a ha ejercido violencia escolar sobre sus compañeros/as.</c:v>
                </c:pt>
                <c:pt idx="2">
                  <c:v>Su hijo/a ha presenciado violencia escolar.</c:v>
                </c:pt>
              </c:strCache>
            </c:strRef>
          </c:cat>
          <c:val>
            <c:numRef>
              <c:f>Hoja2!$D$4:$D$6</c:f>
              <c:numCache>
                <c:formatCode>General</c:formatCode>
                <c:ptCount val="3"/>
                <c:pt idx="0">
                  <c:v>15.0</c:v>
                </c:pt>
                <c:pt idx="1">
                  <c:v>23.0</c:v>
                </c:pt>
                <c:pt idx="2">
                  <c:v>8.0</c:v>
                </c:pt>
              </c:numCache>
            </c:numRef>
          </c:val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REGULAR</c:v>
                </c:pt>
              </c:strCache>
            </c:strRef>
          </c:tx>
          <c:spPr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Hoja2!$B$4:$B$6</c:f>
              <c:strCache>
                <c:ptCount val="3"/>
                <c:pt idx="0">
                  <c:v>Su hijo/a ha sufrido/sufre episodios de violencia escolar.</c:v>
                </c:pt>
                <c:pt idx="1">
                  <c:v>Su hijo/a ha ejercido violencia escolar sobre sus compañeros/as.</c:v>
                </c:pt>
                <c:pt idx="2">
                  <c:v>Su hijo/a ha presenciado violencia escolar.</c:v>
                </c:pt>
              </c:strCache>
            </c:strRef>
          </c:cat>
          <c:val>
            <c:numRef>
              <c:f>Hoja2!$E$4:$E$6</c:f>
              <c:numCache>
                <c:formatCode>General</c:formatCode>
                <c:ptCount val="3"/>
                <c:pt idx="0">
                  <c:v>19.0</c:v>
                </c:pt>
                <c:pt idx="1">
                  <c:v>11.0</c:v>
                </c:pt>
                <c:pt idx="2">
                  <c:v>21.0</c:v>
                </c:pt>
              </c:numCache>
            </c:numRef>
          </c:val>
        </c:ser>
        <c:ser>
          <c:idx val="3"/>
          <c:order val="3"/>
          <c:tx>
            <c:strRef>
              <c:f>Hoja2!$F$3</c:f>
              <c:strCache>
                <c:ptCount val="1"/>
                <c:pt idx="0">
                  <c:v>POCO</c:v>
                </c:pt>
              </c:strCache>
            </c:strRef>
          </c:tx>
          <c:spPr>
            <a:pattFill prst="shingle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Hoja2!$B$4:$B$6</c:f>
              <c:strCache>
                <c:ptCount val="3"/>
                <c:pt idx="0">
                  <c:v>Su hijo/a ha sufrido/sufre episodios de violencia escolar.</c:v>
                </c:pt>
                <c:pt idx="1">
                  <c:v>Su hijo/a ha ejercido violencia escolar sobre sus compañeros/as.</c:v>
                </c:pt>
                <c:pt idx="2">
                  <c:v>Su hijo/a ha presenciado violencia escolar.</c:v>
                </c:pt>
              </c:strCache>
            </c:strRef>
          </c:cat>
          <c:val>
            <c:numRef>
              <c:f>Hoja2!$F$4:$F$6</c:f>
              <c:numCache>
                <c:formatCode>General</c:formatCode>
                <c:ptCount val="3"/>
                <c:pt idx="0">
                  <c:v>51.0</c:v>
                </c:pt>
                <c:pt idx="1">
                  <c:v>47.0</c:v>
                </c:pt>
                <c:pt idx="2">
                  <c:v>83.0</c:v>
                </c:pt>
              </c:numCache>
            </c:numRef>
          </c:val>
        </c:ser>
        <c:ser>
          <c:idx val="4"/>
          <c:order val="4"/>
          <c:tx>
            <c:strRef>
              <c:f>Hoja2!$G$3</c:f>
              <c:strCache>
                <c:ptCount val="1"/>
                <c:pt idx="0">
                  <c:v>NADA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Hoja2!$B$4:$B$6</c:f>
              <c:strCache>
                <c:ptCount val="3"/>
                <c:pt idx="0">
                  <c:v>Su hijo/a ha sufrido/sufre episodios de violencia escolar.</c:v>
                </c:pt>
                <c:pt idx="1">
                  <c:v>Su hijo/a ha ejercido violencia escolar sobre sus compañeros/as.</c:v>
                </c:pt>
                <c:pt idx="2">
                  <c:v>Su hijo/a ha presenciado violencia escolar.</c:v>
                </c:pt>
              </c:strCache>
            </c:strRef>
          </c:cat>
          <c:val>
            <c:numRef>
              <c:f>Hoja2!$G$4:$G$6</c:f>
              <c:numCache>
                <c:formatCode>General</c:formatCode>
                <c:ptCount val="3"/>
                <c:pt idx="0">
                  <c:v>97.0</c:v>
                </c:pt>
                <c:pt idx="1">
                  <c:v>95.0</c:v>
                </c:pt>
                <c:pt idx="2">
                  <c:v>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1057658416"/>
        <c:axId val="-1057653680"/>
        <c:axId val="0"/>
      </c:bar3DChart>
      <c:catAx>
        <c:axId val="-1057658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057653680"/>
        <c:crosses val="autoZero"/>
        <c:auto val="1"/>
        <c:lblAlgn val="ctr"/>
        <c:lblOffset val="100"/>
        <c:noMultiLvlLbl val="0"/>
      </c:catAx>
      <c:valAx>
        <c:axId val="-1057653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5765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s-ES_trad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/>
              <a:t>PERCEPCIÓN DE LOS PADRES SOBRE LOS AGENTES QUE INTERVIENEN EN LOS ACTOS DE VIOLENCIA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Hoja2!$C$24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Hoja2!$B$25:$B$27</c:f>
              <c:strCache>
                <c:ptCount val="3"/>
                <c:pt idx="0">
                  <c:v>Es necesaria la intervención de los docentes.</c:v>
                </c:pt>
                <c:pt idx="1">
                  <c:v>Es necesaria la intervención de los padres.</c:v>
                </c:pt>
                <c:pt idx="2">
                  <c:v>Es necesaria la intervención conjunta de padres y docentes. </c:v>
                </c:pt>
              </c:strCache>
            </c:strRef>
          </c:cat>
          <c:val>
            <c:numRef>
              <c:f>Hoja2!$C$25:$C$27</c:f>
              <c:numCache>
                <c:formatCode>General</c:formatCode>
                <c:ptCount val="3"/>
                <c:pt idx="0">
                  <c:v>45.0</c:v>
                </c:pt>
                <c:pt idx="1">
                  <c:v>71.0</c:v>
                </c:pt>
                <c:pt idx="2">
                  <c:v>86.0</c:v>
                </c:pt>
              </c:numCache>
            </c:numRef>
          </c:val>
        </c:ser>
        <c:ser>
          <c:idx val="1"/>
          <c:order val="1"/>
          <c:tx>
            <c:strRef>
              <c:f>Hoja2!$D$24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Hoja2!$B$25:$B$27</c:f>
              <c:strCache>
                <c:ptCount val="3"/>
                <c:pt idx="0">
                  <c:v>Es necesaria la intervención de los docentes.</c:v>
                </c:pt>
                <c:pt idx="1">
                  <c:v>Es necesaria la intervención de los padres.</c:v>
                </c:pt>
                <c:pt idx="2">
                  <c:v>Es necesaria la intervención conjunta de padres y docentes. </c:v>
                </c:pt>
              </c:strCache>
            </c:strRef>
          </c:cat>
          <c:val>
            <c:numRef>
              <c:f>Hoja2!$D$25:$D$27</c:f>
              <c:numCache>
                <c:formatCode>General</c:formatCode>
                <c:ptCount val="3"/>
                <c:pt idx="0">
                  <c:v>76.0</c:v>
                </c:pt>
                <c:pt idx="1">
                  <c:v>82.0</c:v>
                </c:pt>
                <c:pt idx="2">
                  <c:v>74.0</c:v>
                </c:pt>
              </c:numCache>
            </c:numRef>
          </c:val>
        </c:ser>
        <c:ser>
          <c:idx val="2"/>
          <c:order val="2"/>
          <c:tx>
            <c:strRef>
              <c:f>Hoja2!$E$24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Hoja2!$B$25:$B$27</c:f>
              <c:strCache>
                <c:ptCount val="3"/>
                <c:pt idx="0">
                  <c:v>Es necesaria la intervención de los docentes.</c:v>
                </c:pt>
                <c:pt idx="1">
                  <c:v>Es necesaria la intervención de los padres.</c:v>
                </c:pt>
                <c:pt idx="2">
                  <c:v>Es necesaria la intervención conjunta de padres y docentes. </c:v>
                </c:pt>
              </c:strCache>
            </c:strRef>
          </c:cat>
          <c:val>
            <c:numRef>
              <c:f>Hoja2!$E$25:$E$27</c:f>
              <c:numCache>
                <c:formatCode>General</c:formatCode>
                <c:ptCount val="3"/>
                <c:pt idx="0">
                  <c:v>31.0</c:v>
                </c:pt>
                <c:pt idx="1">
                  <c:v>10.0</c:v>
                </c:pt>
                <c:pt idx="2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Hoja2!$F$24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Hoja2!$B$25:$B$27</c:f>
              <c:strCache>
                <c:ptCount val="3"/>
                <c:pt idx="0">
                  <c:v>Es necesaria la intervención de los docentes.</c:v>
                </c:pt>
                <c:pt idx="1">
                  <c:v>Es necesaria la intervención de los padres.</c:v>
                </c:pt>
                <c:pt idx="2">
                  <c:v>Es necesaria la intervención conjunta de padres y docentes. </c:v>
                </c:pt>
              </c:strCache>
            </c:strRef>
          </c:cat>
          <c:val>
            <c:numRef>
              <c:f>Hoja2!$F$25:$F$27</c:f>
              <c:numCache>
                <c:formatCode>General</c:formatCode>
                <c:ptCount val="3"/>
                <c:pt idx="0">
                  <c:v>18.0</c:v>
                </c:pt>
                <c:pt idx="1">
                  <c:v>14.0</c:v>
                </c:pt>
                <c:pt idx="2">
                  <c:v>10.0</c:v>
                </c:pt>
              </c:numCache>
            </c:numRef>
          </c:val>
        </c:ser>
        <c:ser>
          <c:idx val="4"/>
          <c:order val="4"/>
          <c:tx>
            <c:strRef>
              <c:f>Hoja2!$G$24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Hoja2!$B$25:$B$27</c:f>
              <c:strCache>
                <c:ptCount val="3"/>
                <c:pt idx="0">
                  <c:v>Es necesaria la intervención de los docentes.</c:v>
                </c:pt>
                <c:pt idx="1">
                  <c:v>Es necesaria la intervención de los padres.</c:v>
                </c:pt>
                <c:pt idx="2">
                  <c:v>Es necesaria la intervención conjunta de padres y docentes. </c:v>
                </c:pt>
              </c:strCache>
            </c:strRef>
          </c:cat>
          <c:val>
            <c:numRef>
              <c:f>Hoja2!$G$25:$G$27</c:f>
              <c:numCache>
                <c:formatCode>General</c:formatCode>
                <c:ptCount val="3"/>
                <c:pt idx="0">
                  <c:v>24.0</c:v>
                </c:pt>
                <c:pt idx="1">
                  <c:v>17.0</c:v>
                </c:pt>
                <c:pt idx="2">
                  <c:v>13.0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063384448"/>
        <c:axId val="-1063379776"/>
        <c:axId val="0"/>
      </c:bar3DChart>
      <c:catAx>
        <c:axId val="-10633844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063379776"/>
        <c:crosses val="autoZero"/>
        <c:auto val="1"/>
        <c:lblAlgn val="ctr"/>
        <c:lblOffset val="100"/>
        <c:noMultiLvlLbl val="0"/>
      </c:catAx>
      <c:valAx>
        <c:axId val="-106337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6338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0767995565166324"/>
          <c:y val="0.118518518518519"/>
          <c:w val="0.442234726970474"/>
          <c:h val="0.113472149314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800"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PERCEPCIÓN DE LOS PADRES SOBRE LA VIOLENCIA ESCOLAR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Hoja2!$C$12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Hoja2!$B$13:$B$17</c:f>
              <c:strCache>
                <c:ptCount val="5"/>
                <c:pt idx="0">
                  <c:v>La violencia tiene su origen en el contexto social del niño.</c:v>
                </c:pt>
                <c:pt idx="1">
                  <c:v>La violencia tiene su origen en el contexto familiar.</c:v>
                </c:pt>
                <c:pt idx="2">
                  <c:v>La violencia tiene su origen en los aspectos biológicos-genéticos.</c:v>
                </c:pt>
                <c:pt idx="3">
                  <c:v>Considera que la violencia entre escolares ha aumentado respecto a cuando usted estudiaba.</c:v>
                </c:pt>
                <c:pt idx="4">
                  <c:v>La violencia entre escolares aumenta año tras año.</c:v>
                </c:pt>
              </c:strCache>
            </c:strRef>
          </c:cat>
          <c:val>
            <c:numRef>
              <c:f>Hoja2!$C$13:$C$17</c:f>
              <c:numCache>
                <c:formatCode>General</c:formatCode>
                <c:ptCount val="5"/>
                <c:pt idx="0">
                  <c:v>11.0</c:v>
                </c:pt>
                <c:pt idx="1">
                  <c:v>15.0</c:v>
                </c:pt>
                <c:pt idx="2">
                  <c:v>8.0</c:v>
                </c:pt>
                <c:pt idx="3">
                  <c:v>46.0</c:v>
                </c:pt>
                <c:pt idx="4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Hoja2!$D$12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Hoja2!$B$13:$B$17</c:f>
              <c:strCache>
                <c:ptCount val="5"/>
                <c:pt idx="0">
                  <c:v>La violencia tiene su origen en el contexto social del niño.</c:v>
                </c:pt>
                <c:pt idx="1">
                  <c:v>La violencia tiene su origen en el contexto familiar.</c:v>
                </c:pt>
                <c:pt idx="2">
                  <c:v>La violencia tiene su origen en los aspectos biológicos-genéticos.</c:v>
                </c:pt>
                <c:pt idx="3">
                  <c:v>Considera que la violencia entre escolares ha aumentado respecto a cuando usted estudiaba.</c:v>
                </c:pt>
                <c:pt idx="4">
                  <c:v>La violencia entre escolares aumenta año tras año.</c:v>
                </c:pt>
              </c:strCache>
            </c:strRef>
          </c:cat>
          <c:val>
            <c:numRef>
              <c:f>Hoja2!$D$13:$D$17</c:f>
              <c:numCache>
                <c:formatCode>General</c:formatCode>
                <c:ptCount val="5"/>
                <c:pt idx="0">
                  <c:v>39.0</c:v>
                </c:pt>
                <c:pt idx="1">
                  <c:v>24.0</c:v>
                </c:pt>
                <c:pt idx="2">
                  <c:v>14.0</c:v>
                </c:pt>
                <c:pt idx="3">
                  <c:v>63.0</c:v>
                </c:pt>
                <c:pt idx="4">
                  <c:v>57.0</c:v>
                </c:pt>
              </c:numCache>
            </c:numRef>
          </c:val>
        </c:ser>
        <c:ser>
          <c:idx val="2"/>
          <c:order val="2"/>
          <c:tx>
            <c:strRef>
              <c:f>Hoja2!$E$12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Hoja2!$B$13:$B$17</c:f>
              <c:strCache>
                <c:ptCount val="5"/>
                <c:pt idx="0">
                  <c:v>La violencia tiene su origen en el contexto social del niño.</c:v>
                </c:pt>
                <c:pt idx="1">
                  <c:v>La violencia tiene su origen en el contexto familiar.</c:v>
                </c:pt>
                <c:pt idx="2">
                  <c:v>La violencia tiene su origen en los aspectos biológicos-genéticos.</c:v>
                </c:pt>
                <c:pt idx="3">
                  <c:v>Considera que la violencia entre escolares ha aumentado respecto a cuando usted estudiaba.</c:v>
                </c:pt>
                <c:pt idx="4">
                  <c:v>La violencia entre escolares aumenta año tras año.</c:v>
                </c:pt>
              </c:strCache>
            </c:strRef>
          </c:cat>
          <c:val>
            <c:numRef>
              <c:f>Hoja2!$E$13:$E$17</c:f>
              <c:numCache>
                <c:formatCode>General</c:formatCode>
                <c:ptCount val="5"/>
                <c:pt idx="0">
                  <c:v>23.0</c:v>
                </c:pt>
                <c:pt idx="1">
                  <c:v>36.0</c:v>
                </c:pt>
                <c:pt idx="2">
                  <c:v>37.0</c:v>
                </c:pt>
                <c:pt idx="3">
                  <c:v>36.0</c:v>
                </c:pt>
                <c:pt idx="4">
                  <c:v>35.0</c:v>
                </c:pt>
              </c:numCache>
            </c:numRef>
          </c:val>
        </c:ser>
        <c:ser>
          <c:idx val="3"/>
          <c:order val="3"/>
          <c:tx>
            <c:strRef>
              <c:f>Hoja2!$F$12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Hoja2!$B$13:$B$17</c:f>
              <c:strCache>
                <c:ptCount val="5"/>
                <c:pt idx="0">
                  <c:v>La violencia tiene su origen en el contexto social del niño.</c:v>
                </c:pt>
                <c:pt idx="1">
                  <c:v>La violencia tiene su origen en el contexto familiar.</c:v>
                </c:pt>
                <c:pt idx="2">
                  <c:v>La violencia tiene su origen en los aspectos biológicos-genéticos.</c:v>
                </c:pt>
                <c:pt idx="3">
                  <c:v>Considera que la violencia entre escolares ha aumentado respecto a cuando usted estudiaba.</c:v>
                </c:pt>
                <c:pt idx="4">
                  <c:v>La violencia entre escolares aumenta año tras año.</c:v>
                </c:pt>
              </c:strCache>
            </c:strRef>
          </c:cat>
          <c:val>
            <c:numRef>
              <c:f>Hoja2!$F$13:$F$17</c:f>
              <c:numCache>
                <c:formatCode>General</c:formatCode>
                <c:ptCount val="5"/>
                <c:pt idx="0">
                  <c:v>46.0</c:v>
                </c:pt>
                <c:pt idx="1">
                  <c:v>43.0</c:v>
                </c:pt>
                <c:pt idx="2">
                  <c:v>52.0</c:v>
                </c:pt>
                <c:pt idx="3">
                  <c:v>35.0</c:v>
                </c:pt>
                <c:pt idx="4">
                  <c:v>25.0</c:v>
                </c:pt>
              </c:numCache>
            </c:numRef>
          </c:val>
        </c:ser>
        <c:ser>
          <c:idx val="4"/>
          <c:order val="4"/>
          <c:tx>
            <c:strRef>
              <c:f>Hoja2!$G$12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Hoja2!$B$13:$B$17</c:f>
              <c:strCache>
                <c:ptCount val="5"/>
                <c:pt idx="0">
                  <c:v>La violencia tiene su origen en el contexto social del niño.</c:v>
                </c:pt>
                <c:pt idx="1">
                  <c:v>La violencia tiene su origen en el contexto familiar.</c:v>
                </c:pt>
                <c:pt idx="2">
                  <c:v>La violencia tiene su origen en los aspectos biológicos-genéticos.</c:v>
                </c:pt>
                <c:pt idx="3">
                  <c:v>Considera que la violencia entre escolares ha aumentado respecto a cuando usted estudiaba.</c:v>
                </c:pt>
                <c:pt idx="4">
                  <c:v>La violencia entre escolares aumenta año tras año.</c:v>
                </c:pt>
              </c:strCache>
            </c:strRef>
          </c:cat>
          <c:val>
            <c:numRef>
              <c:f>Hoja2!$G$13:$G$17</c:f>
              <c:numCache>
                <c:formatCode>General</c:formatCode>
                <c:ptCount val="5"/>
                <c:pt idx="0">
                  <c:v>75.0</c:v>
                </c:pt>
                <c:pt idx="1">
                  <c:v>76.0</c:v>
                </c:pt>
                <c:pt idx="2">
                  <c:v>83.0</c:v>
                </c:pt>
                <c:pt idx="3">
                  <c:v>14.0</c:v>
                </c:pt>
                <c:pt idx="4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-1056947840"/>
        <c:axId val="-1056943168"/>
        <c:axId val="0"/>
      </c:bar3DChart>
      <c:catAx>
        <c:axId val="-1056947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056943168"/>
        <c:crosses val="autoZero"/>
        <c:auto val="1"/>
        <c:lblAlgn val="ctr"/>
        <c:lblOffset val="100"/>
        <c:noMultiLvlLbl val="0"/>
      </c:catAx>
      <c:valAx>
        <c:axId val="-10569431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105694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ES_trad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Encuesta de convivencia a Alumnos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SI</c:v>
                </c:pt>
              </c:strCache>
            </c:strRef>
          </c:tx>
          <c:spPr>
            <a:gradFill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Hoja1!$A$4:$A$11</c:f>
              <c:strCache>
                <c:ptCount val="8"/>
                <c:pt idx="0">
                  <c:v>¿Tu maestra, te hace caso cuando le dices que te pegan, te molestan, te insultan? </c:v>
                </c:pt>
                <c:pt idx="1">
                  <c:v>¿Te gusta jugar con tus compañeros en el salón? </c:v>
                </c:pt>
                <c:pt idx="2">
                  <c:v>¿Tus compañeros juegan contigo? </c:v>
                </c:pt>
                <c:pt idx="3">
                  <c:v>¿En el salon, te pegan y/o te quitan tus cosas? </c:v>
                </c:pt>
                <c:pt idx="4">
                  <c:v>¿En tu escuela te has peleado con tus compañeros? </c:v>
                </c:pt>
                <c:pt idx="5">
                  <c:v>¿Tus compañeros se pelean con otros compañeros? </c:v>
                </c:pt>
                <c:pt idx="6">
                  <c:v>¿En tu casa, la gente se pelea? </c:v>
                </c:pt>
                <c:pt idx="7">
                  <c:v>¿Estas feliz en tu escuela? </c:v>
                </c:pt>
              </c:strCache>
            </c:strRef>
          </c:cat>
          <c:val>
            <c:numRef>
              <c:f>Hoja1!$B$4:$B$11</c:f>
              <c:numCache>
                <c:formatCode>General</c:formatCode>
                <c:ptCount val="8"/>
                <c:pt idx="0">
                  <c:v>190.0</c:v>
                </c:pt>
                <c:pt idx="1">
                  <c:v>191.0</c:v>
                </c:pt>
                <c:pt idx="2">
                  <c:v>183.0</c:v>
                </c:pt>
                <c:pt idx="3">
                  <c:v>34.0</c:v>
                </c:pt>
                <c:pt idx="4">
                  <c:v>14.0</c:v>
                </c:pt>
                <c:pt idx="5">
                  <c:v>39.0</c:v>
                </c:pt>
                <c:pt idx="6">
                  <c:v>37.0</c:v>
                </c:pt>
                <c:pt idx="7">
                  <c:v>188.0</c:v>
                </c:pt>
              </c:numCache>
            </c:numRef>
          </c:val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NO</c:v>
                </c:pt>
              </c:strCache>
            </c:strRef>
          </c:tx>
          <c:spPr>
            <a:gradFill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Hoja1!$A$4:$A$11</c:f>
              <c:strCache>
                <c:ptCount val="8"/>
                <c:pt idx="0">
                  <c:v>¿Tu maestra, te hace caso cuando le dices que te pegan, te molestan, te insultan? </c:v>
                </c:pt>
                <c:pt idx="1">
                  <c:v>¿Te gusta jugar con tus compañeros en el salón? </c:v>
                </c:pt>
                <c:pt idx="2">
                  <c:v>¿Tus compañeros juegan contigo? </c:v>
                </c:pt>
                <c:pt idx="3">
                  <c:v>¿En el salon, te pegan y/o te quitan tus cosas? </c:v>
                </c:pt>
                <c:pt idx="4">
                  <c:v>¿En tu escuela te has peleado con tus compañeros? </c:v>
                </c:pt>
                <c:pt idx="5">
                  <c:v>¿Tus compañeros se pelean con otros compañeros? </c:v>
                </c:pt>
                <c:pt idx="6">
                  <c:v>¿En tu casa, la gente se pelea? </c:v>
                </c:pt>
                <c:pt idx="7">
                  <c:v>¿Estas feliz en tu escuela? </c:v>
                </c:pt>
              </c:strCache>
            </c:strRef>
          </c:cat>
          <c:val>
            <c:numRef>
              <c:f>Hoja1!$C$4:$C$11</c:f>
              <c:numCache>
                <c:formatCode>General</c:formatCode>
                <c:ptCount val="8"/>
                <c:pt idx="0">
                  <c:v>4.0</c:v>
                </c:pt>
                <c:pt idx="1">
                  <c:v>3.0</c:v>
                </c:pt>
                <c:pt idx="2">
                  <c:v>11.0</c:v>
                </c:pt>
                <c:pt idx="3">
                  <c:v>160.0</c:v>
                </c:pt>
                <c:pt idx="4">
                  <c:v>180.0</c:v>
                </c:pt>
                <c:pt idx="5">
                  <c:v>155.0</c:v>
                </c:pt>
                <c:pt idx="6">
                  <c:v>157.0</c:v>
                </c:pt>
                <c:pt idx="7">
                  <c:v>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42555024"/>
        <c:axId val="-1042550176"/>
        <c:axId val="0"/>
      </c:bar3DChart>
      <c:catAx>
        <c:axId val="-1042555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042550176"/>
        <c:crosses val="autoZero"/>
        <c:auto val="1"/>
        <c:lblAlgn val="ctr"/>
        <c:lblOffset val="100"/>
        <c:noMultiLvlLbl val="0"/>
      </c:catAx>
      <c:valAx>
        <c:axId val="-104255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4255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s-ES_trad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"Construyamos</a:t>
            </a:r>
            <a:r>
              <a:rPr lang="es-ES" sz="1400" baseline="0"/>
              <a:t> Nuestro Marco para la Convivencia</a:t>
            </a:r>
            <a:endParaRPr lang="es-ES" sz="1400"/>
          </a:p>
        </c:rich>
      </c:tx>
      <c:layout>
        <c:manualLayout>
          <c:xMode val="edge"/>
          <c:yMode val="edge"/>
          <c:x val="0.245323670551366"/>
          <c:y val="0.0759259259259259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DOCENTES!$C$2</c:f>
              <c:strCache>
                <c:ptCount val="1"/>
                <c:pt idx="0">
                  <c:v>Siempre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DOCENTES!$B$3:$B$12</c:f>
              <c:strCache>
                <c:ptCount val="10"/>
                <c:pt idx="0">
                  <c:v>Los docentes nos tratamos con respeto, independientemente de nuestro rol o posición en el centro.</c:v>
                </c:pt>
                <c:pt idx="1">
                  <c:v>Hay un claro conocimiento sobre  qué comportamiento es aceptado y cuál no para el centro.</c:v>
                </c:pt>
                <c:pt idx="2">
                  <c:v>Los docentes manifestamos nuestro reconocimiento y aprecio al esfuerzo y desempeño de cada uno de nuestros compañeros.</c:v>
                </c:pt>
                <c:pt idx="3">
                  <c:v>Nuestra experiencia como profesionales se aprovecha plenamente. </c:v>
                </c:pt>
                <c:pt idx="4">
                  <c:v>Me siento cómoda(o) para poder discutir problemas sobre  trabajo.</c:v>
                </c:pt>
                <c:pt idx="5">
                  <c:v>Los docentes y directivo respetamos el reglamento escolar, las normas de aula, y cumplimos los acuerdos que hacemos como comunidad escolar.</c:v>
                </c:pt>
                <c:pt idx="6">
                  <c:v>Dentro del Consejo Técnico Escolar, los directivos y docentes tomamos decisiones de manera democrática.</c:v>
                </c:pt>
                <c:pt idx="7">
                  <c:v>En nuestra escuela existe disposición para resolver los conflictos por la vía pacífica.</c:v>
                </c:pt>
                <c:pt idx="8">
                  <c:v>Las observaciones del profesorado nuevo sobre el centro educativo son tomadas en cuenta y se valoran.</c:v>
                </c:pt>
                <c:pt idx="9">
                  <c:v>Se evitan las comparaciones entre docentes, transmitiendo que todo grupo tiene grandes posibilidades de formación.</c:v>
                </c:pt>
              </c:strCache>
            </c:strRef>
          </c:cat>
          <c:val>
            <c:numRef>
              <c:f>DOCENTES!$C$3:$C$12</c:f>
              <c:numCache>
                <c:formatCode>General</c:formatCode>
                <c:ptCount val="10"/>
                <c:pt idx="0">
                  <c:v>3.0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1.0</c:v>
                </c:pt>
                <c:pt idx="9">
                  <c:v>3.0</c:v>
                </c:pt>
              </c:numCache>
            </c:numRef>
          </c:val>
        </c:ser>
        <c:ser>
          <c:idx val="1"/>
          <c:order val="1"/>
          <c:tx>
            <c:strRef>
              <c:f>DOCENTES!$D$2</c:f>
              <c:strCache>
                <c:ptCount val="1"/>
                <c:pt idx="0">
                  <c:v>La mayoría de las veces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DOCENTES!$B$3:$B$12</c:f>
              <c:strCache>
                <c:ptCount val="10"/>
                <c:pt idx="0">
                  <c:v>Los docentes nos tratamos con respeto, independientemente de nuestro rol o posición en el centro.</c:v>
                </c:pt>
                <c:pt idx="1">
                  <c:v>Hay un claro conocimiento sobre  qué comportamiento es aceptado y cuál no para el centro.</c:v>
                </c:pt>
                <c:pt idx="2">
                  <c:v>Los docentes manifestamos nuestro reconocimiento y aprecio al esfuerzo y desempeño de cada uno de nuestros compañeros.</c:v>
                </c:pt>
                <c:pt idx="3">
                  <c:v>Nuestra experiencia como profesionales se aprovecha plenamente. </c:v>
                </c:pt>
                <c:pt idx="4">
                  <c:v>Me siento cómoda(o) para poder discutir problemas sobre  trabajo.</c:v>
                </c:pt>
                <c:pt idx="5">
                  <c:v>Los docentes y directivo respetamos el reglamento escolar, las normas de aula, y cumplimos los acuerdos que hacemos como comunidad escolar.</c:v>
                </c:pt>
                <c:pt idx="6">
                  <c:v>Dentro del Consejo Técnico Escolar, los directivos y docentes tomamos decisiones de manera democrática.</c:v>
                </c:pt>
                <c:pt idx="7">
                  <c:v>En nuestra escuela existe disposición para resolver los conflictos por la vía pacífica.</c:v>
                </c:pt>
                <c:pt idx="8">
                  <c:v>Las observaciones del profesorado nuevo sobre el centro educativo son tomadas en cuenta y se valoran.</c:v>
                </c:pt>
                <c:pt idx="9">
                  <c:v>Se evitan las comparaciones entre docentes, transmitiendo que todo grupo tiene grandes posibilidades de formación.</c:v>
                </c:pt>
              </c:strCache>
            </c:strRef>
          </c:cat>
          <c:val>
            <c:numRef>
              <c:f>DOCENTES!$D$3:$D$12</c:f>
              <c:numCache>
                <c:formatCode>General</c:formatCode>
                <c:ptCount val="10"/>
                <c:pt idx="0">
                  <c:v>4.0</c:v>
                </c:pt>
                <c:pt idx="1">
                  <c:v>5.0</c:v>
                </c:pt>
                <c:pt idx="2">
                  <c:v>2.0</c:v>
                </c:pt>
                <c:pt idx="3">
                  <c:v>5.0</c:v>
                </c:pt>
                <c:pt idx="4">
                  <c:v>1.0</c:v>
                </c:pt>
                <c:pt idx="5">
                  <c:v>4.0</c:v>
                </c:pt>
                <c:pt idx="6">
                  <c:v>6.0</c:v>
                </c:pt>
                <c:pt idx="7">
                  <c:v>3.0</c:v>
                </c:pt>
                <c:pt idx="8">
                  <c:v>5.0</c:v>
                </c:pt>
                <c:pt idx="9">
                  <c:v>1.0</c:v>
                </c:pt>
              </c:numCache>
            </c:numRef>
          </c:val>
        </c:ser>
        <c:ser>
          <c:idx val="2"/>
          <c:order val="2"/>
          <c:tx>
            <c:strRef>
              <c:f>DOCENTES!$E$2</c:f>
              <c:strCache>
                <c:ptCount val="1"/>
                <c:pt idx="0">
                  <c:v>Algunas veces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DOCENTES!$B$3:$B$12</c:f>
              <c:strCache>
                <c:ptCount val="10"/>
                <c:pt idx="0">
                  <c:v>Los docentes nos tratamos con respeto, independientemente de nuestro rol o posición en el centro.</c:v>
                </c:pt>
                <c:pt idx="1">
                  <c:v>Hay un claro conocimiento sobre  qué comportamiento es aceptado y cuál no para el centro.</c:v>
                </c:pt>
                <c:pt idx="2">
                  <c:v>Los docentes manifestamos nuestro reconocimiento y aprecio al esfuerzo y desempeño de cada uno de nuestros compañeros.</c:v>
                </c:pt>
                <c:pt idx="3">
                  <c:v>Nuestra experiencia como profesionales se aprovecha plenamente. </c:v>
                </c:pt>
                <c:pt idx="4">
                  <c:v>Me siento cómoda(o) para poder discutir problemas sobre  trabajo.</c:v>
                </c:pt>
                <c:pt idx="5">
                  <c:v>Los docentes y directivo respetamos el reglamento escolar, las normas de aula, y cumplimos los acuerdos que hacemos como comunidad escolar.</c:v>
                </c:pt>
                <c:pt idx="6">
                  <c:v>Dentro del Consejo Técnico Escolar, los directivos y docentes tomamos decisiones de manera democrática.</c:v>
                </c:pt>
                <c:pt idx="7">
                  <c:v>En nuestra escuela existe disposición para resolver los conflictos por la vía pacífica.</c:v>
                </c:pt>
                <c:pt idx="8">
                  <c:v>Las observaciones del profesorado nuevo sobre el centro educativo son tomadas en cuenta y se valoran.</c:v>
                </c:pt>
                <c:pt idx="9">
                  <c:v>Se evitan las comparaciones entre docentes, transmitiendo que todo grupo tiene grandes posibilidades de formación.</c:v>
                </c:pt>
              </c:strCache>
            </c:strRef>
          </c:cat>
          <c:val>
            <c:numRef>
              <c:f>DOCENTES!$E$3:$E$12</c:f>
              <c:numCache>
                <c:formatCode>General</c:formatCode>
                <c:ptCount val="10"/>
                <c:pt idx="0">
                  <c:v>1.0</c:v>
                </c:pt>
                <c:pt idx="1">
                  <c:v>3.0</c:v>
                </c:pt>
                <c:pt idx="2">
                  <c:v>4.0</c:v>
                </c:pt>
                <c:pt idx="3">
                  <c:v>2.0</c:v>
                </c:pt>
                <c:pt idx="4">
                  <c:v>6.0</c:v>
                </c:pt>
                <c:pt idx="5">
                  <c:v>2.0</c:v>
                </c:pt>
                <c:pt idx="6">
                  <c:v>0.0</c:v>
                </c:pt>
                <c:pt idx="7">
                  <c:v>2.0</c:v>
                </c:pt>
                <c:pt idx="8">
                  <c:v>2.0</c:v>
                </c:pt>
                <c:pt idx="9">
                  <c:v>4.0</c:v>
                </c:pt>
              </c:numCache>
            </c:numRef>
          </c:val>
        </c:ser>
        <c:ser>
          <c:idx val="3"/>
          <c:order val="3"/>
          <c:tx>
            <c:strRef>
              <c:f>DOCENTES!$F$2</c:f>
              <c:strCache>
                <c:ptCount val="1"/>
                <c:pt idx="0">
                  <c:v>Nunca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DOCENTES!$B$3:$B$12</c:f>
              <c:strCache>
                <c:ptCount val="10"/>
                <c:pt idx="0">
                  <c:v>Los docentes nos tratamos con respeto, independientemente de nuestro rol o posición en el centro.</c:v>
                </c:pt>
                <c:pt idx="1">
                  <c:v>Hay un claro conocimiento sobre  qué comportamiento es aceptado y cuál no para el centro.</c:v>
                </c:pt>
                <c:pt idx="2">
                  <c:v>Los docentes manifestamos nuestro reconocimiento y aprecio al esfuerzo y desempeño de cada uno de nuestros compañeros.</c:v>
                </c:pt>
                <c:pt idx="3">
                  <c:v>Nuestra experiencia como profesionales se aprovecha plenamente. </c:v>
                </c:pt>
                <c:pt idx="4">
                  <c:v>Me siento cómoda(o) para poder discutir problemas sobre  trabajo.</c:v>
                </c:pt>
                <c:pt idx="5">
                  <c:v>Los docentes y directivo respetamos el reglamento escolar, las normas de aula, y cumplimos los acuerdos que hacemos como comunidad escolar.</c:v>
                </c:pt>
                <c:pt idx="6">
                  <c:v>Dentro del Consejo Técnico Escolar, los directivos y docentes tomamos decisiones de manera democrática.</c:v>
                </c:pt>
                <c:pt idx="7">
                  <c:v>En nuestra escuela existe disposición para resolver los conflictos por la vía pacífica.</c:v>
                </c:pt>
                <c:pt idx="8">
                  <c:v>Las observaciones del profesorado nuevo sobre el centro educativo son tomadas en cuenta y se valoran.</c:v>
                </c:pt>
                <c:pt idx="9">
                  <c:v>Se evitan las comparaciones entre docentes, transmitiendo que todo grupo tiene grandes posibilidades de formación.</c:v>
                </c:pt>
              </c:strCache>
            </c:strRef>
          </c:cat>
          <c:val>
            <c:numRef>
              <c:f>DOCENTES!$F$3:$F$12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-1048555552"/>
        <c:axId val="-1042954512"/>
        <c:axId val="0"/>
      </c:bar3DChart>
      <c:catAx>
        <c:axId val="-104855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l">
              <a:defRPr sz="1400">
                <a:latin typeface="Arial Narrow"/>
                <a:cs typeface="Arial Narrow"/>
              </a:defRPr>
            </a:pPr>
            <a:endParaRPr lang="es-ES_tradnl"/>
          </a:p>
        </c:txPr>
        <c:crossAx val="-1042954512"/>
        <c:crosses val="autoZero"/>
        <c:auto val="1"/>
        <c:lblAlgn val="ctr"/>
        <c:lblOffset val="100"/>
        <c:noMultiLvlLbl val="0"/>
      </c:catAx>
      <c:valAx>
        <c:axId val="-10429545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048555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605434775065"/>
          <c:y val="0.110648148148148"/>
          <c:w val="0.571395214516998"/>
          <c:h val="0.0354396325459317"/>
        </c:manualLayout>
      </c:layout>
      <c:overlay val="0"/>
      <c:txPr>
        <a:bodyPr/>
        <a:lstStyle/>
        <a:p>
          <a:pPr>
            <a:defRPr sz="1200"/>
          </a:pPr>
          <a:endParaRPr lang="es-ES_tradn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12192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PP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8576733" y="6191251"/>
            <a:ext cx="322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69433" y="1260475"/>
            <a:ext cx="9010651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/>
            </a:lvl1pPr>
          </a:lstStyle>
          <a:p>
            <a:pPr lvl="0"/>
            <a:r>
              <a:rPr lang="es-ES_tradnl" noProof="0" smtClean="0"/>
              <a:t>Clic para editar título</a:t>
            </a:r>
            <a:endParaRPr lang="de-DE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69434" y="2571751"/>
            <a:ext cx="9019117" cy="773113"/>
          </a:xfrm>
        </p:spPr>
        <p:txBody>
          <a:bodyPr lIns="91440" rIns="91440"/>
          <a:lstStyle>
            <a:lvl1pPr marL="0" indent="0">
              <a:buFont typeface="Wingdings" charset="0"/>
              <a:buNone/>
              <a:defRPr sz="2200" b="1"/>
            </a:lvl1pPr>
          </a:lstStyle>
          <a:p>
            <a:pPr lvl="0"/>
            <a:r>
              <a:rPr lang="es-ES_tradnl" noProof="0" smtClean="0"/>
              <a:t>Haga clic para modificar el estilo de subtítulo del patrón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34711910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345698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40801" y="230189"/>
            <a:ext cx="2800351" cy="565943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7634" y="230189"/>
            <a:ext cx="8199967" cy="565943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8900410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74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1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70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387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11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7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6378455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460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4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9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67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485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81094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43984" y="1090613"/>
            <a:ext cx="5496983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4167" y="1090613"/>
            <a:ext cx="5496984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16539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27970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33258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942136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71921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06314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0" y="1003300"/>
            <a:ext cx="12192000" cy="53467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z="1800">
              <a:ea typeface="ＭＳ Ｐゴシック" charset="0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12192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7634" y="230189"/>
            <a:ext cx="7926917" cy="600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accent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de-DE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3985" y="1090613"/>
            <a:ext cx="11197167" cy="4799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27267" y="6464300"/>
            <a:ext cx="1422400" cy="247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/>
        </p:nvPicPr>
        <p:blipFill>
          <a:blip r:embed="rId1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12192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2501901" y="6464300"/>
            <a:ext cx="7169151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de-DE" sz="1200">
                <a:ea typeface="ＭＳ Ｐゴシック" charset="0"/>
              </a:rPr>
              <a:t>Here comes your footer</a:t>
            </a:r>
          </a:p>
        </p:txBody>
      </p:sp>
      <p:pic>
        <p:nvPicPr>
          <p:cNvPr id="1033" name="Picture 18" descr="PP 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8805333" y="381001"/>
            <a:ext cx="3022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PP 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203200" y="6459538"/>
            <a:ext cx="3225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5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  <a:ea typeface="+mn-ea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  <a:ea typeface="+mn-ea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  <a:ea typeface="+mn-ea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8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scripción: gem_ve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84" y="388603"/>
            <a:ext cx="1714499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Descripción: C:\Users\DEPVM\Desktop\CICLO 2013-2014\LOGO G 13-14\gseiemcolo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12" y="388604"/>
            <a:ext cx="2180095" cy="948126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90085" y="1203061"/>
            <a:ext cx="4935220" cy="2673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 b="1" spc="100" dirty="0" smtClean="0">
                <a:effectLst/>
                <a:latin typeface="Gotham Book" charset="0"/>
                <a:ea typeface="Cambria" charset="0"/>
                <a:cs typeface="Times New Roman" charset="0"/>
              </a:rPr>
              <a:t>“</a:t>
            </a:r>
            <a:r>
              <a:rPr lang="es-MX" sz="700" b="1" spc="100" dirty="0" smtClean="0">
                <a:effectLst/>
                <a:latin typeface="Gotham Book" charset="0"/>
                <a:ea typeface="Cambria" charset="0"/>
                <a:cs typeface="Times New Roman" charset="0"/>
              </a:rPr>
              <a:t>2016. Año del Bicentenario Luctuoso de José María Morelos y</a:t>
            </a:r>
            <a:r>
              <a:rPr lang="es-MX" sz="900" b="1" spc="100" dirty="0" smtClean="0">
                <a:effectLst/>
                <a:latin typeface="Gotham Book" charset="0"/>
                <a:ea typeface="Cambria" charset="0"/>
                <a:cs typeface="Times New Roman" charset="0"/>
              </a:rPr>
              <a:t> </a:t>
            </a:r>
            <a:r>
              <a:rPr lang="es-MX" sz="900" spc="100" dirty="0" smtClean="0">
                <a:effectLst/>
                <a:latin typeface="Gotham Book" charset="0"/>
                <a:ea typeface="Cambria" charset="0"/>
                <a:cs typeface="Times New Roman" charset="0"/>
              </a:rPr>
              <a:t>Pavón</a:t>
            </a:r>
            <a:r>
              <a:rPr lang="es-MX" sz="900" b="1" spc="100" dirty="0" smtClean="0">
                <a:effectLst/>
                <a:latin typeface="Gotham Book" charset="0"/>
                <a:ea typeface="Cambria" charset="0"/>
                <a:cs typeface="Times New Roman" charset="0"/>
              </a:rPr>
              <a:t>”</a:t>
            </a:r>
            <a:endParaRPr lang="es-ES_tradnl" sz="1100" dirty="0" smtClean="0">
              <a:effectLst/>
              <a:latin typeface="Cambria" charset="0"/>
              <a:ea typeface="Cambria" charset="0"/>
              <a:cs typeface="Times New Roman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1100" dirty="0">
                <a:effectLst/>
                <a:latin typeface="Times New Roman" charset="0"/>
                <a:ea typeface="Times New Roman" charset="0"/>
              </a:rPr>
              <a:t> </a:t>
            </a:r>
            <a:endParaRPr lang="es-ES_tradnl" sz="12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71184" y="1675904"/>
            <a:ext cx="9533173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3200" b="1" kern="0" dirty="0" smtClean="0">
                <a:solidFill>
                  <a:srgbClr val="345A8A"/>
                </a:solidFill>
                <a:effectLst/>
                <a:latin typeface="Century Gothic" charset="0"/>
                <a:ea typeface="ＭＳ ゴシック" charset="-128"/>
                <a:cs typeface="Times New Roman" charset="0"/>
              </a:rPr>
              <a:t>ACUERDO ESCOLAR DE CONVIVENCIA </a:t>
            </a:r>
            <a:endParaRPr lang="es-ES_tradnl" b="1" kern="0" dirty="0" smtClean="0">
              <a:solidFill>
                <a:srgbClr val="345A8A"/>
              </a:solidFill>
              <a:effectLst/>
              <a:latin typeface="Calibri" charset="0"/>
              <a:ea typeface="ＭＳ ゴシック" charset="-128"/>
              <a:cs typeface="Times New Roman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kern="0" dirty="0" smtClean="0">
                <a:solidFill>
                  <a:srgbClr val="345A8A"/>
                </a:solidFill>
                <a:effectLst/>
                <a:latin typeface="Century Gothic" charset="0"/>
                <a:ea typeface="ＭＳ ゴシック" charset="-128"/>
                <a:cs typeface="Times New Roman" charset="0"/>
              </a:rPr>
              <a:t> </a:t>
            </a:r>
            <a:endParaRPr lang="es-ES_tradnl" b="1" kern="0" dirty="0" smtClean="0">
              <a:solidFill>
                <a:srgbClr val="345A8A"/>
              </a:solidFill>
              <a:effectLst/>
              <a:latin typeface="Calibri" charset="0"/>
              <a:ea typeface="ＭＳ ゴシック" charset="-128"/>
              <a:cs typeface="Times New Roman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kern="0" dirty="0" smtClean="0">
                <a:solidFill>
                  <a:srgbClr val="345A8A"/>
                </a:solidFill>
                <a:effectLst/>
                <a:latin typeface="Century Gothic" charset="0"/>
                <a:ea typeface="ＭＳ ゴシック" charset="-128"/>
                <a:cs typeface="Times New Roman" charset="0"/>
              </a:rPr>
              <a:t>CICLO ESCOLAR </a:t>
            </a:r>
            <a:r>
              <a:rPr lang="es-MX" b="1" kern="0" dirty="0" smtClean="0">
                <a:solidFill>
                  <a:srgbClr val="345A8A"/>
                </a:solidFill>
                <a:effectLst/>
                <a:latin typeface="Century Gothic" charset="0"/>
                <a:ea typeface="ＭＳ ゴシック" charset="-128"/>
                <a:cs typeface="Times New Roman" charset="0"/>
              </a:rPr>
              <a:t>2016-2017</a:t>
            </a:r>
            <a:endParaRPr lang="es-ES_tradnl" b="1" kern="0" dirty="0" smtClean="0">
              <a:solidFill>
                <a:srgbClr val="345A8A"/>
              </a:solidFill>
              <a:effectLst/>
              <a:latin typeface="Calibri" charset="0"/>
              <a:ea typeface="ＭＳ ゴシック" charset="-128"/>
              <a:cs typeface="Times New Roman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kern="0" dirty="0" smtClean="0">
                <a:solidFill>
                  <a:srgbClr val="345A8A"/>
                </a:solidFill>
                <a:effectLst/>
                <a:latin typeface="Century Gothic" charset="0"/>
                <a:ea typeface="ＭＳ ゴシック" charset="-128"/>
                <a:cs typeface="Times New Roman" charset="0"/>
              </a:rPr>
              <a:t> JARDÍN DE NIÑOS </a:t>
            </a:r>
            <a:endParaRPr lang="es-ES_tradnl" b="1" kern="0" dirty="0" smtClean="0">
              <a:solidFill>
                <a:srgbClr val="345A8A"/>
              </a:solidFill>
              <a:effectLst/>
              <a:latin typeface="Calibri" charset="0"/>
              <a:ea typeface="ＭＳ ゴシック" charset="-128"/>
              <a:cs typeface="Times New Roman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3200" b="1" kern="0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 Gothic" charset="0"/>
                <a:ea typeface="ＭＳ ゴシック" charset="-128"/>
                <a:cs typeface="Times New Roman" charset="0"/>
              </a:rPr>
              <a:t>“</a:t>
            </a:r>
            <a:r>
              <a:rPr lang="es-MX" sz="2800" b="1" kern="0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 Gothic" charset="0"/>
                <a:ea typeface="ＭＳ ゴシック" charset="-128"/>
                <a:cs typeface="Times New Roman" charset="0"/>
              </a:rPr>
              <a:t>XOCHIMANQUE</a:t>
            </a:r>
            <a:r>
              <a:rPr lang="es-MX" sz="2800" b="1" kern="0" dirty="0" smtClean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 Gothic" charset="0"/>
                <a:ea typeface="ＭＳ ゴシック" charset="-128"/>
                <a:cs typeface="Times New Roman" charset="0"/>
              </a:rPr>
              <a:t>” y </a:t>
            </a:r>
            <a:r>
              <a:rPr lang="es-MX" sz="2800" b="1" kern="0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 Gothic" charset="0"/>
                <a:ea typeface="ＭＳ ゴシック" charset="-128"/>
                <a:cs typeface="Times New Roman" charset="0"/>
              </a:rPr>
              <a:t>“JOSÉ MA. PARDO” </a:t>
            </a:r>
            <a:endParaRPr lang="es-ES_tradnl" sz="2800" b="1" kern="0" dirty="0" smtClean="0">
              <a:solidFill>
                <a:srgbClr val="345A8A"/>
              </a:solidFill>
              <a:effectLst/>
              <a:latin typeface="Calibri" charset="0"/>
              <a:ea typeface="ＭＳ ゴシック" charset="-128"/>
              <a:cs typeface="Times New Roman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 smtClean="0">
                <a:effectLst/>
                <a:latin typeface="Century Gothic" charset="0"/>
                <a:ea typeface="Cambria" charset="0"/>
                <a:cs typeface="Arial" charset="0"/>
              </a:rPr>
              <a:t>CCT </a:t>
            </a:r>
            <a:r>
              <a:rPr lang="es-ES" sz="1200" b="1" dirty="0">
                <a:latin typeface="Century Gothic" charset="0"/>
                <a:ea typeface="Cambria" charset="0"/>
                <a:cs typeface="Arial" charset="0"/>
              </a:rPr>
              <a:t>15DJN0313J     </a:t>
            </a:r>
            <a:r>
              <a:rPr lang="es-ES" sz="1200" b="1" dirty="0" smtClean="0">
                <a:latin typeface="Century Gothic" charset="0"/>
                <a:ea typeface="Cambria" charset="0"/>
                <a:cs typeface="Arial" charset="0"/>
              </a:rPr>
              <a:t>                 </a:t>
            </a:r>
            <a:r>
              <a:rPr lang="es-ES" sz="1200" b="1" dirty="0">
                <a:latin typeface="Century Gothic" charset="0"/>
                <a:ea typeface="Cambria" charset="0"/>
                <a:cs typeface="Arial" charset="0"/>
              </a:rPr>
              <a:t>CCT </a:t>
            </a:r>
            <a:r>
              <a:rPr lang="es-ES" sz="1200" b="1" dirty="0" smtClean="0">
                <a:latin typeface="Century Gothic" charset="0"/>
                <a:ea typeface="Cambria" charset="0"/>
                <a:cs typeface="Arial" charset="0"/>
              </a:rPr>
              <a:t>15DJN0071C  </a:t>
            </a:r>
            <a:endParaRPr lang="es-ES_tradnl" sz="1200" dirty="0">
              <a:latin typeface="Cambria" charset="0"/>
              <a:ea typeface="Cambria" charset="0"/>
              <a:cs typeface="Times New Roman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_tradnl" sz="1200" dirty="0" smtClean="0">
              <a:effectLst/>
              <a:latin typeface="Cambria" charset="0"/>
              <a:ea typeface="Cambria" charset="0"/>
              <a:cs typeface="Times New Roman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1100" b="1" dirty="0" smtClean="0">
                <a:effectLst/>
                <a:latin typeface="Century Gothic" charset="0"/>
                <a:ea typeface="Cambria" charset="0"/>
                <a:cs typeface="Arial" charset="0"/>
              </a:rPr>
              <a:t>ZONA ESCOLAR NÚMERO 60. </a:t>
            </a:r>
            <a:endParaRPr lang="es-ES_tradnl" sz="1100" dirty="0">
              <a:effectLst/>
              <a:latin typeface="Cambria" charset="0"/>
              <a:ea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763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41135"/>
              </p:ext>
            </p:extLst>
          </p:nvPr>
        </p:nvGraphicFramePr>
        <p:xfrm>
          <a:off x="1416050" y="650631"/>
          <a:ext cx="9359900" cy="538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440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Cuando se genera algún problema con un compañero de clase el 172 padres manifestaron que lo tratan de resolver hablando con la maestra de grupo y un 22 tratan de resolverlo hablando directamente con los padres de los niños implicados en el problema.</a:t>
            </a:r>
            <a:endParaRPr lang="es-ES_tradnl" dirty="0"/>
          </a:p>
          <a:p>
            <a:r>
              <a:rPr lang="es-MX" dirty="0"/>
              <a:t>Cuando alguno de los hijos tiene un mal comportamiento un 162 lo resuelven hablando con sus hijos para tratar de razonar con él, 8 deciden resolverlo mediante castigos y 6 con regaños y 18 deciden pegarles.</a:t>
            </a:r>
            <a:endParaRPr lang="es-ES_tradnl" dirty="0"/>
          </a:p>
          <a:p>
            <a:r>
              <a:rPr lang="es-MX" dirty="0"/>
              <a:t> 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84912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En cuanto a las decisiones sobre qué hacer en relación con el problema de comportamiento de los hijos, el 127 de los padres manifiestan que los resuelven ambos,  39 sólo la madre y 10 solo el padre.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22651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51887"/>
              </p:ext>
            </p:extLst>
          </p:nvPr>
        </p:nvGraphicFramePr>
        <p:xfrm>
          <a:off x="712922" y="511444"/>
          <a:ext cx="10554346" cy="593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5751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329055" y="1194550"/>
            <a:ext cx="44057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x-none" dirty="0">
                <a:latin typeface="Arial" charset="0"/>
              </a:rPr>
              <a:t>L</a:t>
            </a:r>
            <a:r>
              <a:rPr lang="x-none" altLang="x-none" dirty="0" smtClean="0">
                <a:latin typeface="Arial" charset="0"/>
              </a:rPr>
              <a:t>os </a:t>
            </a:r>
            <a:r>
              <a:rPr lang="x-none" altLang="x-none" dirty="0">
                <a:latin typeface="Arial" charset="0"/>
              </a:rPr>
              <a:t>resultados obtenidos en la aplicación de la encuesta dirigida a docentes se destaca que se promueve un clima escolar adecuado donde hay un pleno conocimiento sobre los comportamientos que son aceptados y los que no en el plantel escolar, así también existe </a:t>
            </a:r>
            <a:r>
              <a:rPr lang="x-none" altLang="x-none" b="1" dirty="0">
                <a:latin typeface="Arial" charset="0"/>
              </a:rPr>
              <a:t>respeto a la normatividad vigente </a:t>
            </a:r>
            <a:r>
              <a:rPr lang="x-none" altLang="x-none" dirty="0">
                <a:latin typeface="Arial" charset="0"/>
              </a:rPr>
              <a:t>y que las decisiones sobre todo en el maco del Consejo Técnico Escolar son democráticas.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latin typeface="Arial" charset="0"/>
              </a:rPr>
              <a:t>Un </a:t>
            </a:r>
            <a:r>
              <a:rPr lang="x-none" altLang="x-none" b="1" dirty="0">
                <a:latin typeface="Arial" charset="0"/>
              </a:rPr>
              <a:t>área de oportunidad </a:t>
            </a:r>
            <a:r>
              <a:rPr lang="x-none" altLang="x-none" dirty="0">
                <a:latin typeface="Arial" charset="0"/>
              </a:rPr>
              <a:t>que se identifica tiene relación con el </a:t>
            </a:r>
            <a:r>
              <a:rPr lang="x-none" altLang="x-none" b="1" dirty="0">
                <a:latin typeface="Arial" charset="0"/>
              </a:rPr>
              <a:t>sentimiento hacia las comparaciones</a:t>
            </a:r>
            <a:r>
              <a:rPr lang="x-none" altLang="x-none" dirty="0">
                <a:latin typeface="Arial" charset="0"/>
              </a:rPr>
              <a:t>, así como para el poder </a:t>
            </a:r>
            <a:r>
              <a:rPr lang="x-none" altLang="x-none" b="1" dirty="0">
                <a:latin typeface="Arial" charset="0"/>
              </a:rPr>
              <a:t>expresar libremente los problemas a los que se enfrentan en el trabajo</a:t>
            </a:r>
            <a:r>
              <a:rPr lang="x-none" altLang="x-none" dirty="0">
                <a:latin typeface="Arial" charset="0"/>
              </a:rPr>
              <a:t>.</a:t>
            </a:r>
            <a:endParaRPr lang="x-none" altLang="x-none" dirty="0">
              <a:latin typeface="Arial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4200625"/>
              </p:ext>
            </p:extLst>
          </p:nvPr>
        </p:nvGraphicFramePr>
        <p:xfrm>
          <a:off x="-1" y="90053"/>
          <a:ext cx="7135091" cy="667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0519" y="187909"/>
            <a:ext cx="4862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Encuesta aplicada a Docentes. Anexo 3</a:t>
            </a:r>
            <a:r>
              <a:rPr kumimoji="0" lang="x-none" altLang="x-none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</a:rPr>
              <a:t>.</a:t>
            </a:r>
            <a:endParaRPr kumimoji="0" lang="x-none" altLang="x-none" sz="18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41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84760" y="1612370"/>
            <a:ext cx="25630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A</a:t>
            </a:r>
            <a:r>
              <a:rPr lang="es-ES_tradnl" dirty="0" smtClean="0"/>
              <a:t>gredir verbalmente o decir groserías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770905" y="1000696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FALTAS</a:t>
            </a:r>
            <a:endParaRPr lang="es-ES_tradnl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8909" y="1566115"/>
            <a:ext cx="45235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Dibujar caritas tristes, en una hoja colocándola en una hoja bond pegada en la pared, al acumular tres en la semana traer “dulces” para todo </a:t>
            </a:r>
            <a:r>
              <a:rPr lang="es-ES_tradnl" smtClean="0"/>
              <a:t>el grupo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6587834" y="992237"/>
            <a:ext cx="30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MEDIDAS FORMATIVAS</a:t>
            </a:r>
            <a:endParaRPr lang="es-ES_tradnl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84760" y="3112718"/>
            <a:ext cx="25630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mtClean="0"/>
              <a:t>Agresión física a compañeros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5818910" y="3112718"/>
            <a:ext cx="45165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Pedir disculpas ante todo el grupo, dar por escrito a los padres de familia la incidencia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84760" y="4095981"/>
            <a:ext cx="25630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Negación a integrarse con compañeros de distinto género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18909" y="4112564"/>
            <a:ext cx="451658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Platicar con el niño para que diga  porqué  NO quiere hacerlo y tratarlo de convencer para que lo haga.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84760" y="5137804"/>
            <a:ext cx="25630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mtClean="0"/>
              <a:t>Maltrato a </a:t>
            </a:r>
            <a:r>
              <a:rPr lang="es-ES_tradnl" dirty="0" smtClean="0"/>
              <a:t>los </a:t>
            </a:r>
            <a:r>
              <a:rPr lang="es-ES_tradnl" smtClean="0"/>
              <a:t>materiales didácticos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18909" y="5155623"/>
            <a:ext cx="45165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A la hora del recreo los recoge con vigilancia de sus propios compañeros</a:t>
            </a:r>
          </a:p>
          <a:p>
            <a:r>
              <a:rPr lang="es-ES_tradnl" dirty="0" smtClean="0"/>
              <a:t>en caso de daño se tendrá que reparar o reponer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34683" y="446609"/>
            <a:ext cx="347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ACUERDOS DE AULA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3835091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3293"/>
              </p:ext>
            </p:extLst>
          </p:nvPr>
        </p:nvGraphicFramePr>
        <p:xfrm>
          <a:off x="505327" y="1249055"/>
          <a:ext cx="1094873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03"/>
                <a:gridCol w="5964312"/>
                <a:gridCol w="1082842"/>
                <a:gridCol w="1010652"/>
                <a:gridCol w="1010653"/>
                <a:gridCol w="866274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050" dirty="0" smtClean="0"/>
                        <a:t>No. </a:t>
                      </a:r>
                      <a:r>
                        <a:rPr lang="es-ES_tradnl" sz="1050" dirty="0" err="1" smtClean="0"/>
                        <a:t>Prog</a:t>
                      </a:r>
                      <a:r>
                        <a:rPr lang="es-ES_tradnl" sz="1050" dirty="0" smtClean="0"/>
                        <a:t>.</a:t>
                      </a:r>
                      <a:endParaRPr lang="es-ES_tradn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Aspecto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Siempre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Casi siempre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Algunas veces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Nunca 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1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Soluciona desafíos evitando agredir verbalmente a sus compañeros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2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Comparte</a:t>
                      </a:r>
                      <a:r>
                        <a:rPr lang="es-ES_tradnl" baseline="0" dirty="0" smtClean="0"/>
                        <a:t> con agrado sus materiales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3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 indent="-22225">
                        <a:tabLst>
                          <a:tab pos="3268663" algn="l"/>
                        </a:tabLst>
                      </a:pPr>
                      <a:r>
                        <a:rPr lang="es-ES_tradnl" dirty="0" smtClean="0"/>
                        <a:t>Colabor</a:t>
                      </a:r>
                      <a:r>
                        <a:rPr lang="es-ES_tradnl" baseline="0" dirty="0" smtClean="0"/>
                        <a:t>a y participa con compañeros de distinto género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4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Respeta</a:t>
                      </a:r>
                      <a:r>
                        <a:rPr lang="es-ES_tradnl" baseline="0" dirty="0" smtClean="0"/>
                        <a:t> su</a:t>
                      </a:r>
                      <a:r>
                        <a:rPr lang="es-ES_tradnl" dirty="0" smtClean="0"/>
                        <a:t> turno al</a:t>
                      </a:r>
                      <a:r>
                        <a:rPr lang="es-ES_tradnl" baseline="0" dirty="0" smtClean="0"/>
                        <a:t> participar en algún juego o actividad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5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Integra a</a:t>
                      </a:r>
                      <a:r>
                        <a:rPr lang="es-ES_tradnl" baseline="0" dirty="0" smtClean="0"/>
                        <a:t> sus demás compañeras para que de forma colaborativa participen en un fin común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6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Muestra empatía sobre sus compañeros cuando se encuentran tristes o solos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7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Busca soluciones para que</a:t>
                      </a:r>
                      <a:r>
                        <a:rPr lang="es-ES_tradnl" baseline="0" dirty="0" smtClean="0"/>
                        <a:t> todos tengan la misma oportunidad de utilizar los materiales didácticos o para jugar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8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Platica sus emociones en situaciones</a:t>
                      </a:r>
                      <a:r>
                        <a:rPr lang="es-ES_tradnl" baseline="0" dirty="0" smtClean="0"/>
                        <a:t> que vive en la escuela (enojo, tristeza, angustia, miedo, etc.)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05727" y="625643"/>
            <a:ext cx="709863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_tradnl" b="1" smtClean="0">
                <a:ln/>
                <a:solidFill>
                  <a:schemeClr val="accent4"/>
                </a:solidFill>
              </a:rPr>
              <a:t>ESTRATEGIA DE SEGUIMIENTO A LOS ACUERDOS DE AULA</a:t>
            </a:r>
            <a:endParaRPr lang="es-ES_tradnl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4059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45397" y="1157100"/>
            <a:ext cx="9732936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dirty="0" smtClean="0">
                <a:latin typeface="Century Gothic" charset="0"/>
                <a:ea typeface="Cambria" charset="0"/>
                <a:cs typeface="Arial" charset="0"/>
              </a:rPr>
              <a:t>Los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 Jardines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de Niños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Xochimanque y José Ma. Pardo,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con la participación de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sus Colectivos Escolares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conformado por Directora de Plantel Escolar,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Docentes,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Personal de Apoyo, Alumnos y Padres de Familia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elaboran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el </a:t>
            </a:r>
            <a:r>
              <a:rPr lang="es-MX" sz="2800" b="1" i="1" dirty="0" smtClean="0">
                <a:effectLst/>
                <a:latin typeface="Century Gothic" charset="0"/>
                <a:ea typeface="Cambria" charset="0"/>
                <a:cs typeface="Arial" charset="0"/>
              </a:rPr>
              <a:t>acuerdo escolar de convivencia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con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la finalidad de orientar a todos los participantes a promover y mejorar las prácticas de convivencia Escolar a partir de </a:t>
            </a:r>
            <a:r>
              <a:rPr lang="es-MX" sz="2800" dirty="0" smtClean="0">
                <a:latin typeface="Century Gothic" charset="0"/>
                <a:ea typeface="Cambria" charset="0"/>
                <a:cs typeface="Arial" charset="0"/>
              </a:rPr>
              <a:t>su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elaboración, implementación y </a:t>
            </a:r>
            <a:r>
              <a:rPr lang="es-MX" sz="2800" dirty="0" smtClean="0">
                <a:effectLst/>
                <a:latin typeface="Century Gothic" charset="0"/>
                <a:ea typeface="Cambria" charset="0"/>
                <a:cs typeface="Arial" charset="0"/>
              </a:rPr>
              <a:t>seguimiento.</a:t>
            </a:r>
            <a:endParaRPr lang="es-ES_tradnl" sz="2800" dirty="0">
              <a:effectLst/>
              <a:latin typeface="Cambria" charset="0"/>
              <a:ea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015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573437" y="825627"/>
            <a:ext cx="11422251" cy="6187353"/>
            <a:chOff x="696207" y="1276852"/>
            <a:chExt cx="10138321" cy="3237627"/>
          </a:xfrm>
        </p:grpSpPr>
        <p:sp>
          <p:nvSpPr>
            <p:cNvPr id="8" name="Forma libre 7"/>
            <p:cNvSpPr/>
            <p:nvPr/>
          </p:nvSpPr>
          <p:spPr>
            <a:xfrm>
              <a:off x="1496364" y="1285975"/>
              <a:ext cx="2205920" cy="2931028"/>
            </a:xfrm>
            <a:custGeom>
              <a:avLst/>
              <a:gdLst>
                <a:gd name="connsiteX0" fmla="*/ 0 w 1293153"/>
                <a:gd name="connsiteY0" fmla="*/ 0 h 517766"/>
                <a:gd name="connsiteX1" fmla="*/ 1293153 w 1293153"/>
                <a:gd name="connsiteY1" fmla="*/ 0 h 517766"/>
                <a:gd name="connsiteX2" fmla="*/ 1293153 w 1293153"/>
                <a:gd name="connsiteY2" fmla="*/ 517766 h 517766"/>
                <a:gd name="connsiteX3" fmla="*/ 0 w 1293153"/>
                <a:gd name="connsiteY3" fmla="*/ 517766 h 517766"/>
                <a:gd name="connsiteX4" fmla="*/ 0 w 1293153"/>
                <a:gd name="connsiteY4" fmla="*/ 0 h 5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153" h="517766">
                  <a:moveTo>
                    <a:pt x="0" y="0"/>
                  </a:moveTo>
                  <a:lnTo>
                    <a:pt x="1293153" y="0"/>
                  </a:lnTo>
                  <a:lnTo>
                    <a:pt x="1293153" y="517766"/>
                  </a:lnTo>
                  <a:lnTo>
                    <a:pt x="0" y="51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Arial" charset="0"/>
                  <a:ea typeface="Arial" charset="0"/>
                  <a:cs typeface="Arial" charset="0"/>
                </a:rPr>
                <a:t>Fomentar el respeto a los derechos humanos de todos, principalmente los de los niños que asisten </a:t>
              </a:r>
              <a:r>
                <a:rPr lang="es-ES" sz="2000" kern="1200" dirty="0" smtClean="0">
                  <a:latin typeface="Arial" charset="0"/>
                  <a:ea typeface="Arial" charset="0"/>
                  <a:cs typeface="Arial" charset="0"/>
                </a:rPr>
                <a:t>a esta escuela, </a:t>
              </a:r>
              <a:r>
                <a:rPr lang="es-ES" sz="2000" kern="1200" dirty="0" smtClean="0">
                  <a:latin typeface="Arial" charset="0"/>
                  <a:ea typeface="Arial" charset="0"/>
                  <a:cs typeface="Arial" charset="0"/>
                </a:rPr>
                <a:t>la promoción de los valores que permitan un ambiente de convivencia sana y pacífica, como condición necesaria para el logro de los aprendizajes.</a:t>
              </a:r>
              <a:endParaRPr lang="es-ES" sz="20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96207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3956091" y="1276852"/>
              <a:ext cx="1838569" cy="2931028"/>
            </a:xfrm>
            <a:custGeom>
              <a:avLst/>
              <a:gdLst>
                <a:gd name="connsiteX0" fmla="*/ 0 w 1293153"/>
                <a:gd name="connsiteY0" fmla="*/ 0 h 517766"/>
                <a:gd name="connsiteX1" fmla="*/ 1293153 w 1293153"/>
                <a:gd name="connsiteY1" fmla="*/ 0 h 517766"/>
                <a:gd name="connsiteX2" fmla="*/ 1293153 w 1293153"/>
                <a:gd name="connsiteY2" fmla="*/ 517766 h 517766"/>
                <a:gd name="connsiteX3" fmla="*/ 0 w 1293153"/>
                <a:gd name="connsiteY3" fmla="*/ 517766 h 517766"/>
                <a:gd name="connsiteX4" fmla="*/ 0 w 1293153"/>
                <a:gd name="connsiteY4" fmla="*/ 0 h 5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153" h="517766">
                  <a:moveTo>
                    <a:pt x="0" y="0"/>
                  </a:moveTo>
                  <a:lnTo>
                    <a:pt x="1293153" y="0"/>
                  </a:lnTo>
                  <a:lnTo>
                    <a:pt x="1293153" y="517766"/>
                  </a:lnTo>
                  <a:lnTo>
                    <a:pt x="0" y="51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1732615"/>
                <a:satOff val="-7995"/>
                <a:lumOff val="294"/>
                <a:alphaOff val="0"/>
              </a:schemeClr>
            </a:lnRef>
            <a:fillRef idx="3">
              <a:schemeClr val="accent4">
                <a:hueOff val="1732615"/>
                <a:satOff val="-7995"/>
                <a:lumOff val="294"/>
                <a:alphaOff val="0"/>
              </a:schemeClr>
            </a:fillRef>
            <a:effectRef idx="2">
              <a:schemeClr val="accent4">
                <a:hueOff val="1732615"/>
                <a:satOff val="-7995"/>
                <a:lumOff val="29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>
                  <a:latin typeface="Arial" charset="0"/>
                  <a:ea typeface="Arial" charset="0"/>
                  <a:cs typeface="Arial" charset="0"/>
                </a:rPr>
                <a:t>Establecer las  condiciones que permitan el encuentro de las personas, con libre exposición de ideas, la participación y la resolución pacífica de conflictos.</a:t>
              </a:r>
              <a:endParaRPr lang="es-ES" sz="22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252938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1918986"/>
                <a:satOff val="-10210"/>
                <a:lumOff val="-582"/>
                <a:alphaOff val="0"/>
              </a:schemeClr>
            </a:lnRef>
            <a:fillRef idx="1">
              <a:schemeClr val="accent4">
                <a:tint val="40000"/>
                <a:alpha val="90000"/>
                <a:hueOff val="1918986"/>
                <a:satOff val="-10210"/>
                <a:lumOff val="-582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918986"/>
                <a:satOff val="-10210"/>
                <a:lumOff val="-58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_tradnl" sz="2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5990516" y="1276853"/>
              <a:ext cx="2011806" cy="2931028"/>
            </a:xfrm>
            <a:custGeom>
              <a:avLst/>
              <a:gdLst>
                <a:gd name="connsiteX0" fmla="*/ 0 w 1293153"/>
                <a:gd name="connsiteY0" fmla="*/ 0 h 517766"/>
                <a:gd name="connsiteX1" fmla="*/ 1293153 w 1293153"/>
                <a:gd name="connsiteY1" fmla="*/ 0 h 517766"/>
                <a:gd name="connsiteX2" fmla="*/ 1293153 w 1293153"/>
                <a:gd name="connsiteY2" fmla="*/ 517766 h 517766"/>
                <a:gd name="connsiteX3" fmla="*/ 0 w 1293153"/>
                <a:gd name="connsiteY3" fmla="*/ 517766 h 517766"/>
                <a:gd name="connsiteX4" fmla="*/ 0 w 1293153"/>
                <a:gd name="connsiteY4" fmla="*/ 0 h 5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153" h="517766">
                  <a:moveTo>
                    <a:pt x="0" y="0"/>
                  </a:moveTo>
                  <a:lnTo>
                    <a:pt x="1293153" y="0"/>
                  </a:lnTo>
                  <a:lnTo>
                    <a:pt x="1293153" y="517766"/>
                  </a:lnTo>
                  <a:lnTo>
                    <a:pt x="0" y="51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3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>
                  <a:latin typeface="Arial" charset="0"/>
                  <a:ea typeface="Arial" charset="0"/>
                  <a:cs typeface="Arial" charset="0"/>
                </a:rPr>
                <a:t>Proponer elementos para intervenir adecuadamente en situaciones de conflicto, privilegiando el diálogo</a:t>
              </a:r>
              <a:endParaRPr lang="es-ES" sz="22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644597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3837972"/>
                <a:satOff val="-20420"/>
                <a:lumOff val="-1163"/>
                <a:alphaOff val="0"/>
              </a:schemeClr>
            </a:lnRef>
            <a:fillRef idx="1">
              <a:schemeClr val="accent4">
                <a:tint val="40000"/>
                <a:alpha val="90000"/>
                <a:hueOff val="3837972"/>
                <a:satOff val="-20420"/>
                <a:lumOff val="-1163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3837972"/>
                <a:satOff val="-20420"/>
                <a:lumOff val="-116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a libre 13"/>
            <p:cNvSpPr/>
            <p:nvPr/>
          </p:nvSpPr>
          <p:spPr>
            <a:xfrm>
              <a:off x="8152615" y="1276854"/>
              <a:ext cx="1588899" cy="2931028"/>
            </a:xfrm>
            <a:custGeom>
              <a:avLst/>
              <a:gdLst>
                <a:gd name="connsiteX0" fmla="*/ 0 w 1293153"/>
                <a:gd name="connsiteY0" fmla="*/ 0 h 517766"/>
                <a:gd name="connsiteX1" fmla="*/ 1293153 w 1293153"/>
                <a:gd name="connsiteY1" fmla="*/ 0 h 517766"/>
                <a:gd name="connsiteX2" fmla="*/ 1293153 w 1293153"/>
                <a:gd name="connsiteY2" fmla="*/ 517766 h 517766"/>
                <a:gd name="connsiteX3" fmla="*/ 0 w 1293153"/>
                <a:gd name="connsiteY3" fmla="*/ 517766 h 517766"/>
                <a:gd name="connsiteX4" fmla="*/ 0 w 1293153"/>
                <a:gd name="connsiteY4" fmla="*/ 0 h 5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153" h="517766">
                  <a:moveTo>
                    <a:pt x="0" y="0"/>
                  </a:moveTo>
                  <a:lnTo>
                    <a:pt x="1293153" y="0"/>
                  </a:lnTo>
                  <a:lnTo>
                    <a:pt x="1293153" y="517766"/>
                  </a:lnTo>
                  <a:lnTo>
                    <a:pt x="0" y="51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20320" rIns="35560" bIns="2032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>
                  <a:latin typeface="Arial" charset="0"/>
                  <a:ea typeface="Arial" charset="0"/>
                  <a:cs typeface="Arial" charset="0"/>
                </a:rPr>
                <a:t>Establecer mecanismos, para verificar el cumplimiento de los acuerdos asumidos por la comunidad escolar</a:t>
              </a:r>
              <a:r>
                <a:rPr lang="es-ES" sz="2200" dirty="0">
                  <a:latin typeface="Arial" charset="0"/>
                  <a:ea typeface="Arial" charset="0"/>
                  <a:cs typeface="Arial" charset="0"/>
                </a:rPr>
                <a:t>.</a:t>
              </a:r>
              <a:endParaRPr lang="es-ES" sz="2200" kern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118791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5756958"/>
                <a:satOff val="-30630"/>
                <a:lumOff val="-1745"/>
                <a:alphaOff val="0"/>
              </a:schemeClr>
            </a:lnRef>
            <a:fillRef idx="1">
              <a:schemeClr val="accent4">
                <a:tint val="40000"/>
                <a:alpha val="90000"/>
                <a:hueOff val="5756958"/>
                <a:satOff val="-30630"/>
                <a:lumOff val="-1745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5756958"/>
                <a:satOff val="-30630"/>
                <a:lumOff val="-17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6592986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7675944"/>
                <a:satOff val="-40841"/>
                <a:lumOff val="-2327"/>
                <a:alphaOff val="0"/>
              </a:schemeClr>
            </a:lnRef>
            <a:fillRef idx="1">
              <a:schemeClr val="accent4">
                <a:tint val="40000"/>
                <a:alpha val="90000"/>
                <a:hueOff val="7675944"/>
                <a:satOff val="-40841"/>
                <a:lumOff val="-232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675944"/>
                <a:satOff val="-40841"/>
                <a:lumOff val="-2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8067181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9594929"/>
                <a:satOff val="-51051"/>
                <a:lumOff val="-2908"/>
                <a:alphaOff val="0"/>
              </a:schemeClr>
            </a:lnRef>
            <a:fillRef idx="1">
              <a:schemeClr val="accent4">
                <a:tint val="40000"/>
                <a:alpha val="90000"/>
                <a:hueOff val="9594929"/>
                <a:satOff val="-51051"/>
                <a:lumOff val="-29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9594929"/>
                <a:satOff val="-51051"/>
                <a:lumOff val="-29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9541375" y="4294879"/>
              <a:ext cx="1293153" cy="2196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11513915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5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5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Rectángulo 4"/>
          <p:cNvSpPr/>
          <p:nvPr/>
        </p:nvSpPr>
        <p:spPr>
          <a:xfrm>
            <a:off x="573436" y="272580"/>
            <a:ext cx="6643556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ambria" charset="0"/>
                <a:cs typeface="Arial" charset="0"/>
              </a:rPr>
              <a:t>Propósitos del Acuerdo Escolar </a:t>
            </a:r>
            <a:r>
              <a:rPr lang="es-E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charset="0"/>
                <a:ea typeface="Cambria" charset="0"/>
                <a:cs typeface="Arial" charset="0"/>
              </a:rPr>
              <a:t>de Convivencia</a:t>
            </a:r>
            <a:endParaRPr lang="es-ES_tradnl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charset="0"/>
              <a:ea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6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02" y="149617"/>
            <a:ext cx="7526640" cy="66204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23030" y="2507958"/>
            <a:ext cx="3376247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_tradnl" sz="2800" b="1" dirty="0" smtClean="0">
                <a:ln/>
                <a:solidFill>
                  <a:schemeClr val="accent4"/>
                </a:solidFill>
                <a:latin typeface="Barmeno" charset="0"/>
              </a:rPr>
              <a:t>Marco de Referencia sobre </a:t>
            </a:r>
            <a:r>
              <a:rPr lang="es-ES_tradnl" sz="2800" b="1" dirty="0">
                <a:ln/>
                <a:solidFill>
                  <a:schemeClr val="accent4"/>
                </a:solidFill>
                <a:latin typeface="Barmeno" charset="0"/>
              </a:rPr>
              <a:t>la </a:t>
            </a:r>
            <a:r>
              <a:rPr lang="es-ES_tradnl" sz="2800" b="1" dirty="0" smtClean="0">
                <a:ln/>
                <a:solidFill>
                  <a:schemeClr val="accent4"/>
                </a:solidFill>
                <a:latin typeface="Barmeno" charset="0"/>
              </a:rPr>
              <a:t>Gestión </a:t>
            </a:r>
            <a:r>
              <a:rPr lang="es-ES_tradnl" sz="2800" b="1" dirty="0">
                <a:ln/>
                <a:solidFill>
                  <a:schemeClr val="accent4"/>
                </a:solidFill>
                <a:latin typeface="Barmeno" charset="0"/>
              </a:rPr>
              <a:t>de la Convivencia Escolar desde la </a:t>
            </a:r>
            <a:r>
              <a:rPr lang="es-ES_tradnl" sz="2800" b="1">
                <a:ln/>
                <a:solidFill>
                  <a:schemeClr val="accent4"/>
                </a:solidFill>
                <a:latin typeface="Barmeno" charset="0"/>
              </a:rPr>
              <a:t>Escuela </a:t>
            </a:r>
            <a:r>
              <a:rPr lang="es-ES_tradnl" sz="2800" b="1" smtClean="0">
                <a:ln/>
                <a:solidFill>
                  <a:schemeClr val="accent4"/>
                </a:solidFill>
                <a:latin typeface="Barmeno" charset="0"/>
              </a:rPr>
              <a:t>Pública </a:t>
            </a:r>
            <a:endParaRPr lang="es-ES_tradnl" sz="2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99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4" y="0"/>
            <a:ext cx="11446031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75585" y="5539153"/>
            <a:ext cx="44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CUESTIONARIO APLICADO A PADRES </a:t>
            </a:r>
            <a:r>
              <a:rPr lang="es-ES_tradnl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DE FAMILIA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1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8" y="-211016"/>
            <a:ext cx="6515152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84430" y="2571653"/>
            <a:ext cx="44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CUESTIONARIO APLICADO A DOCENTES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234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8" y="65670"/>
            <a:ext cx="5974140" cy="67571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84430" y="2571653"/>
            <a:ext cx="443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CUESTIONARIO APLICADO A NIÑOS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03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043801"/>
              </p:ext>
            </p:extLst>
          </p:nvPr>
        </p:nvGraphicFramePr>
        <p:xfrm>
          <a:off x="681925" y="619932"/>
          <a:ext cx="10802319" cy="570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7793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807295"/>
              </p:ext>
            </p:extLst>
          </p:nvPr>
        </p:nvGraphicFramePr>
        <p:xfrm>
          <a:off x="852407" y="0"/>
          <a:ext cx="1041933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078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739</Words>
  <Application>Microsoft Macintosh PowerPoint</Application>
  <PresentationFormat>Panorámica</PresentationFormat>
  <Paragraphs>67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Barmeno</vt:lpstr>
      <vt:lpstr>Calibri</vt:lpstr>
      <vt:lpstr>Cambria</vt:lpstr>
      <vt:lpstr>Century Gothic</vt:lpstr>
      <vt:lpstr>Garamond</vt:lpstr>
      <vt:lpstr>Gotham Book</vt:lpstr>
      <vt:lpstr>ＭＳ Ｐゴシック</vt:lpstr>
      <vt:lpstr>ＭＳ ゴシック</vt:lpstr>
      <vt:lpstr>Times New Roman</vt:lpstr>
      <vt:lpstr>Wingdings</vt:lpstr>
      <vt:lpstr>Arial</vt:lpstr>
      <vt:lpstr>1_Standarddesign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 Araceli Portugal Lopez</dc:creator>
  <cp:lastModifiedBy>Judith Araceli Portugal Lopez</cp:lastModifiedBy>
  <cp:revision>19</cp:revision>
  <dcterms:created xsi:type="dcterms:W3CDTF">2016-11-22T19:31:51Z</dcterms:created>
  <dcterms:modified xsi:type="dcterms:W3CDTF">2017-02-01T18:53:21Z</dcterms:modified>
</cp:coreProperties>
</file>