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8" r:id="rId6"/>
    <p:sldId id="269" r:id="rId7"/>
    <p:sldId id="266" r:id="rId8"/>
    <p:sldId id="267" r:id="rId9"/>
    <p:sldId id="259"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376370F-517C-4FBC-B2D7-7FC322772DCE}" type="datetimeFigureOut">
              <a:rPr lang="es-MX" smtClean="0"/>
              <a:t>05/05/2017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23544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76370F-517C-4FBC-B2D7-7FC322772DCE}" type="datetimeFigureOut">
              <a:rPr lang="es-MX" smtClean="0"/>
              <a:t>05/05/2017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15550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76370F-517C-4FBC-B2D7-7FC322772DCE}" type="datetimeFigureOut">
              <a:rPr lang="es-MX" smtClean="0"/>
              <a:t>05/05/2017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153656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76370F-517C-4FBC-B2D7-7FC322772DCE}" type="datetimeFigureOut">
              <a:rPr lang="es-MX" smtClean="0"/>
              <a:t>05/05/2017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147303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376370F-517C-4FBC-B2D7-7FC322772DCE}" type="datetimeFigureOut">
              <a:rPr lang="es-MX" smtClean="0"/>
              <a:t>05/05/2017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426701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376370F-517C-4FBC-B2D7-7FC322772DCE}" type="datetimeFigureOut">
              <a:rPr lang="es-MX" smtClean="0"/>
              <a:t>05/05/2017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16858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376370F-517C-4FBC-B2D7-7FC322772DCE}" type="datetimeFigureOut">
              <a:rPr lang="es-MX" smtClean="0"/>
              <a:t>05/05/2017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167046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376370F-517C-4FBC-B2D7-7FC322772DCE}" type="datetimeFigureOut">
              <a:rPr lang="es-MX" smtClean="0"/>
              <a:t>05/05/2017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58953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6370F-517C-4FBC-B2D7-7FC322772DCE}" type="datetimeFigureOut">
              <a:rPr lang="es-MX" smtClean="0"/>
              <a:t>05/05/2017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80641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376370F-517C-4FBC-B2D7-7FC322772DCE}" type="datetimeFigureOut">
              <a:rPr lang="es-MX" smtClean="0"/>
              <a:t>05/05/2017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295483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376370F-517C-4FBC-B2D7-7FC322772DCE}" type="datetimeFigureOut">
              <a:rPr lang="es-MX" smtClean="0"/>
              <a:t>05/05/2017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D1A191-CDC1-4057-98B2-F3D22FD0F8AE}" type="slidenum">
              <a:rPr lang="es-MX" smtClean="0"/>
              <a:t>‹Nº›</a:t>
            </a:fld>
            <a:endParaRPr lang="es-MX"/>
          </a:p>
        </p:txBody>
      </p:sp>
    </p:spTree>
    <p:extLst>
      <p:ext uri="{BB962C8B-B14F-4D97-AF65-F5344CB8AC3E}">
        <p14:creationId xmlns:p14="http://schemas.microsoft.com/office/powerpoint/2010/main" val="349970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6370F-517C-4FBC-B2D7-7FC322772DCE}" type="datetimeFigureOut">
              <a:rPr lang="es-MX" smtClean="0"/>
              <a:t>05/05/2017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1A191-CDC1-4057-98B2-F3D22FD0F8AE}" type="slidenum">
              <a:rPr lang="es-MX" smtClean="0"/>
              <a:t>‹Nº›</a:t>
            </a:fld>
            <a:endParaRPr lang="es-MX"/>
          </a:p>
        </p:txBody>
      </p:sp>
    </p:spTree>
    <p:extLst>
      <p:ext uri="{BB962C8B-B14F-4D97-AF65-F5344CB8AC3E}">
        <p14:creationId xmlns:p14="http://schemas.microsoft.com/office/powerpoint/2010/main" val="2714893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nternacional.elpais.com/internacional/2016/11/25/actualidad/1480069515_670615.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501172" y="1151372"/>
            <a:ext cx="4146997" cy="3046988"/>
          </a:xfrm>
          <a:prstGeom prst="rect">
            <a:avLst/>
          </a:prstGeom>
          <a:noFill/>
        </p:spPr>
        <p:txBody>
          <a:bodyPr wrap="square" rtlCol="0">
            <a:spAutoFit/>
          </a:bodyPr>
          <a:lstStyle/>
          <a:p>
            <a:pPr algn="r"/>
            <a:r>
              <a:rPr lang="es-MX" sz="3200" b="1" dirty="0">
                <a:solidFill>
                  <a:schemeClr val="bg1"/>
                </a:solidFill>
              </a:rPr>
              <a:t>25 de mayo</a:t>
            </a:r>
          </a:p>
          <a:p>
            <a:pPr algn="r"/>
            <a:endParaRPr lang="es-MX" sz="3200" b="1" dirty="0">
              <a:solidFill>
                <a:schemeClr val="bg1"/>
              </a:solidFill>
            </a:endParaRPr>
          </a:p>
          <a:p>
            <a:pPr algn="r"/>
            <a:r>
              <a:rPr lang="es-MX" sz="3200" b="1" dirty="0">
                <a:solidFill>
                  <a:schemeClr val="bg1"/>
                </a:solidFill>
              </a:rPr>
              <a:t>Día naranja para la eliminación de la violencia contra la mujer</a:t>
            </a:r>
          </a:p>
        </p:txBody>
      </p:sp>
    </p:spTree>
    <p:extLst>
      <p:ext uri="{BB962C8B-B14F-4D97-AF65-F5344CB8AC3E}">
        <p14:creationId xmlns:p14="http://schemas.microsoft.com/office/powerpoint/2010/main" val="318219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26489"/>
            <a:ext cx="9144000" cy="1180339"/>
          </a:xfrm>
        </p:spPr>
        <p:txBody>
          <a:bodyPr>
            <a:normAutofit fontScale="90000"/>
          </a:bodyPr>
          <a:lstStyle/>
          <a:p>
            <a:pPr algn="r"/>
            <a:br>
              <a:rPr lang="es-MX" sz="4000" b="1" dirty="0">
                <a:solidFill>
                  <a:schemeClr val="bg1"/>
                </a:solidFill>
              </a:rPr>
            </a:br>
            <a:br>
              <a:rPr lang="es-MX" sz="4000" b="1" dirty="0">
                <a:solidFill>
                  <a:schemeClr val="bg1"/>
                </a:solidFill>
              </a:rPr>
            </a:br>
            <a:br>
              <a:rPr lang="es-MX" sz="4000" b="1" dirty="0">
                <a:solidFill>
                  <a:schemeClr val="bg1"/>
                </a:solidFill>
              </a:rPr>
            </a:br>
            <a:r>
              <a:rPr lang="es-MX" sz="4000" b="1" dirty="0">
                <a:solidFill>
                  <a:schemeClr val="bg1"/>
                </a:solidFill>
              </a:rPr>
              <a:t>¿Qué es el Día Naranja y por qué se conmemora?</a:t>
            </a:r>
            <a:br>
              <a:rPr lang="es-MX" sz="4000" b="1" dirty="0">
                <a:solidFill>
                  <a:schemeClr val="bg1"/>
                </a:solidFill>
              </a:rPr>
            </a:br>
            <a:r>
              <a:rPr lang="es-MX" sz="1300" dirty="0">
                <a:solidFill>
                  <a:schemeClr val="bg1"/>
                </a:solidFill>
              </a:rPr>
              <a:t>http://www.gob.mx/conavim/articulos/que-es-el-dia-naranja-y-por-que-se-conmemora</a:t>
            </a:r>
            <a:br>
              <a:rPr lang="es-MX" sz="4000" dirty="0"/>
            </a:br>
            <a:br>
              <a:rPr lang="es-MX" sz="4000" b="1" dirty="0">
                <a:solidFill>
                  <a:schemeClr val="bg1"/>
                </a:solidFill>
              </a:rPr>
            </a:br>
            <a:endParaRPr lang="es-MX" b="1" dirty="0">
              <a:solidFill>
                <a:schemeClr val="bg1"/>
              </a:solidFill>
            </a:endParaRPr>
          </a:p>
        </p:txBody>
      </p:sp>
      <p:sp>
        <p:nvSpPr>
          <p:cNvPr id="3" name="Marcador de contenido 2"/>
          <p:cNvSpPr>
            <a:spLocks noGrp="1"/>
          </p:cNvSpPr>
          <p:nvPr>
            <p:ph idx="1"/>
          </p:nvPr>
        </p:nvSpPr>
        <p:spPr>
          <a:xfrm>
            <a:off x="302654" y="1838504"/>
            <a:ext cx="8538692" cy="4600933"/>
          </a:xfrm>
        </p:spPr>
        <p:txBody>
          <a:bodyPr>
            <a:normAutofit/>
          </a:bodyPr>
          <a:lstStyle/>
          <a:p>
            <a:endParaRPr lang="es-MX" dirty="0"/>
          </a:p>
          <a:p>
            <a:endParaRPr lang="es-MX" dirty="0"/>
          </a:p>
          <a:p>
            <a:pPr marL="0" indent="0" algn="just">
              <a:buNone/>
            </a:pPr>
            <a:r>
              <a:rPr lang="es-MX" dirty="0"/>
              <a:t>El 25 de noviembre se conmemora el Día Internacional para la Erradicación de la Violencia contra las Mujeres, mejor conocido como Día Naranja.</a:t>
            </a:r>
          </a:p>
          <a:p>
            <a:pPr marL="0" indent="0" algn="just">
              <a:buNone/>
            </a:pPr>
            <a:endParaRPr lang="es-MX" dirty="0"/>
          </a:p>
          <a:p>
            <a:pPr marL="0" indent="0" algn="r">
              <a:buNone/>
            </a:pPr>
            <a:endParaRPr lang="es-MX" sz="1200" dirty="0"/>
          </a:p>
          <a:p>
            <a:pPr marL="0" indent="0" algn="r">
              <a:buNone/>
            </a:pPr>
            <a:endParaRPr lang="es-MX" sz="1200" dirty="0"/>
          </a:p>
          <a:p>
            <a:pPr marL="0" indent="0" algn="r">
              <a:buNone/>
            </a:pPr>
            <a:endParaRPr lang="es-MX" sz="1200" dirty="0"/>
          </a:p>
          <a:p>
            <a:pPr marL="0" indent="0" algn="r">
              <a:buNone/>
            </a:pPr>
            <a:endParaRPr lang="es-MX" sz="1200" dirty="0"/>
          </a:p>
          <a:p>
            <a:pPr marL="0" indent="0">
              <a:buNone/>
            </a:pPr>
            <a:endParaRPr lang="es-MX" sz="1200" dirty="0"/>
          </a:p>
          <a:p>
            <a:endParaRPr lang="es-MX" dirty="0"/>
          </a:p>
        </p:txBody>
      </p:sp>
    </p:spTree>
    <p:extLst>
      <p:ext uri="{BB962C8B-B14F-4D97-AF65-F5344CB8AC3E}">
        <p14:creationId xmlns:p14="http://schemas.microsoft.com/office/powerpoint/2010/main" val="206334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834" y="390884"/>
            <a:ext cx="9002332" cy="1325563"/>
          </a:xfrm>
        </p:spPr>
        <p:txBody>
          <a:bodyPr>
            <a:normAutofit/>
          </a:bodyPr>
          <a:lstStyle/>
          <a:p>
            <a:r>
              <a:rPr lang="es-MX" sz="3600" dirty="0">
                <a:solidFill>
                  <a:schemeClr val="bg1"/>
                </a:solidFill>
              </a:rPr>
              <a:t>¿Por qué se decretó y por qué es importante?</a:t>
            </a:r>
          </a:p>
        </p:txBody>
      </p:sp>
      <p:sp>
        <p:nvSpPr>
          <p:cNvPr id="3" name="Marcador de contenido 2"/>
          <p:cNvSpPr>
            <a:spLocks noGrp="1"/>
          </p:cNvSpPr>
          <p:nvPr>
            <p:ph idx="1"/>
          </p:nvPr>
        </p:nvSpPr>
        <p:spPr/>
        <p:txBody>
          <a:bodyPr/>
          <a:lstStyle/>
          <a:p>
            <a:pPr algn="just"/>
            <a:r>
              <a:rPr lang="es-MX" dirty="0"/>
              <a:t>En todo el mundo, cada 25 de noviembre se conmemora el </a:t>
            </a:r>
            <a:r>
              <a:rPr lang="es-MX" b="1" dirty="0"/>
              <a:t>Día Internacional para la Erradicación de la Violencia contra las Mujeres</a:t>
            </a:r>
            <a:r>
              <a:rPr lang="es-MX" dirty="0"/>
              <a:t>, decretado oficialmente por Naciones Unidas en 1999; sin embargo, en Latinoamérica esta fecha se conmemora desde varios años atrás, en 1981, </a:t>
            </a:r>
            <a:r>
              <a:rPr lang="es-MX" dirty="0">
                <a:hlinkClick r:id="rId2"/>
              </a:rPr>
              <a:t>en honor a tres hermanas dominicanas asesinadas el 25 de noviembre de 1960</a:t>
            </a:r>
            <a:r>
              <a:rPr lang="es-MX" dirty="0"/>
              <a:t> por orden del dictador Rafael Leónidas Trujillo, del que eran opositoras.</a:t>
            </a:r>
          </a:p>
        </p:txBody>
      </p:sp>
    </p:spTree>
    <p:extLst>
      <p:ext uri="{BB962C8B-B14F-4D97-AF65-F5344CB8AC3E}">
        <p14:creationId xmlns:p14="http://schemas.microsoft.com/office/powerpoint/2010/main" val="145459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MX" dirty="0"/>
              <a:t>Actualmente este movimiento para visibilizar la violencia que sufren las mujeres alrededor del planeta se celebra no solo cada 25 de noviembre, sino </a:t>
            </a:r>
            <a:r>
              <a:rPr lang="es-MX" b="1" dirty="0"/>
              <a:t>cada 25 de mes </a:t>
            </a:r>
            <a:r>
              <a:rPr lang="es-MX" dirty="0"/>
              <a:t>y forma parte de una gran campaña bautizada como </a:t>
            </a:r>
            <a:r>
              <a:rPr lang="es-MX" b="1" dirty="0"/>
              <a:t>Campaña Naranja ÚNETE, </a:t>
            </a:r>
            <a:r>
              <a:rPr lang="es-MX" dirty="0"/>
              <a:t>la cual fue puesta en marcha en 2008 por el Secretario General de la Organización de las Naciones Unidas</a:t>
            </a:r>
            <a:r>
              <a:rPr lang="es-MX" b="1" dirty="0"/>
              <a:t> con el fin de generar consciencia para prevenir y erradicar la violencia contra las mujeres y niñas.</a:t>
            </a:r>
            <a:endParaRPr lang="es-MX" dirty="0"/>
          </a:p>
        </p:txBody>
      </p:sp>
    </p:spTree>
    <p:extLst>
      <p:ext uri="{BB962C8B-B14F-4D97-AF65-F5344CB8AC3E}">
        <p14:creationId xmlns:p14="http://schemas.microsoft.com/office/powerpoint/2010/main" val="346098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5163" y="409694"/>
            <a:ext cx="7886700" cy="1325563"/>
          </a:xfrm>
        </p:spPr>
        <p:txBody>
          <a:bodyPr>
            <a:normAutofit/>
          </a:bodyPr>
          <a:lstStyle/>
          <a:p>
            <a:pPr algn="r"/>
            <a:r>
              <a:rPr lang="es-ES" sz="2800" b="1" dirty="0">
                <a:solidFill>
                  <a:srgbClr val="FFFFFF"/>
                </a:solidFill>
                <a:latin typeface="Arial"/>
                <a:cs typeface="Arial"/>
              </a:rPr>
              <a:t>La violencia contra las mujeres en México</a:t>
            </a:r>
          </a:p>
        </p:txBody>
      </p:sp>
      <p:sp>
        <p:nvSpPr>
          <p:cNvPr id="3" name="Marcador de contenido 2"/>
          <p:cNvSpPr>
            <a:spLocks noGrp="1"/>
          </p:cNvSpPr>
          <p:nvPr>
            <p:ph idx="1"/>
          </p:nvPr>
        </p:nvSpPr>
        <p:spPr>
          <a:xfrm>
            <a:off x="628650" y="1696045"/>
            <a:ext cx="7886700" cy="4351338"/>
          </a:xfrm>
        </p:spPr>
        <p:txBody>
          <a:bodyPr>
            <a:noAutofit/>
          </a:bodyPr>
          <a:lstStyle/>
          <a:p>
            <a:r>
              <a:rPr lang="es-ES" sz="1200" dirty="0"/>
              <a:t>Encontrar cifras definitivas y actualizadas sobre la </a:t>
            </a:r>
            <a:r>
              <a:rPr lang="es-ES" sz="1200" b="1" dirty="0"/>
              <a:t>violencia contra las mujeres en México</a:t>
            </a:r>
            <a:r>
              <a:rPr lang="es-ES" sz="1200" dirty="0"/>
              <a:t> es una tarea imposible, pues los archivos gubernamentales solo incluyen casos denunciados, mientras que las encuestas y reportes de organizaciones no son nuevos. </a:t>
            </a:r>
          </a:p>
          <a:p>
            <a:r>
              <a:rPr lang="es-ES" sz="1200" dirty="0"/>
              <a:t>Otras fuentes como registros hospitalarios están limitadas por factores como la corrupción, la ignorancia o las mismas mujeres que guardan silencio sobre sus lesiones por miedo, según el libro Cómo medir la violencia contra las mujeres en México, Volumen I hecho por la Comisión Nacional para Prevenir y Erradicar la Violencia contra las Mujeres.</a:t>
            </a:r>
          </a:p>
          <a:p>
            <a:r>
              <a:rPr lang="es-ES" sz="1200" dirty="0"/>
              <a:t>Sin embargo, la información disponible y casos como los </a:t>
            </a:r>
            <a:r>
              <a:rPr lang="es-ES" sz="1200" dirty="0" err="1"/>
              <a:t>feminicidios</a:t>
            </a:r>
            <a:r>
              <a:rPr lang="es-ES" sz="1200" dirty="0"/>
              <a:t> en Ciudad Juárez dan al menos un panorama del problema. Por ejemplo:</a:t>
            </a:r>
          </a:p>
          <a:p>
            <a:r>
              <a:rPr lang="es-ES" sz="1200" dirty="0"/>
              <a:t>47% de las mujeres de 15 años o más en México ha sufrido algún incidente de violencia por parte de su pareja</a:t>
            </a:r>
          </a:p>
          <a:p>
            <a:r>
              <a:rPr lang="es-ES" sz="1200" b="1" dirty="0"/>
              <a:t>14 de cada 100 mujeres en México han sido golpeadas</a:t>
            </a:r>
            <a:r>
              <a:rPr lang="es-ES" sz="1200" dirty="0"/>
              <a:t>, amarradas, pateadas, agredidas con un arma o sus parejas las han tratado de asfixiar</a:t>
            </a:r>
          </a:p>
          <a:p>
            <a:r>
              <a:rPr lang="es-ES" sz="1200" dirty="0"/>
              <a:t>7 de cada 100 mujeres en México han sido obligadas a tener relaciones sexuales o sus parejas se los han exigido</a:t>
            </a:r>
          </a:p>
          <a:p>
            <a:r>
              <a:rPr lang="es-ES" sz="1200" dirty="0"/>
              <a:t>Solo el 13.6% de las mujeres mexicanas que han vivido violencia en su relación se han acercado a las autoridades a pedir ayuda, de acuerdo con cifras recopiladas por el Instituto Nacional de las Mujeres (</a:t>
            </a:r>
            <a:r>
              <a:rPr lang="es-ES" sz="1200" dirty="0" err="1"/>
              <a:t>Inmujeres</a:t>
            </a:r>
            <a:r>
              <a:rPr lang="es-ES" sz="1200" dirty="0"/>
              <a:t>).</a:t>
            </a:r>
          </a:p>
          <a:p>
            <a:r>
              <a:rPr lang="es-ES" sz="1200" dirty="0"/>
              <a:t>En un reporte de 2008, la organización de derechos humanos Amnistía Internacional destaca avances en las políticas gubernamentales y las leyes para eliminar la violencia contra las mujeres, pero señala que en el caso de la violencia doméstica las regulaciones no se aplican “adecuadamente” por “la creencia extendida entre los funcionarios (…) de que es un asunto privado”.</a:t>
            </a:r>
          </a:p>
          <a:p>
            <a:r>
              <a:rPr lang="es-ES" sz="1200" dirty="0"/>
              <a:t>Cualquiera sea la forma de violencia contra la mujer que tú has vivido o has atestiguado en alguien cercano a ti, el primer paso es </a:t>
            </a:r>
            <a:r>
              <a:rPr lang="es-ES" sz="1200" b="1" dirty="0"/>
              <a:t>romper el silencio</a:t>
            </a:r>
            <a:r>
              <a:rPr lang="es-ES" sz="1200" dirty="0"/>
              <a:t>. Busca la forma de hacerlo y de participar en iniciativas sencillas como esta de la ONU.</a:t>
            </a:r>
          </a:p>
          <a:p>
            <a:pPr marL="0" indent="0" algn="just">
              <a:buNone/>
            </a:pPr>
            <a:endParaRPr lang="es-MX" sz="1200" dirty="0"/>
          </a:p>
        </p:txBody>
      </p:sp>
    </p:spTree>
    <p:extLst>
      <p:ext uri="{BB962C8B-B14F-4D97-AF65-F5344CB8AC3E}">
        <p14:creationId xmlns:p14="http://schemas.microsoft.com/office/powerpoint/2010/main" val="62314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0599" y="632534"/>
            <a:ext cx="7886700" cy="1325563"/>
          </a:xfrm>
        </p:spPr>
        <p:txBody>
          <a:bodyPr>
            <a:normAutofit fontScale="90000"/>
          </a:bodyPr>
          <a:lstStyle/>
          <a:p>
            <a:pPr algn="r"/>
            <a:r>
              <a:rPr lang="es-MX" sz="3100" b="1" dirty="0">
                <a:solidFill>
                  <a:schemeClr val="bg1"/>
                </a:solidFill>
                <a:latin typeface="Arial"/>
                <a:cs typeface="Arial"/>
              </a:rPr>
              <a:t>¿Qué es el Día Naranja de la ONU y qué significa para las mujeres en México?</a:t>
            </a:r>
            <a:br>
              <a:rPr lang="es-MX" sz="3100" b="1" dirty="0">
                <a:solidFill>
                  <a:schemeClr val="bg1"/>
                </a:solidFill>
                <a:latin typeface="Arial"/>
                <a:cs typeface="Arial"/>
              </a:rPr>
            </a:br>
            <a:endParaRPr lang="es-MX" b="1" dirty="0">
              <a:solidFill>
                <a:schemeClr val="bg1"/>
              </a:solidFill>
              <a:latin typeface="Arial"/>
              <a:cs typeface="Arial"/>
            </a:endParaRPr>
          </a:p>
        </p:txBody>
      </p:sp>
      <p:sp>
        <p:nvSpPr>
          <p:cNvPr id="3" name="Marcador de contenido 2"/>
          <p:cNvSpPr>
            <a:spLocks noGrp="1"/>
          </p:cNvSpPr>
          <p:nvPr>
            <p:ph idx="1"/>
          </p:nvPr>
        </p:nvSpPr>
        <p:spPr/>
        <p:txBody>
          <a:bodyPr>
            <a:normAutofit/>
          </a:bodyPr>
          <a:lstStyle/>
          <a:p>
            <a:pPr algn="just"/>
            <a:r>
              <a:rPr lang="es-ES" sz="2000" dirty="0"/>
              <a:t>Millones de mujeres en el mundo son objeto de violencia en distintos ámbitos y grados: desde maltrato verbal de sus padres, discriminación laboral, hasta golpes por parte de su pareja, trata, violaciones y asesinatos.</a:t>
            </a:r>
          </a:p>
          <a:p>
            <a:pPr algn="just"/>
            <a:r>
              <a:rPr lang="es-ES" sz="2000" dirty="0"/>
              <a:t>Según la </a:t>
            </a:r>
            <a:r>
              <a:rPr lang="es-ES" sz="2000" b="1" dirty="0"/>
              <a:t>Organización de las Naciones Unidas</a:t>
            </a:r>
            <a:r>
              <a:rPr lang="es-ES" sz="2000" dirty="0"/>
              <a:t> (ONU), con estadísticas disponibles en 2013, un 35% de las mujeres en el planeta ha sufrido violencia física y/o sexual ya sea por parte de su pareja o en otro contexto.</a:t>
            </a:r>
          </a:p>
          <a:p>
            <a:pPr algn="just"/>
            <a:r>
              <a:rPr lang="es-ES" sz="2000" dirty="0"/>
              <a:t>Por ello, en 2008 el secretario general de la ONU, </a:t>
            </a:r>
            <a:r>
              <a:rPr lang="es-ES" sz="2000" dirty="0" err="1"/>
              <a:t>Ban</a:t>
            </a:r>
            <a:r>
              <a:rPr lang="es-ES" sz="2000" dirty="0"/>
              <a:t> Ki-</a:t>
            </a:r>
            <a:r>
              <a:rPr lang="es-ES" sz="2000" dirty="0" err="1"/>
              <a:t>moon</a:t>
            </a:r>
            <a:r>
              <a:rPr lang="es-ES" sz="2000" dirty="0"/>
              <a:t>, lanzó una campaña para “sensibilizar a la población” y motivar a los gobiernos a invertir más recursos en programas de prevención, una iniciativa en la que tú también puedes participar.</a:t>
            </a:r>
          </a:p>
          <a:p>
            <a:pPr algn="just"/>
            <a:endParaRPr lang="es-MX" sz="2000" dirty="0"/>
          </a:p>
        </p:txBody>
      </p:sp>
    </p:spTree>
    <p:extLst>
      <p:ext uri="{BB962C8B-B14F-4D97-AF65-F5344CB8AC3E}">
        <p14:creationId xmlns:p14="http://schemas.microsoft.com/office/powerpoint/2010/main" val="196546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0599" y="409694"/>
            <a:ext cx="7886700" cy="1325563"/>
          </a:xfrm>
        </p:spPr>
        <p:txBody>
          <a:bodyPr>
            <a:normAutofit/>
          </a:bodyPr>
          <a:lstStyle/>
          <a:p>
            <a:pPr algn="r"/>
            <a:r>
              <a:rPr lang="es-ES" sz="2800" b="1" dirty="0">
                <a:solidFill>
                  <a:srgbClr val="FFFFFF"/>
                </a:solidFill>
                <a:latin typeface="Arial"/>
                <a:cs typeface="Arial"/>
              </a:rPr>
              <a:t>Campaña Únete para poner fin a la violencia contra las mujeres</a:t>
            </a:r>
          </a:p>
        </p:txBody>
      </p:sp>
      <p:pic>
        <p:nvPicPr>
          <p:cNvPr id="5" name="Imagen 4" descr="Que-es-el-dia-naranja-de-la-onu-y-que-significa-para-las-mujeres-en-mexico-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61" y="1495451"/>
            <a:ext cx="8043824" cy="5362549"/>
          </a:xfrm>
          <a:prstGeom prst="rect">
            <a:avLst/>
          </a:prstGeom>
        </p:spPr>
      </p:pic>
    </p:spTree>
    <p:extLst>
      <p:ext uri="{BB962C8B-B14F-4D97-AF65-F5344CB8AC3E}">
        <p14:creationId xmlns:p14="http://schemas.microsoft.com/office/powerpoint/2010/main" val="154256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5163" y="409694"/>
            <a:ext cx="7886700" cy="1325563"/>
          </a:xfrm>
        </p:spPr>
        <p:txBody>
          <a:bodyPr>
            <a:normAutofit/>
          </a:bodyPr>
          <a:lstStyle/>
          <a:p>
            <a:pPr algn="r"/>
            <a:r>
              <a:rPr lang="es-ES" sz="2800" b="1" dirty="0">
                <a:solidFill>
                  <a:srgbClr val="FFFFFF"/>
                </a:solidFill>
                <a:latin typeface="Arial"/>
                <a:cs typeface="Arial"/>
              </a:rPr>
              <a:t>La violencia contra las mujeres en México</a:t>
            </a:r>
          </a:p>
        </p:txBody>
      </p:sp>
      <p:pic>
        <p:nvPicPr>
          <p:cNvPr id="5" name="Imagen 4" descr="Que-es-el-dia-naranja-de-la-onu-y-que-significa-para-las-mujeres-en-mexico-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2853"/>
            <a:ext cx="9082352" cy="3330196"/>
          </a:xfrm>
          <a:prstGeom prst="rect">
            <a:avLst/>
          </a:prstGeom>
        </p:spPr>
      </p:pic>
    </p:spTree>
    <p:extLst>
      <p:ext uri="{BB962C8B-B14F-4D97-AF65-F5344CB8AC3E}">
        <p14:creationId xmlns:p14="http://schemas.microsoft.com/office/powerpoint/2010/main" val="325141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dia naranja dibuj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78" y="1596982"/>
            <a:ext cx="4214533" cy="514884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4893972" y="2524259"/>
            <a:ext cx="3799267" cy="2677656"/>
          </a:xfrm>
          <a:prstGeom prst="rect">
            <a:avLst/>
          </a:prstGeom>
          <a:noFill/>
        </p:spPr>
        <p:txBody>
          <a:bodyPr wrap="square" rtlCol="0">
            <a:spAutoFit/>
          </a:bodyPr>
          <a:lstStyle/>
          <a:p>
            <a:pPr algn="just"/>
            <a:r>
              <a:rPr lang="es-MX" sz="2400" dirty="0"/>
              <a:t>El Día Naranja y la Campaña Naranja buscan movilizar a la opinión pública y a los gobiernos para emprender acciones concretas con el fin de promover y fomentar la cultura de la no violencia.</a:t>
            </a:r>
          </a:p>
        </p:txBody>
      </p:sp>
    </p:spTree>
    <p:extLst>
      <p:ext uri="{BB962C8B-B14F-4D97-AF65-F5344CB8AC3E}">
        <p14:creationId xmlns:p14="http://schemas.microsoft.com/office/powerpoint/2010/main" val="174238261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655</Words>
  <Application>Microsoft Office PowerPoint</Application>
  <PresentationFormat>Presentación en pantalla (4:3)</PresentationFormat>
  <Paragraphs>32</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   ¿Qué es el Día Naranja y por qué se conmemora? http://www.gob.mx/conavim/articulos/que-es-el-dia-naranja-y-por-que-se-conmemora  </vt:lpstr>
      <vt:lpstr>¿Por qué se decretó y por qué es importante?</vt:lpstr>
      <vt:lpstr>Presentación de PowerPoint</vt:lpstr>
      <vt:lpstr>La violencia contra las mujeres en México</vt:lpstr>
      <vt:lpstr>¿Qué es el Día Naranja de la ONU y qué significa para las mujeres en México? </vt:lpstr>
      <vt:lpstr>Campaña Únete para poner fin a la violencia contra las mujeres</vt:lpstr>
      <vt:lpstr>La violencia contra las mujeres en México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UIG</dc:creator>
  <cp:lastModifiedBy>Oficina de Tecnología Preescolar México</cp:lastModifiedBy>
  <cp:revision>7</cp:revision>
  <dcterms:created xsi:type="dcterms:W3CDTF">2016-06-28T22:04:39Z</dcterms:created>
  <dcterms:modified xsi:type="dcterms:W3CDTF">2017-05-05T17:04:47Z</dcterms:modified>
</cp:coreProperties>
</file>