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311" r:id="rId2"/>
    <p:sldId id="318" r:id="rId3"/>
    <p:sldId id="395" r:id="rId4"/>
    <p:sldId id="320" r:id="rId5"/>
    <p:sldId id="325" r:id="rId6"/>
    <p:sldId id="394" r:id="rId7"/>
    <p:sldId id="323" r:id="rId8"/>
    <p:sldId id="316" r:id="rId9"/>
    <p:sldId id="397" r:id="rId10"/>
    <p:sldId id="335" r:id="rId11"/>
    <p:sldId id="339" r:id="rId12"/>
  </p:sldIdLst>
  <p:sldSz cx="12192000" cy="6858000"/>
  <p:notesSz cx="6985000" cy="9271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56AB"/>
    <a:srgbClr val="C03ACE"/>
    <a:srgbClr val="387A06"/>
    <a:srgbClr val="C4FBB7"/>
    <a:srgbClr val="9DF987"/>
    <a:srgbClr val="9C6C93"/>
    <a:srgbClr val="3447D4"/>
    <a:srgbClr val="0D5B73"/>
    <a:srgbClr val="D4D4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81" autoAdjust="0"/>
    <p:restoredTop sz="94660"/>
  </p:normalViewPr>
  <p:slideViewPr>
    <p:cSldViewPr snapToGrid="0">
      <p:cViewPr varScale="1">
        <p:scale>
          <a:sx n="113" d="100"/>
          <a:sy n="113" d="100"/>
        </p:scale>
        <p:origin x="132"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grpSp>
        <p:nvGrpSpPr>
          <p:cNvPr id="2" name="1 Grupo"/>
          <p:cNvGrpSpPr/>
          <p:nvPr/>
        </p:nvGrpSpPr>
        <p:grpSpPr>
          <a:xfrm>
            <a:off x="-5019" y="4953000"/>
            <a:ext cx="12197020"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48A87A34-81AB-432B-8DAE-1953F412C126}" type="datetimeFigureOut">
              <a:rPr lang="en-US" smtClean="0"/>
              <a:t>9/27/2019</a:t>
            </a:fld>
            <a:endParaRPr lang="en-U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D22F896-40B5-4ADD-8801-0D06FADFA095}" type="slidenum">
              <a:rPr lang="en-US" smtClean="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1481330"/>
            <a:ext cx="10972800" cy="438607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25351" y="274641"/>
            <a:ext cx="2369960" cy="5592761"/>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41"/>
            <a:ext cx="8432800" cy="559276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
        <p:nvSpPr>
          <p:cNvPr id="7" name="6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
        <p:nvSpPr>
          <p:cNvPr id="7" name="6 Cheurón"/>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
        <p:nvSpPr>
          <p:cNvPr id="8" name="7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10972800" cy="1143000"/>
          </a:xfrm>
        </p:spPr>
        <p:txBody>
          <a:bodyPr anchor="ct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
        <p:nvSpPr>
          <p:cNvPr id="6" name="5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8A87A34-81AB-432B-8DAE-1953F412C126}" type="datetimeFigureOut">
              <a:rPr lang="en-US" smtClean="0"/>
              <a:t>9/27/2019</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8969376" y="6407944"/>
            <a:ext cx="2560320" cy="365760"/>
          </a:xfrm>
        </p:spPr>
        <p:txBody>
          <a:bodyPr/>
          <a:lstStyle/>
          <a:p>
            <a:fld id="{48A87A34-81AB-432B-8DAE-1953F412C126}" type="datetimeFigureOut">
              <a:rPr lang="en-US" smtClean="0"/>
              <a:t>9/27/2019</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6D22F896-40B5-4ADD-8801-0D06FADFA095}" type="slidenum">
              <a:rPr lang="en-US" smtClean="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
        <p:nvSpPr>
          <p:cNvPr id="3" name="2 Marcador de posición de imagen"/>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48A87A34-81AB-432B-8DAE-1953F412C126}" type="datetimeFigureOut">
              <a:rPr lang="en-US" smtClean="0"/>
              <a:t>9/27/2019</a:t>
            </a:fld>
            <a:endParaRPr lang="en-US" dirty="0"/>
          </a:p>
        </p:txBody>
      </p:sp>
      <p:sp>
        <p:nvSpPr>
          <p:cNvPr id="6" name="5 Marcador de pie de página"/>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D22F896-40B5-4ADD-8801-0D06FADFA095}" type="slidenum">
              <a:rPr lang="en-US" smtClean="0"/>
              <a:t>‹Nº›</a:t>
            </a:fld>
            <a:endParaRPr lang="en-US" dirty="0"/>
          </a:p>
        </p:txBody>
      </p:sp>
      <p:sp>
        <p:nvSpPr>
          <p:cNvPr id="2" name="1 Título"/>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a:t>Haga clic para modificar el estilo de título del patrón</a:t>
            </a:r>
            <a:endParaRPr kumimoji="0" lang="en-US"/>
          </a:p>
        </p:txBody>
      </p:sp>
      <p:sp>
        <p:nvSpPr>
          <p:cNvPr id="8" name="7 Forma libre"/>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A87A34-81AB-432B-8DAE-1953F412C126}" type="datetimeFigureOut">
              <a:rPr lang="en-US" smtClean="0"/>
              <a:t>9/27/2019</a:t>
            </a:fld>
            <a:endParaRPr lang="en-US" dirty="0"/>
          </a:p>
        </p:txBody>
      </p:sp>
      <p:sp>
        <p:nvSpPr>
          <p:cNvPr id="22" name="21 Marcador de pie de página"/>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17 Marcador de número de diapositiva"/>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D22F896-40B5-4ADD-8801-0D06FADFA095}"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66801" y="3069771"/>
            <a:ext cx="9209313" cy="3102428"/>
          </a:xfrm>
        </p:spPr>
        <p:txBody>
          <a:bodyPr>
            <a:normAutofit lnSpcReduction="10000"/>
          </a:bodyPr>
          <a:lstStyle/>
          <a:p>
            <a:pPr marL="0" indent="0" algn="just">
              <a:buNone/>
            </a:pPr>
            <a:r>
              <a:rPr lang="es-ES" sz="2200" dirty="0"/>
              <a:t>En nuestra sociedad existen una serie de frases erróneas que contribuyen a la </a:t>
            </a:r>
            <a:r>
              <a:rPr lang="es-ES" sz="2200" dirty="0" err="1"/>
              <a:t>invisibilización</a:t>
            </a:r>
            <a:r>
              <a:rPr lang="es-ES" sz="2200" dirty="0"/>
              <a:t> del Abuso Sexual Infantil, propiciando su emergencia y mantención. </a:t>
            </a:r>
          </a:p>
          <a:p>
            <a:pPr marL="0" indent="0" algn="just">
              <a:buNone/>
            </a:pPr>
            <a:endParaRPr lang="es-ES" sz="2200" dirty="0"/>
          </a:p>
          <a:p>
            <a:pPr marL="0" indent="0" algn="just">
              <a:buNone/>
            </a:pPr>
            <a:r>
              <a:rPr lang="es-ES" sz="2200" dirty="0"/>
              <a:t>Revisaremos algunos de ellos a continuación:</a:t>
            </a:r>
          </a:p>
          <a:p>
            <a:pPr marL="0" indent="0" algn="just">
              <a:buNone/>
            </a:pPr>
            <a:endParaRPr lang="es-ES" sz="2400" dirty="0"/>
          </a:p>
          <a:p>
            <a:pPr marL="0" indent="0">
              <a:buNone/>
            </a:pPr>
            <a:br>
              <a:rPr lang="es-ES" dirty="0">
                <a:solidFill>
                  <a:schemeClr val="tx1"/>
                </a:solidFill>
              </a:rPr>
            </a:br>
            <a:endParaRPr lang="es-MX" dirty="0"/>
          </a:p>
        </p:txBody>
      </p:sp>
      <p:sp>
        <p:nvSpPr>
          <p:cNvPr id="2" name="Título 1"/>
          <p:cNvSpPr>
            <a:spLocks noGrp="1"/>
          </p:cNvSpPr>
          <p:nvPr>
            <p:ph type="title"/>
          </p:nvPr>
        </p:nvSpPr>
        <p:spPr>
          <a:xfrm>
            <a:off x="927706" y="1513114"/>
            <a:ext cx="8531980" cy="1680030"/>
          </a:xfrm>
        </p:spPr>
        <p:txBody>
          <a:bodyPr>
            <a:normAutofit fontScale="90000"/>
          </a:bodyPr>
          <a:lstStyle/>
          <a:p>
            <a:pPr algn="ctr"/>
            <a:r>
              <a:rPr lang="es-ES" b="1" dirty="0">
                <a:solidFill>
                  <a:srgbClr val="3447D4"/>
                </a:solidFill>
              </a:rPr>
              <a:t>¿ Cuales son las frases erróneas que existen en relación al Abuso Sexual Infantil?</a:t>
            </a:r>
            <a:r>
              <a:rPr lang="es-ES" b="1" dirty="0">
                <a:solidFill>
                  <a:srgbClr val="B256AB"/>
                </a:solidFill>
              </a:rPr>
              <a:t> </a:t>
            </a:r>
            <a:br>
              <a:rPr lang="es-ES" dirty="0"/>
            </a:b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8476" y="1267959"/>
            <a:ext cx="10567610" cy="5013097"/>
          </a:xfrm>
        </p:spPr>
        <p:txBody>
          <a:bodyPr>
            <a:normAutofit lnSpcReduction="10000"/>
          </a:bodyPr>
          <a:lstStyle/>
          <a:p>
            <a:pPr marL="1437005" indent="0"/>
            <a:r>
              <a:rPr lang="es-ES" b="1" dirty="0">
                <a:solidFill>
                  <a:schemeClr val="tx1"/>
                </a:solidFill>
              </a:rPr>
              <a:t>Falso: </a:t>
            </a:r>
            <a:r>
              <a:rPr lang="es-ES" dirty="0">
                <a:solidFill>
                  <a:schemeClr val="tx1"/>
                </a:solidFill>
              </a:rPr>
              <a:t>No siempre sabe que el abuso sexual infantil está ocurriendo.</a:t>
            </a:r>
          </a:p>
          <a:p>
            <a:pPr marL="0" indent="0">
              <a:buNone/>
            </a:pPr>
            <a:r>
              <a:rPr lang="es-ES" sz="2000" b="1" i="1" dirty="0">
                <a:solidFill>
                  <a:srgbClr val="3447D4"/>
                </a:solidFill>
              </a:rPr>
              <a:t>“Denunciará cuando se de cuenta”</a:t>
            </a:r>
          </a:p>
          <a:p>
            <a:pPr marL="1349375" indent="0"/>
            <a:r>
              <a:rPr lang="es-ES" b="1" dirty="0">
                <a:solidFill>
                  <a:schemeClr val="tx1"/>
                </a:solidFill>
              </a:rPr>
              <a:t>Falso: </a:t>
            </a:r>
            <a:r>
              <a:rPr lang="es-ES" dirty="0">
                <a:solidFill>
                  <a:schemeClr val="tx1"/>
                </a:solidFill>
              </a:rPr>
              <a:t>En muchas ocasiones la madre conoce el abuso pero no lo denuncia</a:t>
            </a:r>
            <a:r>
              <a:rPr lang="es-ES" sz="2000" dirty="0">
                <a:solidFill>
                  <a:schemeClr val="tx1"/>
                </a:solidFill>
              </a:rPr>
              <a:t>.</a:t>
            </a:r>
            <a:endParaRPr lang="es-MX" sz="2000" dirty="0">
              <a:solidFill>
                <a:schemeClr val="tx1"/>
              </a:solidFill>
            </a:endParaRPr>
          </a:p>
          <a:p>
            <a:pPr marL="1349375" indent="-1349375">
              <a:buNone/>
            </a:pPr>
            <a:r>
              <a:rPr lang="es-ES" sz="2000" b="1" i="1" dirty="0">
                <a:solidFill>
                  <a:srgbClr val="3447D4"/>
                </a:solidFill>
              </a:rPr>
              <a:t>“Rechaza al marido sexualmente y este se ve obligado a relacionarse sexualmente con la hija” </a:t>
            </a:r>
          </a:p>
          <a:p>
            <a:pPr marL="1349375" indent="0"/>
            <a:r>
              <a:rPr lang="es-ES" b="1" dirty="0">
                <a:solidFill>
                  <a:schemeClr val="tx1"/>
                </a:solidFill>
              </a:rPr>
              <a:t>Falso: </a:t>
            </a:r>
            <a:r>
              <a:rPr lang="es-ES" dirty="0">
                <a:solidFill>
                  <a:schemeClr val="tx1"/>
                </a:solidFill>
              </a:rPr>
              <a:t>Nadie le obliga a ello, son racionalizaciones y excusas del agresor. </a:t>
            </a:r>
          </a:p>
          <a:p>
            <a:pPr marL="0" indent="0">
              <a:buNone/>
            </a:pPr>
            <a:endParaRPr lang="es-MX" b="1" dirty="0">
              <a:solidFill>
                <a:srgbClr val="387A06"/>
              </a:solidFill>
            </a:endParaRPr>
          </a:p>
          <a:p>
            <a:pPr marL="0" indent="0">
              <a:buNone/>
            </a:pPr>
            <a:r>
              <a:rPr lang="es-MX" b="1" dirty="0">
                <a:solidFill>
                  <a:srgbClr val="387A06"/>
                </a:solidFill>
              </a:rPr>
              <a:t>Prevención 	</a:t>
            </a:r>
          </a:p>
          <a:p>
            <a:pPr marL="0" indent="0">
              <a:buNone/>
            </a:pPr>
            <a:r>
              <a:rPr lang="es-ES" sz="2000" i="1" dirty="0">
                <a:solidFill>
                  <a:srgbClr val="3447D4"/>
                </a:solidFill>
              </a:rPr>
              <a:t>“</a:t>
            </a:r>
            <a:r>
              <a:rPr lang="es-ES" sz="2000" b="1" i="1" dirty="0">
                <a:solidFill>
                  <a:srgbClr val="3447D4"/>
                </a:solidFill>
              </a:rPr>
              <a:t>El abuso sexual y el resto de los malos tratos son algo inevitable”</a:t>
            </a:r>
            <a:r>
              <a:rPr lang="es-ES" sz="2000" i="1" dirty="0"/>
              <a:t> </a:t>
            </a:r>
          </a:p>
          <a:p>
            <a:pPr marL="1437005" indent="-87630"/>
            <a:r>
              <a:rPr lang="es-ES" b="1" dirty="0">
                <a:solidFill>
                  <a:schemeClr val="tx1"/>
                </a:solidFill>
              </a:rPr>
              <a:t>Falso:</a:t>
            </a:r>
            <a:r>
              <a:rPr lang="es-ES" dirty="0"/>
              <a:t> </a:t>
            </a:r>
            <a:r>
              <a:rPr lang="es-ES" dirty="0">
                <a:solidFill>
                  <a:schemeClr val="tx1"/>
                </a:solidFill>
              </a:rPr>
              <a:t>En muchos casos se pueden prevenir. </a:t>
            </a:r>
          </a:p>
          <a:p>
            <a:pPr marL="1349375" indent="0"/>
            <a:endParaRPr lang="es-ES" sz="2000" b="1" i="1" dirty="0">
              <a:solidFill>
                <a:srgbClr val="3447D4"/>
              </a:solidFill>
            </a:endParaRPr>
          </a:p>
          <a:p>
            <a:pPr marL="1349375" indent="0"/>
            <a:endParaRPr lang="es-ES" sz="2000" b="1" i="1" dirty="0">
              <a:solidFill>
                <a:srgbClr val="3447D4"/>
              </a:solidFill>
            </a:endParaRPr>
          </a:p>
          <a:p>
            <a:pPr marL="0" indent="0">
              <a:buNone/>
            </a:pPr>
            <a:endParaRPr lang="es-MX" sz="2000" b="1" dirty="0">
              <a:solidFill>
                <a:schemeClr val="tx1"/>
              </a:solidFill>
            </a:endParaRPr>
          </a:p>
        </p:txBody>
      </p:sp>
      <p:sp>
        <p:nvSpPr>
          <p:cNvPr id="2" name="Título 1"/>
          <p:cNvSpPr>
            <a:spLocks noGrp="1"/>
          </p:cNvSpPr>
          <p:nvPr>
            <p:ph type="title"/>
          </p:nvPr>
        </p:nvSpPr>
        <p:spPr>
          <a:xfrm>
            <a:off x="568476" y="130629"/>
            <a:ext cx="10709124" cy="1320800"/>
          </a:xfrm>
        </p:spPr>
        <p:txBody>
          <a:bodyPr>
            <a:normAutofit fontScale="90000"/>
          </a:bodyPr>
          <a:lstStyle/>
          <a:p>
            <a:r>
              <a:rPr lang="es-MX" sz="2000" b="1" dirty="0">
                <a:solidFill>
                  <a:schemeClr val="accent5"/>
                </a:solidFill>
              </a:rPr>
              <a:t>Papel de la madre </a:t>
            </a:r>
            <a:r>
              <a:rPr lang="es-MX" dirty="0"/>
              <a:t>	</a:t>
            </a:r>
            <a:br>
              <a:rPr lang="es-MX" dirty="0"/>
            </a:br>
            <a:r>
              <a:rPr lang="es-ES" sz="2200" b="1" i="1" dirty="0">
                <a:solidFill>
                  <a:srgbClr val="3447D4"/>
                </a:solidFill>
              </a:rPr>
              <a:t>“Conoce consciente o inconscientemente lo que está sucediendo. Es igualmente responsable del incesto” </a:t>
            </a:r>
            <a:br>
              <a:rPr lang="es-ES" dirty="0">
                <a:solidFill>
                  <a:srgbClr val="FF0000"/>
                </a:solidFill>
              </a:rPr>
            </a:b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7590" y="555172"/>
            <a:ext cx="10502295" cy="6074228"/>
          </a:xfrm>
        </p:spPr>
        <p:txBody>
          <a:bodyPr>
            <a:normAutofit fontScale="92500" lnSpcReduction="20000"/>
          </a:bodyPr>
          <a:lstStyle/>
          <a:p>
            <a:pPr marL="0" indent="0">
              <a:buNone/>
            </a:pPr>
            <a:r>
              <a:rPr lang="es-MX" sz="2000" b="1" i="1" dirty="0">
                <a:solidFill>
                  <a:srgbClr val="3447D4"/>
                </a:solidFill>
              </a:rPr>
              <a:t>“No es obligatorio denunciarlos”</a:t>
            </a:r>
            <a:r>
              <a:rPr lang="es-MX" sz="2000" i="1" dirty="0">
                <a:solidFill>
                  <a:srgbClr val="FF0000"/>
                </a:solidFill>
              </a:rPr>
              <a:t> </a:t>
            </a:r>
          </a:p>
          <a:p>
            <a:pPr marL="1349375" indent="0"/>
            <a:r>
              <a:rPr lang="es-ES" b="1" dirty="0">
                <a:solidFill>
                  <a:schemeClr val="tx1"/>
                </a:solidFill>
              </a:rPr>
              <a:t>Falso: </a:t>
            </a:r>
            <a:r>
              <a:rPr lang="es-MX" dirty="0">
                <a:solidFill>
                  <a:schemeClr val="tx1"/>
                </a:solidFill>
              </a:rPr>
              <a:t>Es obligatorio denunciarlos</a:t>
            </a:r>
            <a:r>
              <a:rPr lang="es-MX" sz="1900" dirty="0">
                <a:solidFill>
                  <a:schemeClr val="tx1"/>
                </a:solidFill>
              </a:rPr>
              <a:t>. </a:t>
            </a:r>
          </a:p>
          <a:p>
            <a:pPr marL="1349375" indent="-1349375">
              <a:buNone/>
            </a:pPr>
            <a:r>
              <a:rPr lang="es-ES" sz="2000" b="1" i="1" dirty="0">
                <a:solidFill>
                  <a:srgbClr val="3447D4"/>
                </a:solidFill>
              </a:rPr>
              <a:t>“El niño/a perderá a su familia y el remedio será peor que la enfermedad” </a:t>
            </a:r>
          </a:p>
          <a:p>
            <a:pPr marL="1349375" indent="0"/>
            <a:r>
              <a:rPr lang="es-ES" sz="2000" b="1" dirty="0">
                <a:solidFill>
                  <a:schemeClr val="tx1"/>
                </a:solidFill>
              </a:rPr>
              <a:t>Falso: </a:t>
            </a:r>
            <a:r>
              <a:rPr lang="es-ES" sz="2000" dirty="0">
                <a:solidFill>
                  <a:schemeClr val="tx1"/>
                </a:solidFill>
              </a:rPr>
              <a:t>Se minimiza el derecho del niño a ser protegido. </a:t>
            </a:r>
          </a:p>
          <a:p>
            <a:pPr marL="0" indent="0">
              <a:buNone/>
            </a:pPr>
            <a:r>
              <a:rPr lang="es-ES" sz="2000" b="1" i="1" dirty="0">
                <a:solidFill>
                  <a:srgbClr val="3447D4"/>
                </a:solidFill>
              </a:rPr>
              <a:t>“La privacidad es un asunto de cada familia y nadie se </a:t>
            </a:r>
            <a:r>
              <a:rPr lang="es-MX" sz="2000" b="1" i="1" dirty="0">
                <a:solidFill>
                  <a:srgbClr val="3447D4"/>
                </a:solidFill>
              </a:rPr>
              <a:t>ha de meter”</a:t>
            </a:r>
          </a:p>
          <a:p>
            <a:pPr marL="1349375" indent="0"/>
            <a:r>
              <a:rPr lang="es-ES" b="1" dirty="0">
                <a:solidFill>
                  <a:schemeClr val="tx1"/>
                </a:solidFill>
              </a:rPr>
              <a:t>Falso: </a:t>
            </a:r>
            <a:r>
              <a:rPr lang="es-ES" dirty="0">
                <a:solidFill>
                  <a:schemeClr val="tx1"/>
                </a:solidFill>
              </a:rPr>
              <a:t>Es una justificación para evitar la intervención profesional.</a:t>
            </a:r>
            <a:r>
              <a:rPr lang="es-ES" dirty="0"/>
              <a:t> </a:t>
            </a:r>
          </a:p>
          <a:p>
            <a:pPr marL="0" indent="0">
              <a:buNone/>
            </a:pPr>
            <a:r>
              <a:rPr lang="es-ES" b="1" i="1" dirty="0">
                <a:solidFill>
                  <a:srgbClr val="3447D4"/>
                </a:solidFill>
              </a:rPr>
              <a:t>“</a:t>
            </a:r>
            <a:r>
              <a:rPr lang="es-ES" sz="2000" b="1" i="1" dirty="0">
                <a:solidFill>
                  <a:srgbClr val="3447D4"/>
                </a:solidFill>
              </a:rPr>
              <a:t>Si se denuncia se pierde la buena relación educativa o terapéutica con el niño o la familia” </a:t>
            </a:r>
          </a:p>
          <a:p>
            <a:pPr marL="1349375" indent="0"/>
            <a:r>
              <a:rPr lang="es-ES" b="1" dirty="0">
                <a:solidFill>
                  <a:schemeClr val="tx1"/>
                </a:solidFill>
              </a:rPr>
              <a:t>Falso: </a:t>
            </a:r>
            <a:r>
              <a:rPr lang="es-ES" dirty="0">
                <a:solidFill>
                  <a:schemeClr val="tx1"/>
                </a:solidFill>
              </a:rPr>
              <a:t>Si no se denuncia, la credibilidad del profesional ante la víctima es casi nula. </a:t>
            </a:r>
            <a:endParaRPr lang="es-ES" b="1" dirty="0">
              <a:solidFill>
                <a:schemeClr val="tx1"/>
              </a:solidFill>
            </a:endParaRPr>
          </a:p>
          <a:p>
            <a:pPr marL="0" indent="0">
              <a:buNone/>
            </a:pPr>
            <a:r>
              <a:rPr lang="es-ES" sz="2000" b="1" i="1" dirty="0">
                <a:solidFill>
                  <a:srgbClr val="3447D4"/>
                </a:solidFill>
              </a:rPr>
              <a:t>“Todos los malos tratos requieren una intervención similar pues se producen por causas muy parecidas” </a:t>
            </a:r>
          </a:p>
          <a:p>
            <a:pPr marL="1349375" indent="0"/>
            <a:r>
              <a:rPr lang="es-ES" b="1" dirty="0">
                <a:solidFill>
                  <a:schemeClr val="tx1"/>
                </a:solidFill>
              </a:rPr>
              <a:t>Falso:</a:t>
            </a:r>
            <a:r>
              <a:rPr lang="es-ES" dirty="0">
                <a:solidFill>
                  <a:schemeClr val="tx1"/>
                </a:solidFill>
              </a:rPr>
              <a:t> La intervención puede variar en función de muchas características.</a:t>
            </a:r>
            <a:r>
              <a:rPr lang="es-ES" dirty="0"/>
              <a:t> </a:t>
            </a:r>
            <a:endParaRPr lang="es-ES" b="1" dirty="0">
              <a:solidFill>
                <a:srgbClr val="3447D4"/>
              </a:solidFill>
            </a:endParaRPr>
          </a:p>
          <a:p>
            <a:pPr marL="0" indent="0">
              <a:buNone/>
            </a:pPr>
            <a:r>
              <a:rPr lang="es-ES" sz="2000" b="1" i="1" dirty="0">
                <a:solidFill>
                  <a:srgbClr val="3447D4"/>
                </a:solidFill>
              </a:rPr>
              <a:t>“Tratando a la familia se va hacia la curación del incesto”</a:t>
            </a:r>
          </a:p>
          <a:p>
            <a:pPr marL="1349375" indent="0"/>
            <a:r>
              <a:rPr lang="es-ES" b="1" dirty="0">
                <a:solidFill>
                  <a:schemeClr val="tx1"/>
                </a:solidFill>
              </a:rPr>
              <a:t>Falso: </a:t>
            </a:r>
            <a:r>
              <a:rPr lang="es-ES" dirty="0">
                <a:solidFill>
                  <a:schemeClr val="tx1"/>
                </a:solidFill>
              </a:rPr>
              <a:t>En primer lugar se ha de tratar a los miembros individualmente.</a:t>
            </a:r>
          </a:p>
          <a:p>
            <a:pPr algn="r"/>
            <a:r>
              <a:rPr lang="es-ES" b="1" i="1" dirty="0">
                <a:solidFill>
                  <a:schemeClr val="tx1"/>
                </a:solidFill>
              </a:rPr>
              <a:t>José Manuel Alonso y </a:t>
            </a:r>
            <a:r>
              <a:rPr lang="es-ES" b="1" i="1" dirty="0" err="1">
                <a:solidFill>
                  <a:schemeClr val="tx1"/>
                </a:solidFill>
              </a:rPr>
              <a:t>Asun</a:t>
            </a:r>
            <a:r>
              <a:rPr lang="es-ES" b="1" i="1" dirty="0">
                <a:solidFill>
                  <a:schemeClr val="tx1"/>
                </a:solidFill>
              </a:rPr>
              <a:t> Val </a:t>
            </a:r>
            <a:endParaRPr lang="es-MX" dirty="0">
              <a:solidFill>
                <a:schemeClr val="tx1"/>
              </a:solidFill>
            </a:endParaRPr>
          </a:p>
          <a:p>
            <a:pPr algn="r"/>
            <a:endParaRPr lang="es-MX" dirty="0"/>
          </a:p>
          <a:p>
            <a:endParaRPr lang="es-MX" dirty="0"/>
          </a:p>
        </p:txBody>
      </p:sp>
      <p:sp>
        <p:nvSpPr>
          <p:cNvPr id="2" name="Título 1"/>
          <p:cNvSpPr>
            <a:spLocks noGrp="1"/>
          </p:cNvSpPr>
          <p:nvPr>
            <p:ph type="title"/>
          </p:nvPr>
        </p:nvSpPr>
        <p:spPr>
          <a:xfrm>
            <a:off x="557590" y="161247"/>
            <a:ext cx="8596668" cy="393925"/>
          </a:xfrm>
        </p:spPr>
        <p:txBody>
          <a:bodyPr>
            <a:normAutofit/>
          </a:bodyPr>
          <a:lstStyle/>
          <a:p>
            <a:r>
              <a:rPr lang="es-MX" sz="1800" b="1" dirty="0">
                <a:solidFill>
                  <a:srgbClr val="0D5B73"/>
                </a:solidFill>
              </a:rPr>
              <a:t>Denuncia</a:t>
            </a:r>
            <a:endParaRPr lang="es-MX"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5171" y="1132114"/>
            <a:ext cx="10450286" cy="4898570"/>
          </a:xfrm>
        </p:spPr>
        <p:txBody>
          <a:bodyPr>
            <a:noAutofit/>
          </a:bodyPr>
          <a:lstStyle/>
          <a:p>
            <a:pPr marL="1349375" indent="0" algn="just"/>
            <a:r>
              <a:rPr lang="es-ES" b="1" dirty="0">
                <a:solidFill>
                  <a:schemeClr val="tx1"/>
                </a:solidFill>
              </a:rPr>
              <a:t>Falso:</a:t>
            </a:r>
            <a:r>
              <a:rPr lang="es-ES" dirty="0">
                <a:solidFill>
                  <a:schemeClr val="tx1"/>
                </a:solidFill>
              </a:rPr>
              <a:t> El término Abuso Sexual como ya se indicó en el apartado anterior implica una serie de conductas de tipo sexual que se realizan con un niño o niña, dentro de las cuales se encuentra la violación, existiendo una serie de otras formas de abuso, todas ellas consideradas como Abuso Sexual.</a:t>
            </a:r>
          </a:p>
          <a:p>
            <a:pPr marL="0" indent="0" algn="just">
              <a:buNone/>
            </a:pPr>
            <a:r>
              <a:rPr lang="es-ES" b="1" dirty="0">
                <a:solidFill>
                  <a:srgbClr val="FFC000"/>
                </a:solidFill>
              </a:rPr>
              <a:t>FRECUENCIA</a:t>
            </a:r>
          </a:p>
          <a:p>
            <a:pPr marL="0" indent="0" algn="just">
              <a:buNone/>
            </a:pPr>
            <a:r>
              <a:rPr lang="es-ES" sz="2000" b="1" i="1" dirty="0">
                <a:solidFill>
                  <a:srgbClr val="3447D4"/>
                </a:solidFill>
              </a:rPr>
              <a:t>“El Abuso Sexual Infantil es poco frecuente o no existe”</a:t>
            </a:r>
          </a:p>
          <a:p>
            <a:pPr marL="1349375" indent="0" algn="just"/>
            <a:r>
              <a:rPr lang="es-ES" b="1" dirty="0">
                <a:solidFill>
                  <a:schemeClr val="tx1"/>
                </a:solidFill>
              </a:rPr>
              <a:t>Falso:</a:t>
            </a:r>
            <a:r>
              <a:rPr lang="es-ES" dirty="0">
                <a:solidFill>
                  <a:schemeClr val="tx1"/>
                </a:solidFill>
              </a:rPr>
              <a:t> El Abuso Sexual Infantil constituye una forma de maltrato infantil altamente frecuente en nuestra sociedad. No obstante, el mismo temor de los niños y niñas víctimas para develar la situación, así como las aprehensiones de los padres o cuidadores al sospechar de una situación de abuso, hacen que los casos que se denuncian aún constituyan un porcentaje menor, comparado con el universo total de casos afectados por esta problemática, sospechándose la existencia de una gran cifra negra de casos de Abuso Sexual no detectados</a:t>
            </a:r>
            <a:r>
              <a:rPr lang="es-ES" sz="2400" dirty="0">
                <a:solidFill>
                  <a:schemeClr val="tx1"/>
                </a:solidFill>
              </a:rPr>
              <a:t>.</a:t>
            </a:r>
          </a:p>
          <a:p>
            <a:pPr marL="1349375" indent="0" algn="just"/>
            <a:r>
              <a:rPr lang="es-ES" dirty="0">
                <a:solidFill>
                  <a:schemeClr val="tx1"/>
                </a:solidFill>
              </a:rPr>
              <a:t>Al menos un 20% de personas sufre en su infancia abusos sexuales.</a:t>
            </a:r>
          </a:p>
          <a:p>
            <a:pPr marL="0" indent="0" algn="just">
              <a:buNone/>
            </a:pPr>
            <a:br>
              <a:rPr lang="es-ES" dirty="0">
                <a:solidFill>
                  <a:schemeClr val="tx1"/>
                </a:solidFill>
              </a:rPr>
            </a:br>
            <a:endParaRPr lang="es-MX" dirty="0"/>
          </a:p>
          <a:p>
            <a:endParaRPr lang="es-ES" sz="2400" dirty="0"/>
          </a:p>
          <a:p>
            <a:pPr algn="just"/>
            <a:endParaRPr lang="es-ES" dirty="0"/>
          </a:p>
          <a:p>
            <a:pPr algn="just"/>
            <a:endParaRPr lang="es-ES" dirty="0"/>
          </a:p>
          <a:p>
            <a:pPr algn="just"/>
            <a:endParaRPr lang="es-ES" dirty="0"/>
          </a:p>
          <a:p>
            <a:pPr algn="just"/>
            <a:endParaRPr lang="es-ES" dirty="0"/>
          </a:p>
          <a:p>
            <a:pPr algn="just"/>
            <a:endParaRPr lang="es-MX" dirty="0"/>
          </a:p>
        </p:txBody>
      </p:sp>
      <p:sp>
        <p:nvSpPr>
          <p:cNvPr id="2" name="Título 1"/>
          <p:cNvSpPr>
            <a:spLocks noGrp="1"/>
          </p:cNvSpPr>
          <p:nvPr>
            <p:ph type="title"/>
          </p:nvPr>
        </p:nvSpPr>
        <p:spPr>
          <a:xfrm>
            <a:off x="664029" y="391886"/>
            <a:ext cx="9296400" cy="740228"/>
          </a:xfrm>
        </p:spPr>
        <p:txBody>
          <a:bodyPr>
            <a:normAutofit/>
          </a:bodyPr>
          <a:lstStyle/>
          <a:p>
            <a:r>
              <a:rPr lang="es-ES" sz="2000" b="1" i="1" dirty="0">
                <a:solidFill>
                  <a:srgbClr val="3447D4"/>
                </a:solidFill>
              </a:rPr>
              <a:t>“El Abuso Sexual es sólo cuando ocurre una violación o penetración por parte del abusador / a”</a:t>
            </a:r>
            <a:endParaRPr lang="es-MX"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4676" y="2432734"/>
            <a:ext cx="10371666" cy="3880773"/>
          </a:xfrm>
        </p:spPr>
        <p:txBody>
          <a:bodyPr>
            <a:normAutofit fontScale="92500" lnSpcReduction="10000"/>
          </a:bodyPr>
          <a:lstStyle/>
          <a:p>
            <a:pPr marL="1349375" indent="0" algn="just" defTabSz="450850"/>
            <a:r>
              <a:rPr lang="es-ES" b="1" dirty="0">
                <a:solidFill>
                  <a:schemeClr val="tx1"/>
                </a:solidFill>
              </a:rPr>
              <a:t>Falso:</a:t>
            </a:r>
            <a:r>
              <a:rPr lang="es-ES" dirty="0">
                <a:solidFill>
                  <a:schemeClr val="tx1"/>
                </a:solidFill>
              </a:rPr>
              <a:t> Lo que si está aumentando es la detección por parte de los profesionales y la comunicación que realizan algunas víctimas.</a:t>
            </a:r>
          </a:p>
          <a:p>
            <a:pPr marL="0" indent="0" algn="just" defTabSz="450850">
              <a:buNone/>
            </a:pPr>
            <a:r>
              <a:rPr lang="es-MX" b="1" dirty="0">
                <a:solidFill>
                  <a:srgbClr val="00B050"/>
                </a:solidFill>
              </a:rPr>
              <a:t>¿A quién le pasa?</a:t>
            </a:r>
          </a:p>
          <a:p>
            <a:pPr marL="0" indent="0" algn="just" defTabSz="450850">
              <a:buNone/>
            </a:pPr>
            <a:r>
              <a:rPr lang="es-ES" sz="2000" b="1" i="1" dirty="0">
                <a:solidFill>
                  <a:srgbClr val="3447D4"/>
                </a:solidFill>
              </a:rPr>
              <a:t>“A las niñas pero no a los niños” </a:t>
            </a:r>
          </a:p>
          <a:p>
            <a:pPr marL="1349375" indent="0" algn="just" defTabSz="450850"/>
            <a:r>
              <a:rPr lang="es-ES" i="1" dirty="0">
                <a:solidFill>
                  <a:srgbClr val="3447D4"/>
                </a:solidFill>
              </a:rPr>
              <a:t> </a:t>
            </a:r>
            <a:r>
              <a:rPr lang="es-ES" dirty="0">
                <a:solidFill>
                  <a:schemeClr val="tx1"/>
                </a:solidFill>
              </a:rPr>
              <a:t>Sufren abuso tanto niños como niñas, sin que haya tanta diferencia como se suele suponer entre el porcentaje de víctimas de uno u otro sexo.</a:t>
            </a:r>
          </a:p>
          <a:p>
            <a:pPr marL="1349375" indent="0" algn="just" defTabSz="450850">
              <a:buNone/>
            </a:pPr>
            <a:br>
              <a:rPr lang="es-ES" dirty="0">
                <a:solidFill>
                  <a:schemeClr val="tx1"/>
                </a:solidFill>
              </a:rPr>
            </a:br>
            <a:endParaRPr lang="es-MX" dirty="0">
              <a:solidFill>
                <a:schemeClr val="tx1"/>
              </a:solidFill>
            </a:endParaRPr>
          </a:p>
        </p:txBody>
      </p:sp>
      <p:sp>
        <p:nvSpPr>
          <p:cNvPr id="2" name="Título 1"/>
          <p:cNvSpPr>
            <a:spLocks noGrp="1"/>
          </p:cNvSpPr>
          <p:nvPr>
            <p:ph type="title"/>
          </p:nvPr>
        </p:nvSpPr>
        <p:spPr>
          <a:xfrm>
            <a:off x="720876" y="1208314"/>
            <a:ext cx="8596668" cy="729343"/>
          </a:xfrm>
        </p:spPr>
        <p:txBody>
          <a:bodyPr>
            <a:normAutofit/>
          </a:bodyPr>
          <a:lstStyle/>
          <a:p>
            <a:r>
              <a:rPr lang="es-ES" sz="1800" b="1" dirty="0">
                <a:solidFill>
                  <a:srgbClr val="FFC000"/>
                </a:solidFill>
              </a:rPr>
              <a:t>FRECUENCIA</a:t>
            </a:r>
            <a:br>
              <a:rPr lang="es-ES" b="1" dirty="0">
                <a:solidFill>
                  <a:srgbClr val="FFC000"/>
                </a:solidFill>
              </a:rPr>
            </a:br>
            <a:r>
              <a:rPr lang="es-ES" sz="2000" b="1" i="1" dirty="0">
                <a:solidFill>
                  <a:srgbClr val="3447D4"/>
                </a:solidFill>
              </a:rPr>
              <a:t>“Hoy ocurren más abusos que antes”</a:t>
            </a:r>
            <a:endParaRPr lang="es-MX" sz="2000" b="1" i="1" dirty="0">
              <a:solidFill>
                <a:srgbClr val="3447D4"/>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230086"/>
            <a:ext cx="10306352" cy="4876800"/>
          </a:xfrm>
        </p:spPr>
        <p:txBody>
          <a:bodyPr>
            <a:normAutofit fontScale="70000" lnSpcReduction="20000"/>
          </a:bodyPr>
          <a:lstStyle/>
          <a:p>
            <a:pPr marL="1349375" indent="0" algn="just"/>
            <a:r>
              <a:rPr lang="es-ES" b="1" dirty="0">
                <a:solidFill>
                  <a:schemeClr val="tx1"/>
                </a:solidFill>
              </a:rPr>
              <a:t>Falso:</a:t>
            </a:r>
            <a:r>
              <a:rPr lang="es-ES" dirty="0">
                <a:solidFill>
                  <a:schemeClr val="tx1"/>
                </a:solidFill>
              </a:rPr>
              <a:t> La conducta más natural de los niños o niñas es decir la verdad cuando algo les afecta o les está haciendo daño, la mentira que si bien se puede dar en otros ámbitos o situaciones de la vida de un niño corresponde más bien a la fantasía. La probabilidad de que un niño o niña llegue a elaborar como fantasía una situación de Abuso Sexual es bajísima, por lo tanto cuando un niño o niña nos denota que algo así le ha ocurrido, lo más probable es que estemos ante una situación de abuso real.</a:t>
            </a:r>
          </a:p>
          <a:p>
            <a:pPr algn="just"/>
            <a:endParaRPr lang="es-ES" dirty="0"/>
          </a:p>
          <a:p>
            <a:pPr marL="0" indent="0" algn="just">
              <a:buNone/>
            </a:pPr>
            <a:r>
              <a:rPr lang="es-ES" sz="2000" b="1" i="1" dirty="0">
                <a:solidFill>
                  <a:srgbClr val="3447D4"/>
                </a:solidFill>
              </a:rPr>
              <a:t>“El Abuso Sexual es provocado por la víctima”</a:t>
            </a:r>
          </a:p>
          <a:p>
            <a:pPr marL="1349375" indent="0" algn="just"/>
            <a:r>
              <a:rPr lang="es-ES" dirty="0">
                <a:solidFill>
                  <a:schemeClr val="tx1"/>
                </a:solidFill>
              </a:rPr>
              <a:t>Falso: Cualquier conducta del niño o niña que ha sido víctima de una situación de abuso puede ser entendida por el agresor/a como una provocación, como una forma de justificar su propio comportamiento. Por lo tanto tras esta creencia se encuentra sólo un intento de culpabilizar a la víctima de su propio comportamiento abusivo. </a:t>
            </a:r>
          </a:p>
          <a:p>
            <a:pPr marL="0" indent="0" algn="ctr">
              <a:buNone/>
            </a:pPr>
            <a:endParaRPr lang="es-ES" b="1" dirty="0">
              <a:solidFill>
                <a:srgbClr val="B256AB"/>
              </a:solidFill>
            </a:endParaRPr>
          </a:p>
          <a:p>
            <a:pPr marL="0" indent="0" algn="ctr">
              <a:buNone/>
            </a:pPr>
            <a:r>
              <a:rPr lang="es-ES" b="1" dirty="0">
                <a:solidFill>
                  <a:srgbClr val="B256AB"/>
                </a:solidFill>
              </a:rPr>
              <a:t>NIÑOS/NIÑAS</a:t>
            </a:r>
            <a:endParaRPr lang="es-MX" b="1" dirty="0">
              <a:solidFill>
                <a:srgbClr val="B256AB"/>
              </a:solidFill>
            </a:endParaRPr>
          </a:p>
        </p:txBody>
      </p:sp>
      <p:sp>
        <p:nvSpPr>
          <p:cNvPr id="2" name="Título 1"/>
          <p:cNvSpPr>
            <a:spLocks noGrp="1"/>
          </p:cNvSpPr>
          <p:nvPr>
            <p:ph type="title"/>
          </p:nvPr>
        </p:nvSpPr>
        <p:spPr>
          <a:xfrm>
            <a:off x="677334" y="370115"/>
            <a:ext cx="9250438" cy="859971"/>
          </a:xfrm>
        </p:spPr>
        <p:txBody>
          <a:bodyPr>
            <a:noAutofit/>
          </a:bodyPr>
          <a:lstStyle/>
          <a:p>
            <a:r>
              <a:rPr lang="es-ES" sz="2000" b="1" dirty="0">
                <a:solidFill>
                  <a:srgbClr val="3447D4"/>
                </a:solidFill>
              </a:rPr>
              <a:t>“</a:t>
            </a:r>
            <a:r>
              <a:rPr lang="es-ES" sz="2000" b="1" i="1" dirty="0">
                <a:solidFill>
                  <a:srgbClr val="3447D4"/>
                </a:solidFill>
              </a:rPr>
              <a:t>Los niños o niñas generalmente mienten cuando señalan que están siendo víctimas de algún abuso”</a:t>
            </a:r>
            <a:br>
              <a:rPr lang="es-ES" sz="2000" b="1" dirty="0">
                <a:solidFill>
                  <a:srgbClr val="3447D4"/>
                </a:solidFill>
              </a:rPr>
            </a:br>
            <a:endParaRPr lang="es-MX" sz="2000" b="1" dirty="0">
              <a:solidFill>
                <a:srgbClr val="3447D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1133" y="941389"/>
            <a:ext cx="10469638" cy="5796868"/>
          </a:xfrm>
        </p:spPr>
        <p:txBody>
          <a:bodyPr>
            <a:normAutofit fontScale="92500" lnSpcReduction="10000"/>
          </a:bodyPr>
          <a:lstStyle/>
          <a:p>
            <a:pPr marL="1349375" indent="0" algn="just"/>
            <a:r>
              <a:rPr lang="es-ES" sz="1900" b="1" dirty="0">
                <a:solidFill>
                  <a:schemeClr val="tx1"/>
                </a:solidFill>
              </a:rPr>
              <a:t>Falso:</a:t>
            </a:r>
            <a:r>
              <a:rPr lang="es-ES" sz="1900" dirty="0">
                <a:solidFill>
                  <a:schemeClr val="tx1"/>
                </a:solidFill>
              </a:rPr>
              <a:t> Los Abusos Sexuales pueden afectar a niños o niñas de diversas edades, siendo el grupo más vulnerable los niños o niñas menores de 12 años, encontrándose casos de niños y niñas abusados sexualmente incluso en rangos menores a los 2 años de edad.</a:t>
            </a:r>
          </a:p>
          <a:p>
            <a:pPr marL="0" indent="0" algn="just">
              <a:buNone/>
            </a:pPr>
            <a:r>
              <a:rPr lang="es-ES" sz="2200" b="1" i="1" dirty="0">
                <a:solidFill>
                  <a:srgbClr val="3447D4"/>
                </a:solidFill>
              </a:rPr>
              <a:t>“Son culpables de que les ocurra. Los menores de edad pueden evitar los abusos”</a:t>
            </a:r>
          </a:p>
          <a:p>
            <a:pPr marL="1349375" indent="0" algn="just"/>
            <a:r>
              <a:rPr lang="es-ES" sz="1900" b="1" dirty="0">
                <a:solidFill>
                  <a:schemeClr val="tx1"/>
                </a:solidFill>
              </a:rPr>
              <a:t>Falso:</a:t>
            </a:r>
            <a:r>
              <a:rPr lang="es-ES" sz="1900" dirty="0">
                <a:solidFill>
                  <a:schemeClr val="tx1"/>
                </a:solidFill>
              </a:rPr>
              <a:t> No son culpables de que les ocurra, y no pueden evitarlos (entre otros motivos porque no suelen recibir educación al </a:t>
            </a:r>
            <a:r>
              <a:rPr lang="es-MX" sz="1900" dirty="0">
                <a:solidFill>
                  <a:schemeClr val="tx1"/>
                </a:solidFill>
              </a:rPr>
              <a:t>respecto). </a:t>
            </a:r>
          </a:p>
          <a:p>
            <a:pPr marL="0" indent="0">
              <a:buNone/>
            </a:pPr>
            <a:r>
              <a:rPr lang="es-ES" sz="2200" b="1" i="1" dirty="0">
                <a:solidFill>
                  <a:srgbClr val="3447D4"/>
                </a:solidFill>
              </a:rPr>
              <a:t>“Los niños y adolescentes fantasean, inventan historias y dicen mentiras en relación con haber sido abusados sexualmente. Lo hacen para captar la atención de las personas adultas sin </a:t>
            </a:r>
            <a:r>
              <a:rPr lang="es-ES" sz="2200" b="1" i="1" dirty="0" err="1">
                <a:solidFill>
                  <a:srgbClr val="3447D4"/>
                </a:solidFill>
              </a:rPr>
              <a:t>preveer</a:t>
            </a:r>
            <a:r>
              <a:rPr lang="es-ES" sz="2200" b="1" i="1" dirty="0">
                <a:solidFill>
                  <a:srgbClr val="3447D4"/>
                </a:solidFill>
              </a:rPr>
              <a:t> las consecuencias”</a:t>
            </a:r>
          </a:p>
          <a:p>
            <a:pPr marL="1349375" indent="0" algn="just"/>
            <a:r>
              <a:rPr lang="es-ES" sz="1900" b="1" dirty="0">
                <a:solidFill>
                  <a:schemeClr val="tx1"/>
                </a:solidFill>
              </a:rPr>
              <a:t>Falso: </a:t>
            </a:r>
            <a:r>
              <a:rPr lang="es-ES" sz="1900" dirty="0">
                <a:solidFill>
                  <a:schemeClr val="tx1"/>
                </a:solidFill>
              </a:rPr>
              <a:t>Pocas veces inventan historias que tengan relación con haber sido abusados sexualmente. En general, si lo hacen es por influencia de los adultos.</a:t>
            </a:r>
          </a:p>
          <a:p>
            <a:pPr marL="271780" indent="-271780" algn="just">
              <a:buNone/>
            </a:pPr>
            <a:r>
              <a:rPr lang="es-ES" sz="2200" b="1" i="1" dirty="0">
                <a:solidFill>
                  <a:srgbClr val="3447D4"/>
                </a:solidFill>
              </a:rPr>
              <a:t>“Les ocurre a las niñas que se lo buscan (por ejemplo, a niñas que están en la calle a horas que tendrían que estar en casa)”</a:t>
            </a:r>
          </a:p>
          <a:p>
            <a:pPr marL="1349375" indent="0" algn="just"/>
            <a:r>
              <a:rPr lang="es-ES" sz="1900" b="1" dirty="0">
                <a:solidFill>
                  <a:schemeClr val="tx1"/>
                </a:solidFill>
              </a:rPr>
              <a:t>Falso: </a:t>
            </a:r>
            <a:r>
              <a:rPr lang="es-ES" sz="1900" dirty="0">
                <a:solidFill>
                  <a:schemeClr val="tx1"/>
                </a:solidFill>
              </a:rPr>
              <a:t>Se trata de una excusa del agresor que no reconoce su responsabilidad y que trata de culpabilizar a la víctima</a:t>
            </a:r>
            <a:r>
              <a:rPr lang="es-ES" dirty="0">
                <a:solidFill>
                  <a:schemeClr val="tx1"/>
                </a:solidFill>
              </a:rPr>
              <a:t>. </a:t>
            </a:r>
          </a:p>
          <a:p>
            <a:pPr marL="0" indent="0" algn="just">
              <a:buNone/>
            </a:pPr>
            <a:endParaRPr lang="es-ES" sz="2400" dirty="0"/>
          </a:p>
          <a:p>
            <a:pPr marL="0" indent="0" algn="ctr">
              <a:buNone/>
            </a:pPr>
            <a:r>
              <a:rPr lang="es-ES" sz="2400" b="1" dirty="0">
                <a:solidFill>
                  <a:srgbClr val="B256AB"/>
                </a:solidFill>
              </a:rPr>
              <a:t>NIÑOS/NIÑAS</a:t>
            </a:r>
            <a:endParaRPr lang="es-MX" sz="2400" b="1" dirty="0">
              <a:solidFill>
                <a:srgbClr val="B256AB"/>
              </a:solidFill>
            </a:endParaRPr>
          </a:p>
        </p:txBody>
      </p:sp>
      <p:sp>
        <p:nvSpPr>
          <p:cNvPr id="2" name="Título 1"/>
          <p:cNvSpPr>
            <a:spLocks noGrp="1"/>
          </p:cNvSpPr>
          <p:nvPr>
            <p:ph type="title"/>
          </p:nvPr>
        </p:nvSpPr>
        <p:spPr>
          <a:xfrm>
            <a:off x="601133" y="435428"/>
            <a:ext cx="9098037" cy="391886"/>
          </a:xfrm>
        </p:spPr>
        <p:txBody>
          <a:bodyPr>
            <a:noAutofit/>
          </a:bodyPr>
          <a:lstStyle/>
          <a:p>
            <a:r>
              <a:rPr lang="es-ES" sz="2000" b="1" i="1" dirty="0">
                <a:solidFill>
                  <a:srgbClr val="3447D4"/>
                </a:solidFill>
              </a:rPr>
              <a:t>“Los Abusos Sexuales afectan a niños o niñas mayores o adolescentes”</a:t>
            </a:r>
            <a:br>
              <a:rPr lang="es-ES" sz="2000" b="1" dirty="0">
                <a:solidFill>
                  <a:srgbClr val="3447D4"/>
                </a:solidFill>
              </a:rPr>
            </a:br>
            <a:endParaRPr lang="es-MX" sz="2000" b="1" dirty="0">
              <a:solidFill>
                <a:srgbClr val="3447D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8477" y="845458"/>
            <a:ext cx="10676465" cy="5392056"/>
          </a:xfrm>
        </p:spPr>
        <p:txBody>
          <a:bodyPr>
            <a:normAutofit fontScale="77500" lnSpcReduction="20000"/>
          </a:bodyPr>
          <a:lstStyle/>
          <a:p>
            <a:pPr marL="1349375" indent="0"/>
            <a:r>
              <a:rPr lang="es-ES" b="1" dirty="0">
                <a:solidFill>
                  <a:schemeClr val="tx1"/>
                </a:solidFill>
              </a:rPr>
              <a:t>Falso: </a:t>
            </a:r>
            <a:r>
              <a:rPr lang="es-ES" dirty="0">
                <a:solidFill>
                  <a:schemeClr val="tx1"/>
                </a:solidFill>
              </a:rPr>
              <a:t>El incesto ocurre en todos los tipos de familias</a:t>
            </a:r>
          </a:p>
          <a:p>
            <a:pPr marL="0" indent="0">
              <a:buNone/>
            </a:pPr>
            <a:endParaRPr lang="es-ES" sz="900" dirty="0"/>
          </a:p>
          <a:p>
            <a:pPr marL="0" indent="0">
              <a:buNone/>
            </a:pPr>
            <a:r>
              <a:rPr lang="es-ES" sz="2000" b="1" i="1" dirty="0">
                <a:solidFill>
                  <a:srgbClr val="3447D4"/>
                </a:solidFill>
              </a:rPr>
              <a:t>“Los Abusos Sexuales son fáciles de detectar”</a:t>
            </a:r>
          </a:p>
          <a:p>
            <a:pPr marL="1349375" indent="0" algn="just"/>
            <a:r>
              <a:rPr lang="es-ES" b="1" dirty="0">
                <a:solidFill>
                  <a:schemeClr val="tx1"/>
                </a:solidFill>
              </a:rPr>
              <a:t>Falso: </a:t>
            </a:r>
            <a:r>
              <a:rPr lang="es-ES" dirty="0">
                <a:solidFill>
                  <a:schemeClr val="tx1"/>
                </a:solidFill>
              </a:rPr>
              <a:t>La creencia de que un caso de Abuso Sexual se detecta rápidamente es errónea. Múltiples son las razones que dificultan la identificación del abuso, tales como: miedo del niño o niña a castigos, amenazas del abusador/a hacia el niño o niña, creencia del niño o niña de que no le van a creer o lo van a culpar de lo sucedido, y tal vez la más importante es que como adultos no estamos preparados para hacerle frente a una realidad como esta, resultándonos más simple pensar que no esta sucediendo realmente, que no vemos lo que vemos, que debe ser un error lo que sospechamos, o que simplemente estamos exagerando al sospechar.</a:t>
            </a:r>
            <a:endParaRPr lang="es-ES" sz="2400" dirty="0"/>
          </a:p>
          <a:p>
            <a:pPr marL="0" indent="0">
              <a:buNone/>
            </a:pPr>
            <a:r>
              <a:rPr lang="es-ES" sz="2000" b="1" i="1" dirty="0">
                <a:solidFill>
                  <a:srgbClr val="3447D4"/>
                </a:solidFill>
              </a:rPr>
              <a:t>“El Abuso Sexual Infantil ocurre sólo cuando hay pobreza”</a:t>
            </a:r>
            <a:endParaRPr lang="es-ES" sz="2000" b="1" dirty="0"/>
          </a:p>
          <a:p>
            <a:pPr marL="1349375" indent="0" algn="just"/>
            <a:r>
              <a:rPr lang="es-ES" b="1" dirty="0">
                <a:solidFill>
                  <a:schemeClr val="tx1"/>
                </a:solidFill>
              </a:rPr>
              <a:t>Falso:</a:t>
            </a:r>
            <a:r>
              <a:rPr lang="es-ES" dirty="0">
                <a:solidFill>
                  <a:schemeClr val="tx1"/>
                </a:solidFill>
              </a:rPr>
              <a:t> El Abuso Sexual Infantil ocurre en todas las clases sociales y todos los estratos socioculturales. Lo que sucede es que en clases con mayores recursos económicos se tiende a ocultar aún más la situación, produciéndose menos denuncias a instancias públicas o privadas.</a:t>
            </a:r>
          </a:p>
          <a:p>
            <a:pPr algn="just"/>
            <a:endParaRPr lang="es-MX" dirty="0"/>
          </a:p>
        </p:txBody>
      </p:sp>
      <p:sp>
        <p:nvSpPr>
          <p:cNvPr id="2" name="Título 1"/>
          <p:cNvSpPr>
            <a:spLocks noGrp="1"/>
          </p:cNvSpPr>
          <p:nvPr>
            <p:ph type="title"/>
          </p:nvPr>
        </p:nvSpPr>
        <p:spPr>
          <a:xfrm>
            <a:off x="470505" y="185058"/>
            <a:ext cx="11068353" cy="1320800"/>
          </a:xfrm>
        </p:spPr>
        <p:txBody>
          <a:bodyPr>
            <a:noAutofit/>
          </a:bodyPr>
          <a:lstStyle/>
          <a:p>
            <a:r>
              <a:rPr lang="es-MX" sz="1800" b="1" i="1" dirty="0">
                <a:solidFill>
                  <a:schemeClr val="accent2">
                    <a:lumMod val="75000"/>
                  </a:schemeClr>
                </a:solidFill>
              </a:rPr>
              <a:t>Detección</a:t>
            </a:r>
            <a:br>
              <a:rPr lang="es-MX" sz="2800" i="1" dirty="0">
                <a:solidFill>
                  <a:srgbClr val="3447D4"/>
                </a:solidFill>
              </a:rPr>
            </a:br>
            <a:r>
              <a:rPr lang="es-MX" sz="2000" b="1" i="1" dirty="0">
                <a:solidFill>
                  <a:srgbClr val="3447D4"/>
                </a:solidFill>
              </a:rPr>
              <a:t>“</a:t>
            </a:r>
            <a:r>
              <a:rPr lang="es-ES" sz="2000" b="1" i="1" dirty="0">
                <a:solidFill>
                  <a:srgbClr val="3447D4"/>
                </a:solidFill>
              </a:rPr>
              <a:t>El incesto ocurre en familias desestructuradas o de bajo nivel socio-cultural” </a:t>
            </a:r>
            <a:br>
              <a:rPr lang="es-ES" sz="2400" i="1" dirty="0">
                <a:solidFill>
                  <a:srgbClr val="3447D4"/>
                </a:solidFill>
              </a:rPr>
            </a:br>
            <a:endParaRPr lang="es-MX" sz="2400" i="1" dirty="0">
              <a:solidFill>
                <a:srgbClr val="3447D4"/>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4933" y="1534885"/>
            <a:ext cx="10469638" cy="3880773"/>
          </a:xfrm>
        </p:spPr>
        <p:txBody>
          <a:bodyPr>
            <a:normAutofit/>
          </a:bodyPr>
          <a:lstStyle/>
          <a:p>
            <a:pPr marL="0" indent="0" algn="just">
              <a:buNone/>
            </a:pPr>
            <a:r>
              <a:rPr lang="es-ES" sz="2000" b="1" i="1" dirty="0">
                <a:solidFill>
                  <a:srgbClr val="3447D4"/>
                </a:solidFill>
              </a:rPr>
              <a:t>“El Abuso Sexual Infantil ocurre en lugares solitarios y en la oscuridad”</a:t>
            </a:r>
          </a:p>
          <a:p>
            <a:pPr marL="1349375" indent="0" algn="just"/>
            <a:r>
              <a:rPr lang="es-ES" b="1" dirty="0"/>
              <a:t>Falso:</a:t>
            </a:r>
            <a:r>
              <a:rPr lang="es-ES" dirty="0"/>
              <a:t> La mayor parte de los Abusos Sexuales cuyas víctimas son niños o niñas son cometidos por personas conocidas, como ya se menciono en el apartado anterior, y por tal generalmente ocurre en espacios familiares dentro de su entorno y a cualquier hora del día.</a:t>
            </a:r>
            <a:endParaRPr lang="es-MX" dirty="0"/>
          </a:p>
          <a:p>
            <a:pPr marL="0" indent="0" algn="just">
              <a:buNone/>
            </a:pPr>
            <a:br>
              <a:rPr lang="es-ES" dirty="0">
                <a:solidFill>
                  <a:srgbClr val="3447D4"/>
                </a:solidFill>
              </a:rPr>
            </a:br>
            <a:endParaRPr lang="es-MX" dirty="0"/>
          </a:p>
        </p:txBody>
      </p:sp>
      <p:sp>
        <p:nvSpPr>
          <p:cNvPr id="2" name="Título 1"/>
          <p:cNvSpPr>
            <a:spLocks noGrp="1"/>
          </p:cNvSpPr>
          <p:nvPr>
            <p:ph type="title"/>
          </p:nvPr>
        </p:nvSpPr>
        <p:spPr>
          <a:xfrm>
            <a:off x="622904" y="783771"/>
            <a:ext cx="8596668" cy="576943"/>
          </a:xfrm>
        </p:spPr>
        <p:txBody>
          <a:bodyPr>
            <a:noAutofit/>
          </a:bodyPr>
          <a:lstStyle/>
          <a:p>
            <a:r>
              <a:rPr lang="es-MX" sz="1800" b="1" i="1" dirty="0">
                <a:solidFill>
                  <a:srgbClr val="FFC000"/>
                </a:solidFill>
              </a:rPr>
              <a:t>Detección</a:t>
            </a:r>
            <a:br>
              <a:rPr lang="es-ES" sz="1800" i="1" dirty="0">
                <a:solidFill>
                  <a:srgbClr val="3447D4"/>
                </a:solidFill>
              </a:rPr>
            </a:br>
            <a:endParaRPr lang="es-MX" sz="1800" dirty="0">
              <a:solidFill>
                <a:srgbClr val="3447D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97077" y="1121228"/>
            <a:ext cx="10382552" cy="5410201"/>
          </a:xfrm>
        </p:spPr>
        <p:txBody>
          <a:bodyPr>
            <a:normAutofit fontScale="92500" lnSpcReduction="20000"/>
          </a:bodyPr>
          <a:lstStyle/>
          <a:p>
            <a:pPr marL="1349375" indent="0" algn="just"/>
            <a:r>
              <a:rPr lang="es-ES" sz="1900" b="1" dirty="0">
                <a:solidFill>
                  <a:schemeClr val="tx1"/>
                </a:solidFill>
              </a:rPr>
              <a:t>Falso:</a:t>
            </a:r>
            <a:r>
              <a:rPr lang="es-ES" sz="1900" dirty="0">
                <a:solidFill>
                  <a:schemeClr val="tx1"/>
                </a:solidFill>
              </a:rPr>
              <a:t> La presunción que detrás de cada agresor/asexual existe alguna patología psiquiátrica que explique su conducta abusiva es errónea. La mayoría de los abusadores/as sexuales, si bien presenta algún tipo de trastorno psicológico a la base, realiza los abusos en conciencia sin ningún estado de enajenación mental propio de alguna patología psiquiátrica, evidenciando incluso una adaptación normal al resto de los ámbitos de su vida. No tienen un perfil psicológico común.</a:t>
            </a:r>
          </a:p>
          <a:p>
            <a:pPr marL="1349375" indent="0" algn="just">
              <a:buNone/>
            </a:pPr>
            <a:endParaRPr lang="es-ES" sz="1900" dirty="0">
              <a:solidFill>
                <a:schemeClr val="tx1"/>
              </a:solidFill>
            </a:endParaRPr>
          </a:p>
          <a:p>
            <a:pPr marL="0" indent="0" algn="just">
              <a:buNone/>
            </a:pPr>
            <a:r>
              <a:rPr lang="es-MX" sz="2000" b="1" i="1" dirty="0">
                <a:solidFill>
                  <a:srgbClr val="3447D4"/>
                </a:solidFill>
              </a:rPr>
              <a:t>“Son exclusivamente hombres”</a:t>
            </a:r>
          </a:p>
          <a:p>
            <a:pPr marL="1349375" indent="0" algn="just"/>
            <a:r>
              <a:rPr lang="es-ES" sz="1900" b="1" dirty="0">
                <a:solidFill>
                  <a:schemeClr val="tx1"/>
                </a:solidFill>
              </a:rPr>
              <a:t>Falso:</a:t>
            </a:r>
            <a:r>
              <a:rPr lang="es-ES" sz="1900" dirty="0"/>
              <a:t> La mayoría de las veces son hombres. </a:t>
            </a:r>
          </a:p>
          <a:p>
            <a:pPr marL="1349375" indent="0" algn="just"/>
            <a:endParaRPr lang="es-ES" dirty="0"/>
          </a:p>
          <a:p>
            <a:pPr marL="0" indent="0" algn="just">
              <a:buNone/>
            </a:pPr>
            <a:r>
              <a:rPr lang="es-ES" sz="2000" b="1" i="1" dirty="0">
                <a:solidFill>
                  <a:srgbClr val="3447D4"/>
                </a:solidFill>
              </a:rPr>
              <a:t>“El abuso sexual infantil va casi siempre asociado a la violencia física”</a:t>
            </a:r>
          </a:p>
          <a:p>
            <a:pPr marL="1349375" indent="0" algn="just"/>
            <a:r>
              <a:rPr lang="es-ES" sz="1900" b="1" dirty="0">
                <a:solidFill>
                  <a:schemeClr val="tx1"/>
                </a:solidFill>
              </a:rPr>
              <a:t>Falso: </a:t>
            </a:r>
            <a:r>
              <a:rPr lang="es-ES" sz="1900" dirty="0">
                <a:solidFill>
                  <a:schemeClr val="tx1"/>
                </a:solidFill>
              </a:rPr>
              <a:t>La mayor parte de las veces existe una manipulación de la confianza, engaños y amenazas que no hacen necesaria la violencia física. </a:t>
            </a:r>
          </a:p>
          <a:p>
            <a:pPr marL="1349375" indent="0" algn="just"/>
            <a:endParaRPr lang="es-ES" dirty="0">
              <a:solidFill>
                <a:schemeClr val="tx1"/>
              </a:solidFill>
            </a:endParaRPr>
          </a:p>
          <a:p>
            <a:pPr marL="0" indent="0" algn="just">
              <a:buNone/>
            </a:pPr>
            <a:r>
              <a:rPr lang="es-ES" sz="2000" b="1" i="1" dirty="0">
                <a:solidFill>
                  <a:srgbClr val="3447D4"/>
                </a:solidFill>
              </a:rPr>
              <a:t>“Los hombres son incapaces de controlar sus impulsos sexuales”</a:t>
            </a:r>
          </a:p>
          <a:p>
            <a:pPr marL="1349375" indent="0" algn="just"/>
            <a:r>
              <a:rPr lang="es-ES" sz="1900" b="1" dirty="0">
                <a:solidFill>
                  <a:schemeClr val="tx1"/>
                </a:solidFill>
              </a:rPr>
              <a:t>Falso: </a:t>
            </a:r>
            <a:r>
              <a:rPr lang="es-ES" sz="1900" dirty="0">
                <a:solidFill>
                  <a:schemeClr val="tx1"/>
                </a:solidFill>
              </a:rPr>
              <a:t>Saben, en general, cuando deben controlar sus impulsos sexuales.</a:t>
            </a:r>
          </a:p>
          <a:p>
            <a:pPr marL="1349375" indent="0" algn="just">
              <a:buNone/>
            </a:pPr>
            <a:br>
              <a:rPr lang="es-MX" i="1" dirty="0">
                <a:solidFill>
                  <a:schemeClr val="tx1"/>
                </a:solidFill>
              </a:rPr>
            </a:br>
            <a:endParaRPr lang="es-MX" dirty="0">
              <a:solidFill>
                <a:schemeClr val="tx1"/>
              </a:solidFill>
            </a:endParaRPr>
          </a:p>
        </p:txBody>
      </p:sp>
      <p:sp>
        <p:nvSpPr>
          <p:cNvPr id="2" name="Título 1"/>
          <p:cNvSpPr>
            <a:spLocks noGrp="1"/>
          </p:cNvSpPr>
          <p:nvPr>
            <p:ph type="title"/>
          </p:nvPr>
        </p:nvSpPr>
        <p:spPr>
          <a:xfrm>
            <a:off x="677334" y="283028"/>
            <a:ext cx="8596668" cy="838200"/>
          </a:xfrm>
        </p:spPr>
        <p:txBody>
          <a:bodyPr>
            <a:normAutofit fontScale="90000"/>
          </a:bodyPr>
          <a:lstStyle/>
          <a:p>
            <a:r>
              <a:rPr lang="es-MX" sz="2000" b="1" i="1" dirty="0">
                <a:solidFill>
                  <a:schemeClr val="accent4">
                    <a:lumMod val="60000"/>
                    <a:lumOff val="40000"/>
                  </a:schemeClr>
                </a:solidFill>
              </a:rPr>
              <a:t>Agresores</a:t>
            </a:r>
            <a:br>
              <a:rPr lang="es-ES" sz="2800" i="1" dirty="0">
                <a:solidFill>
                  <a:srgbClr val="3447D4"/>
                </a:solidFill>
              </a:rPr>
            </a:br>
            <a:r>
              <a:rPr lang="es-ES" sz="2200" b="1" i="1" dirty="0">
                <a:solidFill>
                  <a:srgbClr val="3447D4"/>
                </a:solidFill>
              </a:rPr>
              <a:t>“Los Agresores Sexuales son enfermos mentales”</a:t>
            </a:r>
            <a:br>
              <a:rPr lang="es-ES" sz="2800" dirty="0">
                <a:solidFill>
                  <a:srgbClr val="3447D4"/>
                </a:solidFill>
              </a:rPr>
            </a:br>
            <a:endParaRPr lang="es-MX" sz="2800" dirty="0">
              <a:solidFill>
                <a:srgbClr val="3447D4"/>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773681"/>
            <a:ext cx="10284580" cy="1638524"/>
          </a:xfrm>
        </p:spPr>
        <p:txBody>
          <a:bodyPr>
            <a:normAutofit/>
          </a:bodyPr>
          <a:lstStyle/>
          <a:p>
            <a:pPr marL="0" indent="0" algn="just">
              <a:buNone/>
            </a:pPr>
            <a:r>
              <a:rPr lang="es-ES" sz="2000" b="1" i="1" dirty="0">
                <a:solidFill>
                  <a:srgbClr val="3447D4"/>
                </a:solidFill>
              </a:rPr>
              <a:t>“Nunca son los padres. Los agresores son casi siempre desconocidos”</a:t>
            </a:r>
          </a:p>
          <a:p>
            <a:pPr marL="1349375" indent="0" algn="just"/>
            <a:r>
              <a:rPr lang="es-ES" b="1" dirty="0">
                <a:solidFill>
                  <a:schemeClr val="tx1"/>
                </a:solidFill>
              </a:rPr>
              <a:t>Falso: </a:t>
            </a:r>
            <a:r>
              <a:rPr lang="es-ES" dirty="0">
                <a:solidFill>
                  <a:schemeClr val="tx1"/>
                </a:solidFill>
              </a:rPr>
              <a:t>Los agresores son casi siempre conocidos</a:t>
            </a:r>
            <a:endParaRPr lang="es-MX" dirty="0">
              <a:solidFill>
                <a:schemeClr val="tx1"/>
              </a:solidFill>
            </a:endParaRPr>
          </a:p>
        </p:txBody>
      </p:sp>
      <p:sp>
        <p:nvSpPr>
          <p:cNvPr id="2" name="Título 1"/>
          <p:cNvSpPr>
            <a:spLocks noGrp="1"/>
          </p:cNvSpPr>
          <p:nvPr>
            <p:ph type="title"/>
          </p:nvPr>
        </p:nvSpPr>
        <p:spPr>
          <a:xfrm>
            <a:off x="677334" y="272143"/>
            <a:ext cx="9381066" cy="1320800"/>
          </a:xfrm>
        </p:spPr>
        <p:txBody>
          <a:bodyPr>
            <a:noAutofit/>
          </a:bodyPr>
          <a:lstStyle/>
          <a:p>
            <a:r>
              <a:rPr lang="es-MX" sz="2400" b="1" i="1" dirty="0">
                <a:solidFill>
                  <a:schemeClr val="accent4">
                    <a:lumMod val="60000"/>
                    <a:lumOff val="40000"/>
                  </a:schemeClr>
                </a:solidFill>
              </a:rPr>
              <a:t>Agresores</a:t>
            </a:r>
            <a:endParaRPr lang="es-MX"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151</TotalTime>
  <Words>1421</Words>
  <Application>Microsoft Office PowerPoint</Application>
  <PresentationFormat>Panorámica</PresentationFormat>
  <Paragraphs>91</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Lucida Sans Unicode</vt:lpstr>
      <vt:lpstr>Verdana</vt:lpstr>
      <vt:lpstr>Wingdings 2</vt:lpstr>
      <vt:lpstr>Wingdings 3</vt:lpstr>
      <vt:lpstr>Concurrencia</vt:lpstr>
      <vt:lpstr>¿ Cuales son las frases erróneas que existen en relación al Abuso Sexual Infantil?  </vt:lpstr>
      <vt:lpstr>“El Abuso Sexual es sólo cuando ocurre una violación o penetración por parte del abusador / a”</vt:lpstr>
      <vt:lpstr>FRECUENCIA “Hoy ocurren más abusos que antes”</vt:lpstr>
      <vt:lpstr>“Los niños o niñas generalmente mienten cuando señalan que están siendo víctimas de algún abuso” </vt:lpstr>
      <vt:lpstr>“Los Abusos Sexuales afectan a niños o niñas mayores o adolescentes” </vt:lpstr>
      <vt:lpstr>Detección “El incesto ocurre en familias desestructuradas o de bajo nivel socio-cultural”  </vt:lpstr>
      <vt:lpstr>Detección </vt:lpstr>
      <vt:lpstr>Agresores “Los Agresores Sexuales son enfermos mentales” </vt:lpstr>
      <vt:lpstr>Agresores</vt:lpstr>
      <vt:lpstr>Papel de la madre   “Conoce consciente o inconscientemente lo que está sucediendo. Es igualmente responsable del incesto”  </vt:lpstr>
      <vt:lpstr>Denuncia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CURSOS 6</dc:creator>
  <cp:lastModifiedBy>PADILLA CORTES VERONICA</cp:lastModifiedBy>
  <cp:revision>476</cp:revision>
  <cp:lastPrinted>2019-07-23T14:22:00Z</cp:lastPrinted>
  <dcterms:created xsi:type="dcterms:W3CDTF">2019-07-01T17:24:00Z</dcterms:created>
  <dcterms:modified xsi:type="dcterms:W3CDTF">2019-09-27T14:38:46Z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2058-11.2.0.8934</vt:lpwstr>
  </property>
</Properties>
</file>