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8"/>
  </p:notesMasterIdLst>
  <p:sldIdLst>
    <p:sldId id="257" r:id="rId2"/>
    <p:sldId id="481" r:id="rId3"/>
    <p:sldId id="421" r:id="rId4"/>
    <p:sldId id="259" r:id="rId5"/>
    <p:sldId id="516" r:id="rId6"/>
    <p:sldId id="517" r:id="rId7"/>
    <p:sldId id="518" r:id="rId8"/>
    <p:sldId id="485" r:id="rId9"/>
    <p:sldId id="484" r:id="rId10"/>
    <p:sldId id="499" r:id="rId11"/>
    <p:sldId id="500" r:id="rId12"/>
    <p:sldId id="501" r:id="rId13"/>
    <p:sldId id="419" r:id="rId14"/>
    <p:sldId id="502" r:id="rId15"/>
    <p:sldId id="503" r:id="rId16"/>
    <p:sldId id="511" r:id="rId17"/>
    <p:sldId id="512" r:id="rId18"/>
    <p:sldId id="418" r:id="rId19"/>
    <p:sldId id="486" r:id="rId20"/>
    <p:sldId id="487" r:id="rId21"/>
    <p:sldId id="489" r:id="rId22"/>
    <p:sldId id="420" r:id="rId23"/>
    <p:sldId id="422" r:id="rId24"/>
    <p:sldId id="423" r:id="rId25"/>
    <p:sldId id="459" r:id="rId26"/>
    <p:sldId id="430" r:id="rId27"/>
    <p:sldId id="460" r:id="rId28"/>
    <p:sldId id="457" r:id="rId29"/>
    <p:sldId id="455" r:id="rId30"/>
    <p:sldId id="427" r:id="rId31"/>
    <p:sldId id="463" r:id="rId32"/>
    <p:sldId id="522" r:id="rId33"/>
    <p:sldId id="433" r:id="rId34"/>
    <p:sldId id="465" r:id="rId35"/>
    <p:sldId id="488" r:id="rId36"/>
    <p:sldId id="466" r:id="rId37"/>
    <p:sldId id="435" r:id="rId38"/>
    <p:sldId id="467" r:id="rId39"/>
    <p:sldId id="437" r:id="rId40"/>
    <p:sldId id="439" r:id="rId41"/>
    <p:sldId id="440" r:id="rId42"/>
    <p:sldId id="473" r:id="rId43"/>
    <p:sldId id="483" r:id="rId44"/>
    <p:sldId id="442" r:id="rId45"/>
    <p:sldId id="475" r:id="rId46"/>
    <p:sldId id="441" r:id="rId47"/>
    <p:sldId id="498" r:id="rId48"/>
    <p:sldId id="443" r:id="rId49"/>
    <p:sldId id="444" r:id="rId50"/>
    <p:sldId id="461" r:id="rId51"/>
    <p:sldId id="462" r:id="rId52"/>
    <p:sldId id="448" r:id="rId53"/>
    <p:sldId id="521" r:id="rId54"/>
    <p:sldId id="478" r:id="rId55"/>
    <p:sldId id="490" r:id="rId56"/>
    <p:sldId id="450" r:id="rId57"/>
    <p:sldId id="449" r:id="rId58"/>
    <p:sldId id="491" r:id="rId59"/>
    <p:sldId id="401" r:id="rId60"/>
    <p:sldId id="504" r:id="rId61"/>
    <p:sldId id="505" r:id="rId62"/>
    <p:sldId id="506" r:id="rId63"/>
    <p:sldId id="507" r:id="rId64"/>
    <p:sldId id="508" r:id="rId65"/>
    <p:sldId id="509" r:id="rId66"/>
    <p:sldId id="510" r:id="rId67"/>
  </p:sldIdLst>
  <p:sldSz cx="9144000" cy="6858000" type="screen4x3"/>
  <p:notesSz cx="6985000" cy="9271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00FF"/>
    <a:srgbClr val="FFFFCC"/>
    <a:srgbClr val="CCFFCC"/>
    <a:srgbClr val="99FFCC"/>
    <a:srgbClr val="66FF66"/>
    <a:srgbClr val="66FFFF"/>
    <a:srgbClr val="800000"/>
    <a:srgbClr val="6699FF"/>
    <a:srgbClr val="FFCC00"/>
    <a:srgbClr val="08D3E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BE46F-930E-452E-BB90-52B31175F7A9}"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s-MX"/>
        </a:p>
      </dgm:t>
    </dgm:pt>
    <dgm:pt modelId="{E4E096D9-66E6-4E68-A545-42BC9518B722}">
      <dgm:prSet custT="1"/>
      <dgm:spPr>
        <a:solidFill>
          <a:schemeClr val="accent6">
            <a:lumMod val="60000"/>
            <a:lumOff val="40000"/>
          </a:schemeClr>
        </a:solidFill>
      </dgm:spPr>
      <dgm:t>
        <a:bodyPr/>
        <a:lstStyle/>
        <a:p>
          <a:pPr rtl="0"/>
          <a:r>
            <a:rPr lang="es-MX" sz="2400" b="1" dirty="0" smtClean="0">
              <a:solidFill>
                <a:schemeClr val="accent1">
                  <a:lumMod val="50000"/>
                </a:schemeClr>
              </a:solidFill>
            </a:rPr>
            <a:t>TRANSFORMACIÓN DE CONFLICTOS</a:t>
          </a:r>
          <a:endParaRPr lang="es-MX" sz="2400" b="1" dirty="0">
            <a:solidFill>
              <a:schemeClr val="accent1">
                <a:lumMod val="50000"/>
              </a:schemeClr>
            </a:solidFill>
          </a:endParaRPr>
        </a:p>
      </dgm:t>
    </dgm:pt>
    <dgm:pt modelId="{6C442401-14F2-489B-B945-4060B2FDEC0D}" type="parTrans" cxnId="{7F5475CC-3D8E-492D-8DC1-68627B953902}">
      <dgm:prSet/>
      <dgm:spPr/>
      <dgm:t>
        <a:bodyPr/>
        <a:lstStyle/>
        <a:p>
          <a:endParaRPr lang="es-MX"/>
        </a:p>
      </dgm:t>
    </dgm:pt>
    <dgm:pt modelId="{FD3F8811-1C9E-4766-A333-B255601B79B9}" type="sibTrans" cxnId="{7F5475CC-3D8E-492D-8DC1-68627B953902}">
      <dgm:prSet/>
      <dgm:spPr/>
      <dgm:t>
        <a:bodyPr/>
        <a:lstStyle/>
        <a:p>
          <a:endParaRPr lang="es-MX"/>
        </a:p>
      </dgm:t>
    </dgm:pt>
    <dgm:pt modelId="{392EDFFA-BBB6-487E-8D6D-3883E11870B1}">
      <dgm:prSet custT="1"/>
      <dgm:spPr/>
      <dgm:t>
        <a:bodyPr/>
        <a:lstStyle/>
        <a:p>
          <a:pPr algn="ctr" rtl="0"/>
          <a:r>
            <a:rPr lang="es-MX" sz="3600" b="1" dirty="0" smtClean="0">
              <a:solidFill>
                <a:srgbClr val="002060"/>
              </a:solidFill>
            </a:rPr>
            <a:t>EDUCAR PARA LA PAZ</a:t>
          </a:r>
          <a:endParaRPr lang="es-ES" sz="3600" b="1" dirty="0">
            <a:solidFill>
              <a:srgbClr val="002060"/>
            </a:solidFill>
          </a:endParaRPr>
        </a:p>
      </dgm:t>
    </dgm:pt>
    <dgm:pt modelId="{12DDD133-4277-4270-80B2-19472F9FFF16}" type="parTrans" cxnId="{6DA31A97-B9A4-4B38-A440-0ECE5C28B26B}">
      <dgm:prSet/>
      <dgm:spPr/>
      <dgm:t>
        <a:bodyPr/>
        <a:lstStyle/>
        <a:p>
          <a:endParaRPr lang="es-MX"/>
        </a:p>
      </dgm:t>
    </dgm:pt>
    <dgm:pt modelId="{D9BD9D1D-8548-4F0A-976B-BF1F727FB6BD}" type="sibTrans" cxnId="{6DA31A97-B9A4-4B38-A440-0ECE5C28B26B}">
      <dgm:prSet/>
      <dgm:spPr/>
      <dgm:t>
        <a:bodyPr/>
        <a:lstStyle/>
        <a:p>
          <a:endParaRPr lang="es-MX"/>
        </a:p>
      </dgm:t>
    </dgm:pt>
    <dgm:pt modelId="{1CAE3A3D-A37C-44BD-809F-9D499276953F}" type="pres">
      <dgm:prSet presAssocID="{C77BE46F-930E-452E-BB90-52B31175F7A9}" presName="linear" presStyleCnt="0">
        <dgm:presLayoutVars>
          <dgm:animLvl val="lvl"/>
          <dgm:resizeHandles val="exact"/>
        </dgm:presLayoutVars>
      </dgm:prSet>
      <dgm:spPr/>
      <dgm:t>
        <a:bodyPr/>
        <a:lstStyle/>
        <a:p>
          <a:endParaRPr lang="es-MX"/>
        </a:p>
      </dgm:t>
    </dgm:pt>
    <dgm:pt modelId="{D4709556-EBF1-4F86-B400-DC3F2DC3FDF4}" type="pres">
      <dgm:prSet presAssocID="{E4E096D9-66E6-4E68-A545-42BC9518B722}" presName="parentText" presStyleLbl="node1" presStyleIdx="0" presStyleCnt="2">
        <dgm:presLayoutVars>
          <dgm:chMax val="0"/>
          <dgm:bulletEnabled val="1"/>
        </dgm:presLayoutVars>
      </dgm:prSet>
      <dgm:spPr/>
      <dgm:t>
        <a:bodyPr/>
        <a:lstStyle/>
        <a:p>
          <a:endParaRPr lang="es-MX"/>
        </a:p>
      </dgm:t>
    </dgm:pt>
    <dgm:pt modelId="{1F9436C8-77EC-4980-A646-3908B5DC8D1E}" type="pres">
      <dgm:prSet presAssocID="{FD3F8811-1C9E-4766-A333-B255601B79B9}" presName="spacer" presStyleCnt="0"/>
      <dgm:spPr/>
    </dgm:pt>
    <dgm:pt modelId="{702109C7-B9E1-4A47-B415-D7E4ACC00FF8}" type="pres">
      <dgm:prSet presAssocID="{392EDFFA-BBB6-487E-8D6D-3883E11870B1}" presName="parentText" presStyleLbl="node1" presStyleIdx="1" presStyleCnt="2">
        <dgm:presLayoutVars>
          <dgm:chMax val="0"/>
          <dgm:bulletEnabled val="1"/>
        </dgm:presLayoutVars>
      </dgm:prSet>
      <dgm:spPr/>
      <dgm:t>
        <a:bodyPr/>
        <a:lstStyle/>
        <a:p>
          <a:endParaRPr lang="es-MX"/>
        </a:p>
      </dgm:t>
    </dgm:pt>
  </dgm:ptLst>
  <dgm:cxnLst>
    <dgm:cxn modelId="{7F5475CC-3D8E-492D-8DC1-68627B953902}" srcId="{C77BE46F-930E-452E-BB90-52B31175F7A9}" destId="{E4E096D9-66E6-4E68-A545-42BC9518B722}" srcOrd="0" destOrd="0" parTransId="{6C442401-14F2-489B-B945-4060B2FDEC0D}" sibTransId="{FD3F8811-1C9E-4766-A333-B255601B79B9}"/>
    <dgm:cxn modelId="{7C48D48B-36C2-4C63-A883-A42A4A58310D}" type="presOf" srcId="{E4E096D9-66E6-4E68-A545-42BC9518B722}" destId="{D4709556-EBF1-4F86-B400-DC3F2DC3FDF4}" srcOrd="0" destOrd="0" presId="urn:microsoft.com/office/officeart/2005/8/layout/vList2"/>
    <dgm:cxn modelId="{6DA31A97-B9A4-4B38-A440-0ECE5C28B26B}" srcId="{C77BE46F-930E-452E-BB90-52B31175F7A9}" destId="{392EDFFA-BBB6-487E-8D6D-3883E11870B1}" srcOrd="1" destOrd="0" parTransId="{12DDD133-4277-4270-80B2-19472F9FFF16}" sibTransId="{D9BD9D1D-8548-4F0A-976B-BF1F727FB6BD}"/>
    <dgm:cxn modelId="{2E56ED40-832A-4B3A-91EC-9BEDF987946D}" type="presOf" srcId="{C77BE46F-930E-452E-BB90-52B31175F7A9}" destId="{1CAE3A3D-A37C-44BD-809F-9D499276953F}" srcOrd="0" destOrd="0" presId="urn:microsoft.com/office/officeart/2005/8/layout/vList2"/>
    <dgm:cxn modelId="{83355B4D-1B97-4223-88C6-1775A216521A}" type="presOf" srcId="{392EDFFA-BBB6-487E-8D6D-3883E11870B1}" destId="{702109C7-B9E1-4A47-B415-D7E4ACC00FF8}" srcOrd="0" destOrd="0" presId="urn:microsoft.com/office/officeart/2005/8/layout/vList2"/>
    <dgm:cxn modelId="{919EC034-964F-472D-B977-7D8469D2A4CD}" type="presParOf" srcId="{1CAE3A3D-A37C-44BD-809F-9D499276953F}" destId="{D4709556-EBF1-4F86-B400-DC3F2DC3FDF4}" srcOrd="0" destOrd="0" presId="urn:microsoft.com/office/officeart/2005/8/layout/vList2"/>
    <dgm:cxn modelId="{0157D1C5-F309-40AB-9473-5A069750156B}" type="presParOf" srcId="{1CAE3A3D-A37C-44BD-809F-9D499276953F}" destId="{1F9436C8-77EC-4980-A646-3908B5DC8D1E}" srcOrd="1" destOrd="0" presId="urn:microsoft.com/office/officeart/2005/8/layout/vList2"/>
    <dgm:cxn modelId="{44926A20-6655-4CE2-A949-997357B4B9B3}" type="presParOf" srcId="{1CAE3A3D-A37C-44BD-809F-9D499276953F}" destId="{702109C7-B9E1-4A47-B415-D7E4ACC00FF8}"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F272FF-A0F3-46C7-A463-2AC685D0A55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MX"/>
        </a:p>
      </dgm:t>
    </dgm:pt>
    <dgm:pt modelId="{D4D86FD1-B38F-4A63-8A9B-6534DEB36CB4}">
      <dgm:prSet phldrT="[Texto]"/>
      <dgm:spPr/>
      <dgm:t>
        <a:bodyPr/>
        <a:lstStyle/>
        <a:p>
          <a:r>
            <a:rPr lang="es-MX" b="1" dirty="0" smtClean="0">
              <a:latin typeface="Arial Narrow" panose="020B0606020202030204" pitchFamily="34" charset="0"/>
            </a:rPr>
            <a:t>Educación y Democracia</a:t>
          </a:r>
          <a:endParaRPr lang="es-MX" dirty="0"/>
        </a:p>
      </dgm:t>
    </dgm:pt>
    <dgm:pt modelId="{C2247539-4546-436B-A941-1515736ADBD2}" type="parTrans" cxnId="{C1111C7B-7C7D-4B56-B991-D5CA7BE6A97D}">
      <dgm:prSet/>
      <dgm:spPr/>
      <dgm:t>
        <a:bodyPr/>
        <a:lstStyle/>
        <a:p>
          <a:endParaRPr lang="es-MX"/>
        </a:p>
      </dgm:t>
    </dgm:pt>
    <dgm:pt modelId="{3D3A9F8C-FA34-49E7-9594-1971F606B508}" type="sibTrans" cxnId="{C1111C7B-7C7D-4B56-B991-D5CA7BE6A97D}">
      <dgm:prSet/>
      <dgm:spPr/>
      <dgm:t>
        <a:bodyPr/>
        <a:lstStyle/>
        <a:p>
          <a:endParaRPr lang="es-MX"/>
        </a:p>
      </dgm:t>
    </dgm:pt>
    <dgm:pt modelId="{FB871A96-8F11-44CD-B212-C81FFA400400}">
      <dgm:prSet phldrT="[Texto]"/>
      <dgm:spPr/>
      <dgm:t>
        <a:bodyPr/>
        <a:lstStyle/>
        <a:p>
          <a:r>
            <a:rPr lang="es-MX" b="1" dirty="0" smtClean="0">
              <a:latin typeface="Arial Narrow" panose="020B0606020202030204" pitchFamily="34" charset="0"/>
            </a:rPr>
            <a:t>Educación y Valores</a:t>
          </a:r>
          <a:endParaRPr lang="es-MX" dirty="0"/>
        </a:p>
      </dgm:t>
    </dgm:pt>
    <dgm:pt modelId="{607CAA43-FC2F-499C-A2DB-0EE3A3FD6C3F}" type="parTrans" cxnId="{BE03C360-AE89-40BA-AF39-87853450273D}">
      <dgm:prSet/>
      <dgm:spPr/>
      <dgm:t>
        <a:bodyPr/>
        <a:lstStyle/>
        <a:p>
          <a:endParaRPr lang="es-MX"/>
        </a:p>
      </dgm:t>
    </dgm:pt>
    <dgm:pt modelId="{0C92D8A6-5ECD-499D-96FE-E413BAB8DD23}" type="sibTrans" cxnId="{BE03C360-AE89-40BA-AF39-87853450273D}">
      <dgm:prSet/>
      <dgm:spPr/>
      <dgm:t>
        <a:bodyPr/>
        <a:lstStyle/>
        <a:p>
          <a:endParaRPr lang="es-MX"/>
        </a:p>
      </dgm:t>
    </dgm:pt>
    <dgm:pt modelId="{B6DF948A-D3E8-4CE3-9513-C3AE4D261814}">
      <dgm:prSet phldrT="[Texto]"/>
      <dgm:spPr/>
      <dgm:t>
        <a:bodyPr/>
        <a:lstStyle/>
        <a:p>
          <a:r>
            <a:rPr lang="es-MX" b="1" dirty="0" smtClean="0">
              <a:latin typeface="Arial Narrow" panose="020B0606020202030204" pitchFamily="34" charset="0"/>
            </a:rPr>
            <a:t>Educación y Género</a:t>
          </a:r>
          <a:endParaRPr lang="es-MX" dirty="0"/>
        </a:p>
      </dgm:t>
    </dgm:pt>
    <dgm:pt modelId="{E407CD28-A6E1-4DF4-A75A-13915D2F8F25}" type="parTrans" cxnId="{6DCC02DB-1CFF-4191-9493-F9FBC03F0316}">
      <dgm:prSet/>
      <dgm:spPr/>
      <dgm:t>
        <a:bodyPr/>
        <a:lstStyle/>
        <a:p>
          <a:endParaRPr lang="es-MX"/>
        </a:p>
      </dgm:t>
    </dgm:pt>
    <dgm:pt modelId="{EAFD138B-D5EB-4431-86E8-4507A8A4C7A7}" type="sibTrans" cxnId="{6DCC02DB-1CFF-4191-9493-F9FBC03F0316}">
      <dgm:prSet/>
      <dgm:spPr/>
      <dgm:t>
        <a:bodyPr/>
        <a:lstStyle/>
        <a:p>
          <a:endParaRPr lang="es-MX"/>
        </a:p>
      </dgm:t>
    </dgm:pt>
    <dgm:pt modelId="{EB6FF48A-69BD-4F77-9ABE-4B6FD0D7A359}">
      <dgm:prSet phldrT="[Texto]"/>
      <dgm:spPr/>
      <dgm:t>
        <a:bodyPr/>
        <a:lstStyle/>
        <a:p>
          <a:r>
            <a:rPr lang="es-MX" b="1" dirty="0" smtClean="0">
              <a:latin typeface="Arial Narrow" panose="020B0606020202030204" pitchFamily="34" charset="0"/>
            </a:rPr>
            <a:t>Educación Inclusiva</a:t>
          </a:r>
          <a:endParaRPr lang="es-MX" dirty="0"/>
        </a:p>
      </dgm:t>
    </dgm:pt>
    <dgm:pt modelId="{480C79B6-DFB1-4FB1-A0A0-B8F9E97EDB15}" type="parTrans" cxnId="{D390DBC1-ECA3-4BB7-9FE5-0E51D52AE73D}">
      <dgm:prSet/>
      <dgm:spPr/>
      <dgm:t>
        <a:bodyPr/>
        <a:lstStyle/>
        <a:p>
          <a:endParaRPr lang="es-MX"/>
        </a:p>
      </dgm:t>
    </dgm:pt>
    <dgm:pt modelId="{364F7E18-39A6-48E7-8175-A644F126A70F}" type="sibTrans" cxnId="{D390DBC1-ECA3-4BB7-9FE5-0E51D52AE73D}">
      <dgm:prSet/>
      <dgm:spPr/>
      <dgm:t>
        <a:bodyPr/>
        <a:lstStyle/>
        <a:p>
          <a:endParaRPr lang="es-MX"/>
        </a:p>
      </dgm:t>
    </dgm:pt>
    <dgm:pt modelId="{324091B6-A6FE-4ED1-A2DA-F98CF7807AA5}">
      <dgm:prSet/>
      <dgm:spPr/>
      <dgm:t>
        <a:bodyPr/>
        <a:lstStyle/>
        <a:p>
          <a:r>
            <a:rPr lang="es-MX" b="1" smtClean="0">
              <a:latin typeface="Arial Narrow" panose="020B0606020202030204" pitchFamily="34" charset="0"/>
            </a:rPr>
            <a:t>Educación para la Paz y los Derechos Humanos</a:t>
          </a:r>
          <a:endParaRPr lang="es-MX"/>
        </a:p>
      </dgm:t>
    </dgm:pt>
    <dgm:pt modelId="{7552076D-D872-413F-8392-F8F00835732A}" type="parTrans" cxnId="{2836211B-A5A5-4D5E-8FF6-4AD083AF8A25}">
      <dgm:prSet/>
      <dgm:spPr/>
      <dgm:t>
        <a:bodyPr/>
        <a:lstStyle/>
        <a:p>
          <a:endParaRPr lang="es-MX"/>
        </a:p>
      </dgm:t>
    </dgm:pt>
    <dgm:pt modelId="{1F8F38AF-96F8-49CA-8E1C-DC6D3D486492}" type="sibTrans" cxnId="{2836211B-A5A5-4D5E-8FF6-4AD083AF8A25}">
      <dgm:prSet/>
      <dgm:spPr/>
      <dgm:t>
        <a:bodyPr/>
        <a:lstStyle/>
        <a:p>
          <a:endParaRPr lang="es-MX"/>
        </a:p>
      </dgm:t>
    </dgm:pt>
    <dgm:pt modelId="{9E7C9E8B-A275-43BA-99C7-668BA76B372B}">
      <dgm:prSet/>
      <dgm:spPr/>
      <dgm:t>
        <a:bodyPr/>
        <a:lstStyle/>
        <a:p>
          <a:r>
            <a:rPr lang="es-MX" b="1" smtClean="0">
              <a:latin typeface="Arial Narrow" panose="020B0606020202030204" pitchFamily="34" charset="0"/>
            </a:rPr>
            <a:t>Educación Cívica y Ética</a:t>
          </a:r>
          <a:endParaRPr lang="es-MX"/>
        </a:p>
      </dgm:t>
    </dgm:pt>
    <dgm:pt modelId="{F02AD0DD-4B5D-432B-AB16-E30304AC67B1}" type="parTrans" cxnId="{F7833F80-BAB3-483F-BD3C-B74671B6F1F6}">
      <dgm:prSet/>
      <dgm:spPr/>
      <dgm:t>
        <a:bodyPr/>
        <a:lstStyle/>
        <a:p>
          <a:endParaRPr lang="es-MX"/>
        </a:p>
      </dgm:t>
    </dgm:pt>
    <dgm:pt modelId="{B62ABB33-CBFB-494D-B72C-8F4AB7947F0C}" type="sibTrans" cxnId="{F7833F80-BAB3-483F-BD3C-B74671B6F1F6}">
      <dgm:prSet/>
      <dgm:spPr/>
      <dgm:t>
        <a:bodyPr/>
        <a:lstStyle/>
        <a:p>
          <a:endParaRPr lang="es-MX"/>
        </a:p>
      </dgm:t>
    </dgm:pt>
    <dgm:pt modelId="{01CF2037-B596-41F2-B884-DAA3D3B67BA0}">
      <dgm:prSet/>
      <dgm:spPr/>
      <dgm:t>
        <a:bodyPr/>
        <a:lstStyle/>
        <a:p>
          <a:r>
            <a:rPr lang="es-MX" b="1" smtClean="0">
              <a:latin typeface="Arial Narrow" panose="020B0606020202030204" pitchFamily="34" charset="0"/>
            </a:rPr>
            <a:t>Educación Intercultural</a:t>
          </a:r>
          <a:endParaRPr lang="es-MX"/>
        </a:p>
      </dgm:t>
    </dgm:pt>
    <dgm:pt modelId="{9DBF23E6-E04C-4588-BDF3-F82B81CD3E16}" type="sibTrans" cxnId="{FDE83763-24F8-47D0-A265-98C5089101BC}">
      <dgm:prSet/>
      <dgm:spPr/>
      <dgm:t>
        <a:bodyPr/>
        <a:lstStyle/>
        <a:p>
          <a:endParaRPr lang="es-MX"/>
        </a:p>
      </dgm:t>
    </dgm:pt>
    <dgm:pt modelId="{D26AFFF0-B2CE-4CCE-AB2F-03A216695845}" type="parTrans" cxnId="{FDE83763-24F8-47D0-A265-98C5089101BC}">
      <dgm:prSet/>
      <dgm:spPr/>
      <dgm:t>
        <a:bodyPr/>
        <a:lstStyle/>
        <a:p>
          <a:endParaRPr lang="es-MX"/>
        </a:p>
      </dgm:t>
    </dgm:pt>
    <dgm:pt modelId="{8B44C574-81DB-4BBC-A8A2-0C59FC55A4F8}" type="pres">
      <dgm:prSet presAssocID="{5BF272FF-A0F3-46C7-A463-2AC685D0A553}" presName="cycle" presStyleCnt="0">
        <dgm:presLayoutVars>
          <dgm:dir/>
          <dgm:resizeHandles val="exact"/>
        </dgm:presLayoutVars>
      </dgm:prSet>
      <dgm:spPr/>
      <dgm:t>
        <a:bodyPr/>
        <a:lstStyle/>
        <a:p>
          <a:endParaRPr lang="es-MX"/>
        </a:p>
      </dgm:t>
    </dgm:pt>
    <dgm:pt modelId="{A8CA3D89-6F2C-4449-8351-6F239C8CA5D8}" type="pres">
      <dgm:prSet presAssocID="{D4D86FD1-B38F-4A63-8A9B-6534DEB36CB4}" presName="node" presStyleLbl="node1" presStyleIdx="0" presStyleCnt="7">
        <dgm:presLayoutVars>
          <dgm:bulletEnabled val="1"/>
        </dgm:presLayoutVars>
      </dgm:prSet>
      <dgm:spPr/>
      <dgm:t>
        <a:bodyPr/>
        <a:lstStyle/>
        <a:p>
          <a:endParaRPr lang="es-MX"/>
        </a:p>
      </dgm:t>
    </dgm:pt>
    <dgm:pt modelId="{36414642-3077-4CED-A510-A0BB4B8B4735}" type="pres">
      <dgm:prSet presAssocID="{3D3A9F8C-FA34-49E7-9594-1971F606B508}" presName="sibTrans" presStyleLbl="sibTrans2D1" presStyleIdx="0" presStyleCnt="7"/>
      <dgm:spPr/>
      <dgm:t>
        <a:bodyPr/>
        <a:lstStyle/>
        <a:p>
          <a:endParaRPr lang="es-MX"/>
        </a:p>
      </dgm:t>
    </dgm:pt>
    <dgm:pt modelId="{12EA696C-27DD-4A63-B085-2EE63B29743A}" type="pres">
      <dgm:prSet presAssocID="{3D3A9F8C-FA34-49E7-9594-1971F606B508}" presName="connectorText" presStyleLbl="sibTrans2D1" presStyleIdx="0" presStyleCnt="7"/>
      <dgm:spPr/>
      <dgm:t>
        <a:bodyPr/>
        <a:lstStyle/>
        <a:p>
          <a:endParaRPr lang="es-MX"/>
        </a:p>
      </dgm:t>
    </dgm:pt>
    <dgm:pt modelId="{1BF99714-26A9-47E0-A8BB-4D6AC5CE9850}" type="pres">
      <dgm:prSet presAssocID="{324091B6-A6FE-4ED1-A2DA-F98CF7807AA5}" presName="node" presStyleLbl="node1" presStyleIdx="1" presStyleCnt="7">
        <dgm:presLayoutVars>
          <dgm:bulletEnabled val="1"/>
        </dgm:presLayoutVars>
      </dgm:prSet>
      <dgm:spPr/>
      <dgm:t>
        <a:bodyPr/>
        <a:lstStyle/>
        <a:p>
          <a:endParaRPr lang="es-MX"/>
        </a:p>
      </dgm:t>
    </dgm:pt>
    <dgm:pt modelId="{0BF09F09-11A5-416A-8263-48F9C2A5C709}" type="pres">
      <dgm:prSet presAssocID="{1F8F38AF-96F8-49CA-8E1C-DC6D3D486492}" presName="sibTrans" presStyleLbl="sibTrans2D1" presStyleIdx="1" presStyleCnt="7"/>
      <dgm:spPr/>
      <dgm:t>
        <a:bodyPr/>
        <a:lstStyle/>
        <a:p>
          <a:endParaRPr lang="es-MX"/>
        </a:p>
      </dgm:t>
    </dgm:pt>
    <dgm:pt modelId="{7EE22105-A542-4D65-A347-C18E68A42561}" type="pres">
      <dgm:prSet presAssocID="{1F8F38AF-96F8-49CA-8E1C-DC6D3D486492}" presName="connectorText" presStyleLbl="sibTrans2D1" presStyleIdx="1" presStyleCnt="7"/>
      <dgm:spPr/>
      <dgm:t>
        <a:bodyPr/>
        <a:lstStyle/>
        <a:p>
          <a:endParaRPr lang="es-MX"/>
        </a:p>
      </dgm:t>
    </dgm:pt>
    <dgm:pt modelId="{526ED22F-B033-4AED-ADD7-D1C222B52D17}" type="pres">
      <dgm:prSet presAssocID="{01CF2037-B596-41F2-B884-DAA3D3B67BA0}" presName="node" presStyleLbl="node1" presStyleIdx="2" presStyleCnt="7">
        <dgm:presLayoutVars>
          <dgm:bulletEnabled val="1"/>
        </dgm:presLayoutVars>
      </dgm:prSet>
      <dgm:spPr/>
      <dgm:t>
        <a:bodyPr/>
        <a:lstStyle/>
        <a:p>
          <a:endParaRPr lang="es-MX"/>
        </a:p>
      </dgm:t>
    </dgm:pt>
    <dgm:pt modelId="{9E86C07E-7808-448D-98F7-1E718F0AA192}" type="pres">
      <dgm:prSet presAssocID="{9DBF23E6-E04C-4588-BDF3-F82B81CD3E16}" presName="sibTrans" presStyleLbl="sibTrans2D1" presStyleIdx="2" presStyleCnt="7"/>
      <dgm:spPr/>
      <dgm:t>
        <a:bodyPr/>
        <a:lstStyle/>
        <a:p>
          <a:endParaRPr lang="es-MX"/>
        </a:p>
      </dgm:t>
    </dgm:pt>
    <dgm:pt modelId="{901FC2A6-A9F9-42E9-93A5-FA98A79DE4BB}" type="pres">
      <dgm:prSet presAssocID="{9DBF23E6-E04C-4588-BDF3-F82B81CD3E16}" presName="connectorText" presStyleLbl="sibTrans2D1" presStyleIdx="2" presStyleCnt="7"/>
      <dgm:spPr/>
      <dgm:t>
        <a:bodyPr/>
        <a:lstStyle/>
        <a:p>
          <a:endParaRPr lang="es-MX"/>
        </a:p>
      </dgm:t>
    </dgm:pt>
    <dgm:pt modelId="{2B4F744A-ED62-472C-856C-A469A2BBBF38}" type="pres">
      <dgm:prSet presAssocID="{9E7C9E8B-A275-43BA-99C7-668BA76B372B}" presName="node" presStyleLbl="node1" presStyleIdx="3" presStyleCnt="7">
        <dgm:presLayoutVars>
          <dgm:bulletEnabled val="1"/>
        </dgm:presLayoutVars>
      </dgm:prSet>
      <dgm:spPr/>
      <dgm:t>
        <a:bodyPr/>
        <a:lstStyle/>
        <a:p>
          <a:endParaRPr lang="es-MX"/>
        </a:p>
      </dgm:t>
    </dgm:pt>
    <dgm:pt modelId="{AE5A2E0B-743B-432D-88E7-CAD7CE506DF7}" type="pres">
      <dgm:prSet presAssocID="{B62ABB33-CBFB-494D-B72C-8F4AB7947F0C}" presName="sibTrans" presStyleLbl="sibTrans2D1" presStyleIdx="3" presStyleCnt="7"/>
      <dgm:spPr/>
      <dgm:t>
        <a:bodyPr/>
        <a:lstStyle/>
        <a:p>
          <a:endParaRPr lang="es-MX"/>
        </a:p>
      </dgm:t>
    </dgm:pt>
    <dgm:pt modelId="{DB83E560-9839-4D4B-BDE0-E23EE9B4199B}" type="pres">
      <dgm:prSet presAssocID="{B62ABB33-CBFB-494D-B72C-8F4AB7947F0C}" presName="connectorText" presStyleLbl="sibTrans2D1" presStyleIdx="3" presStyleCnt="7"/>
      <dgm:spPr/>
      <dgm:t>
        <a:bodyPr/>
        <a:lstStyle/>
        <a:p>
          <a:endParaRPr lang="es-MX"/>
        </a:p>
      </dgm:t>
    </dgm:pt>
    <dgm:pt modelId="{318CDCA6-9E5D-48CF-BE91-A3B4F5206A29}" type="pres">
      <dgm:prSet presAssocID="{FB871A96-8F11-44CD-B212-C81FFA400400}" presName="node" presStyleLbl="node1" presStyleIdx="4" presStyleCnt="7">
        <dgm:presLayoutVars>
          <dgm:bulletEnabled val="1"/>
        </dgm:presLayoutVars>
      </dgm:prSet>
      <dgm:spPr/>
      <dgm:t>
        <a:bodyPr/>
        <a:lstStyle/>
        <a:p>
          <a:endParaRPr lang="es-MX"/>
        </a:p>
      </dgm:t>
    </dgm:pt>
    <dgm:pt modelId="{0105E3A5-1D07-46F1-9C02-A8B7E724DA8D}" type="pres">
      <dgm:prSet presAssocID="{0C92D8A6-5ECD-499D-96FE-E413BAB8DD23}" presName="sibTrans" presStyleLbl="sibTrans2D1" presStyleIdx="4" presStyleCnt="7"/>
      <dgm:spPr/>
      <dgm:t>
        <a:bodyPr/>
        <a:lstStyle/>
        <a:p>
          <a:endParaRPr lang="es-MX"/>
        </a:p>
      </dgm:t>
    </dgm:pt>
    <dgm:pt modelId="{CD49860A-B5F2-4FE7-9565-2A99D79DD35D}" type="pres">
      <dgm:prSet presAssocID="{0C92D8A6-5ECD-499D-96FE-E413BAB8DD23}" presName="connectorText" presStyleLbl="sibTrans2D1" presStyleIdx="4" presStyleCnt="7"/>
      <dgm:spPr/>
      <dgm:t>
        <a:bodyPr/>
        <a:lstStyle/>
        <a:p>
          <a:endParaRPr lang="es-MX"/>
        </a:p>
      </dgm:t>
    </dgm:pt>
    <dgm:pt modelId="{9F2E8038-BB5B-4FFF-8E6D-CCBAD49E4A36}" type="pres">
      <dgm:prSet presAssocID="{B6DF948A-D3E8-4CE3-9513-C3AE4D261814}" presName="node" presStyleLbl="node1" presStyleIdx="5" presStyleCnt="7">
        <dgm:presLayoutVars>
          <dgm:bulletEnabled val="1"/>
        </dgm:presLayoutVars>
      </dgm:prSet>
      <dgm:spPr/>
      <dgm:t>
        <a:bodyPr/>
        <a:lstStyle/>
        <a:p>
          <a:endParaRPr lang="es-MX"/>
        </a:p>
      </dgm:t>
    </dgm:pt>
    <dgm:pt modelId="{ABA27811-C89A-4B31-B553-955086448756}" type="pres">
      <dgm:prSet presAssocID="{EAFD138B-D5EB-4431-86E8-4507A8A4C7A7}" presName="sibTrans" presStyleLbl="sibTrans2D1" presStyleIdx="5" presStyleCnt="7"/>
      <dgm:spPr/>
      <dgm:t>
        <a:bodyPr/>
        <a:lstStyle/>
        <a:p>
          <a:endParaRPr lang="es-MX"/>
        </a:p>
      </dgm:t>
    </dgm:pt>
    <dgm:pt modelId="{B3D37FFA-8DAB-4529-8398-4F52500D5E2B}" type="pres">
      <dgm:prSet presAssocID="{EAFD138B-D5EB-4431-86E8-4507A8A4C7A7}" presName="connectorText" presStyleLbl="sibTrans2D1" presStyleIdx="5" presStyleCnt="7"/>
      <dgm:spPr/>
      <dgm:t>
        <a:bodyPr/>
        <a:lstStyle/>
        <a:p>
          <a:endParaRPr lang="es-MX"/>
        </a:p>
      </dgm:t>
    </dgm:pt>
    <dgm:pt modelId="{FD42AC94-DC97-43B6-8030-305BE5D5B285}" type="pres">
      <dgm:prSet presAssocID="{EB6FF48A-69BD-4F77-9ABE-4B6FD0D7A359}" presName="node" presStyleLbl="node1" presStyleIdx="6" presStyleCnt="7">
        <dgm:presLayoutVars>
          <dgm:bulletEnabled val="1"/>
        </dgm:presLayoutVars>
      </dgm:prSet>
      <dgm:spPr/>
      <dgm:t>
        <a:bodyPr/>
        <a:lstStyle/>
        <a:p>
          <a:endParaRPr lang="es-MX"/>
        </a:p>
      </dgm:t>
    </dgm:pt>
    <dgm:pt modelId="{376A49D3-89CD-4186-905F-0642518F62FB}" type="pres">
      <dgm:prSet presAssocID="{364F7E18-39A6-48E7-8175-A644F126A70F}" presName="sibTrans" presStyleLbl="sibTrans2D1" presStyleIdx="6" presStyleCnt="7"/>
      <dgm:spPr/>
      <dgm:t>
        <a:bodyPr/>
        <a:lstStyle/>
        <a:p>
          <a:endParaRPr lang="es-MX"/>
        </a:p>
      </dgm:t>
    </dgm:pt>
    <dgm:pt modelId="{8DF71DFF-92DE-483B-B4D4-A8044787EDCD}" type="pres">
      <dgm:prSet presAssocID="{364F7E18-39A6-48E7-8175-A644F126A70F}" presName="connectorText" presStyleLbl="sibTrans2D1" presStyleIdx="6" presStyleCnt="7"/>
      <dgm:spPr/>
      <dgm:t>
        <a:bodyPr/>
        <a:lstStyle/>
        <a:p>
          <a:endParaRPr lang="es-MX"/>
        </a:p>
      </dgm:t>
    </dgm:pt>
  </dgm:ptLst>
  <dgm:cxnLst>
    <dgm:cxn modelId="{657136D9-BB01-4517-9E89-286388906114}" type="presOf" srcId="{9E7C9E8B-A275-43BA-99C7-668BA76B372B}" destId="{2B4F744A-ED62-472C-856C-A469A2BBBF38}" srcOrd="0" destOrd="0" presId="urn:microsoft.com/office/officeart/2005/8/layout/cycle2"/>
    <dgm:cxn modelId="{2BB46EAA-8910-45F5-8F59-BDFC3B218F81}" type="presOf" srcId="{FB871A96-8F11-44CD-B212-C81FFA400400}" destId="{318CDCA6-9E5D-48CF-BE91-A3B4F5206A29}" srcOrd="0" destOrd="0" presId="urn:microsoft.com/office/officeart/2005/8/layout/cycle2"/>
    <dgm:cxn modelId="{9802A9EE-01C0-41FD-92C2-3C36B4596D8D}" type="presOf" srcId="{364F7E18-39A6-48E7-8175-A644F126A70F}" destId="{8DF71DFF-92DE-483B-B4D4-A8044787EDCD}" srcOrd="1" destOrd="0" presId="urn:microsoft.com/office/officeart/2005/8/layout/cycle2"/>
    <dgm:cxn modelId="{5FCBBAC8-7CE6-4AC2-B5FA-EBD4CBC5DAB5}" type="presOf" srcId="{0C92D8A6-5ECD-499D-96FE-E413BAB8DD23}" destId="{0105E3A5-1D07-46F1-9C02-A8B7E724DA8D}" srcOrd="0" destOrd="0" presId="urn:microsoft.com/office/officeart/2005/8/layout/cycle2"/>
    <dgm:cxn modelId="{00406660-4CBE-4D6C-86FE-7484EA3A5E15}" type="presOf" srcId="{5BF272FF-A0F3-46C7-A463-2AC685D0A553}" destId="{8B44C574-81DB-4BBC-A8A2-0C59FC55A4F8}" srcOrd="0" destOrd="0" presId="urn:microsoft.com/office/officeart/2005/8/layout/cycle2"/>
    <dgm:cxn modelId="{06A77D74-FCEA-4069-97DF-DF6B1B5CCA7D}" type="presOf" srcId="{D4D86FD1-B38F-4A63-8A9B-6534DEB36CB4}" destId="{A8CA3D89-6F2C-4449-8351-6F239C8CA5D8}" srcOrd="0" destOrd="0" presId="urn:microsoft.com/office/officeart/2005/8/layout/cycle2"/>
    <dgm:cxn modelId="{6DCC02DB-1CFF-4191-9493-F9FBC03F0316}" srcId="{5BF272FF-A0F3-46C7-A463-2AC685D0A553}" destId="{B6DF948A-D3E8-4CE3-9513-C3AE4D261814}" srcOrd="5" destOrd="0" parTransId="{E407CD28-A6E1-4DF4-A75A-13915D2F8F25}" sibTransId="{EAFD138B-D5EB-4431-86E8-4507A8A4C7A7}"/>
    <dgm:cxn modelId="{D0E6F552-F4B4-4E80-82DD-6E51489F0E38}" type="presOf" srcId="{9DBF23E6-E04C-4588-BDF3-F82B81CD3E16}" destId="{9E86C07E-7808-448D-98F7-1E718F0AA192}" srcOrd="0" destOrd="0" presId="urn:microsoft.com/office/officeart/2005/8/layout/cycle2"/>
    <dgm:cxn modelId="{F7833F80-BAB3-483F-BD3C-B74671B6F1F6}" srcId="{5BF272FF-A0F3-46C7-A463-2AC685D0A553}" destId="{9E7C9E8B-A275-43BA-99C7-668BA76B372B}" srcOrd="3" destOrd="0" parTransId="{F02AD0DD-4B5D-432B-AB16-E30304AC67B1}" sibTransId="{B62ABB33-CBFB-494D-B72C-8F4AB7947F0C}"/>
    <dgm:cxn modelId="{B96DBA1E-2743-4EF9-BDC7-82055DA07874}" type="presOf" srcId="{3D3A9F8C-FA34-49E7-9594-1971F606B508}" destId="{12EA696C-27DD-4A63-B085-2EE63B29743A}" srcOrd="1" destOrd="0" presId="urn:microsoft.com/office/officeart/2005/8/layout/cycle2"/>
    <dgm:cxn modelId="{FDE83763-24F8-47D0-A265-98C5089101BC}" srcId="{5BF272FF-A0F3-46C7-A463-2AC685D0A553}" destId="{01CF2037-B596-41F2-B884-DAA3D3B67BA0}" srcOrd="2" destOrd="0" parTransId="{D26AFFF0-B2CE-4CCE-AB2F-03A216695845}" sibTransId="{9DBF23E6-E04C-4588-BDF3-F82B81CD3E16}"/>
    <dgm:cxn modelId="{D87D2BF4-83B8-4282-94D3-510D0EDAE6C9}" type="presOf" srcId="{9DBF23E6-E04C-4588-BDF3-F82B81CD3E16}" destId="{901FC2A6-A9F9-42E9-93A5-FA98A79DE4BB}" srcOrd="1" destOrd="0" presId="urn:microsoft.com/office/officeart/2005/8/layout/cycle2"/>
    <dgm:cxn modelId="{CA74FF99-4AEA-4EA4-B558-62710763DFBA}" type="presOf" srcId="{EAFD138B-D5EB-4431-86E8-4507A8A4C7A7}" destId="{ABA27811-C89A-4B31-B553-955086448756}" srcOrd="0" destOrd="0" presId="urn:microsoft.com/office/officeart/2005/8/layout/cycle2"/>
    <dgm:cxn modelId="{C1111C7B-7C7D-4B56-B991-D5CA7BE6A97D}" srcId="{5BF272FF-A0F3-46C7-A463-2AC685D0A553}" destId="{D4D86FD1-B38F-4A63-8A9B-6534DEB36CB4}" srcOrd="0" destOrd="0" parTransId="{C2247539-4546-436B-A941-1515736ADBD2}" sibTransId="{3D3A9F8C-FA34-49E7-9594-1971F606B508}"/>
    <dgm:cxn modelId="{E42C5573-EB59-4E38-8600-6CB05A709887}" type="presOf" srcId="{1F8F38AF-96F8-49CA-8E1C-DC6D3D486492}" destId="{0BF09F09-11A5-416A-8263-48F9C2A5C709}" srcOrd="0" destOrd="0" presId="urn:microsoft.com/office/officeart/2005/8/layout/cycle2"/>
    <dgm:cxn modelId="{5567735F-B269-40DE-8A21-EA82AB198FF9}" type="presOf" srcId="{B62ABB33-CBFB-494D-B72C-8F4AB7947F0C}" destId="{AE5A2E0B-743B-432D-88E7-CAD7CE506DF7}" srcOrd="0" destOrd="0" presId="urn:microsoft.com/office/officeart/2005/8/layout/cycle2"/>
    <dgm:cxn modelId="{62EBDB2D-72B2-4029-9D02-C6310ACF8652}" type="presOf" srcId="{3D3A9F8C-FA34-49E7-9594-1971F606B508}" destId="{36414642-3077-4CED-A510-A0BB4B8B4735}" srcOrd="0" destOrd="0" presId="urn:microsoft.com/office/officeart/2005/8/layout/cycle2"/>
    <dgm:cxn modelId="{65D246B4-E1C6-4283-98C0-FAAD99C4E6F5}" type="presOf" srcId="{0C92D8A6-5ECD-499D-96FE-E413BAB8DD23}" destId="{CD49860A-B5F2-4FE7-9565-2A99D79DD35D}" srcOrd="1" destOrd="0" presId="urn:microsoft.com/office/officeart/2005/8/layout/cycle2"/>
    <dgm:cxn modelId="{2836211B-A5A5-4D5E-8FF6-4AD083AF8A25}" srcId="{5BF272FF-A0F3-46C7-A463-2AC685D0A553}" destId="{324091B6-A6FE-4ED1-A2DA-F98CF7807AA5}" srcOrd="1" destOrd="0" parTransId="{7552076D-D872-413F-8392-F8F00835732A}" sibTransId="{1F8F38AF-96F8-49CA-8E1C-DC6D3D486492}"/>
    <dgm:cxn modelId="{579BD4BA-5A88-48E0-BC3A-40A3F16FD0C4}" type="presOf" srcId="{B62ABB33-CBFB-494D-B72C-8F4AB7947F0C}" destId="{DB83E560-9839-4D4B-BDE0-E23EE9B4199B}" srcOrd="1" destOrd="0" presId="urn:microsoft.com/office/officeart/2005/8/layout/cycle2"/>
    <dgm:cxn modelId="{F7E8A4D8-7666-4BA5-9414-BD2D0CD69A22}" type="presOf" srcId="{EB6FF48A-69BD-4F77-9ABE-4B6FD0D7A359}" destId="{FD42AC94-DC97-43B6-8030-305BE5D5B285}" srcOrd="0" destOrd="0" presId="urn:microsoft.com/office/officeart/2005/8/layout/cycle2"/>
    <dgm:cxn modelId="{F771F278-C0A4-4A34-ADB0-8CF6B74BF90A}" type="presOf" srcId="{EAFD138B-D5EB-4431-86E8-4507A8A4C7A7}" destId="{B3D37FFA-8DAB-4529-8398-4F52500D5E2B}" srcOrd="1" destOrd="0" presId="urn:microsoft.com/office/officeart/2005/8/layout/cycle2"/>
    <dgm:cxn modelId="{BE03C360-AE89-40BA-AF39-87853450273D}" srcId="{5BF272FF-A0F3-46C7-A463-2AC685D0A553}" destId="{FB871A96-8F11-44CD-B212-C81FFA400400}" srcOrd="4" destOrd="0" parTransId="{607CAA43-FC2F-499C-A2DB-0EE3A3FD6C3F}" sibTransId="{0C92D8A6-5ECD-499D-96FE-E413BAB8DD23}"/>
    <dgm:cxn modelId="{12CBFBA5-62AF-4102-9211-B0C28D60FE64}" type="presOf" srcId="{B6DF948A-D3E8-4CE3-9513-C3AE4D261814}" destId="{9F2E8038-BB5B-4FFF-8E6D-CCBAD49E4A36}" srcOrd="0" destOrd="0" presId="urn:microsoft.com/office/officeart/2005/8/layout/cycle2"/>
    <dgm:cxn modelId="{F7E5C39E-C045-4D37-A38C-23E2871D2736}" type="presOf" srcId="{1F8F38AF-96F8-49CA-8E1C-DC6D3D486492}" destId="{7EE22105-A542-4D65-A347-C18E68A42561}" srcOrd="1" destOrd="0" presId="urn:microsoft.com/office/officeart/2005/8/layout/cycle2"/>
    <dgm:cxn modelId="{C2787F47-D09E-4637-ACEF-891683364666}" type="presOf" srcId="{01CF2037-B596-41F2-B884-DAA3D3B67BA0}" destId="{526ED22F-B033-4AED-ADD7-D1C222B52D17}" srcOrd="0" destOrd="0" presId="urn:microsoft.com/office/officeart/2005/8/layout/cycle2"/>
    <dgm:cxn modelId="{3B841EE3-457D-4C56-AD40-A863AA815C6D}" type="presOf" srcId="{364F7E18-39A6-48E7-8175-A644F126A70F}" destId="{376A49D3-89CD-4186-905F-0642518F62FB}" srcOrd="0" destOrd="0" presId="urn:microsoft.com/office/officeart/2005/8/layout/cycle2"/>
    <dgm:cxn modelId="{AEE13164-3806-4F2B-9AC4-917F9270E12E}" type="presOf" srcId="{324091B6-A6FE-4ED1-A2DA-F98CF7807AA5}" destId="{1BF99714-26A9-47E0-A8BB-4D6AC5CE9850}" srcOrd="0" destOrd="0" presId="urn:microsoft.com/office/officeart/2005/8/layout/cycle2"/>
    <dgm:cxn modelId="{D390DBC1-ECA3-4BB7-9FE5-0E51D52AE73D}" srcId="{5BF272FF-A0F3-46C7-A463-2AC685D0A553}" destId="{EB6FF48A-69BD-4F77-9ABE-4B6FD0D7A359}" srcOrd="6" destOrd="0" parTransId="{480C79B6-DFB1-4FB1-A0A0-B8F9E97EDB15}" sibTransId="{364F7E18-39A6-48E7-8175-A644F126A70F}"/>
    <dgm:cxn modelId="{6BCD33C2-5BF6-4C06-AF15-E9300565FBA1}" type="presParOf" srcId="{8B44C574-81DB-4BBC-A8A2-0C59FC55A4F8}" destId="{A8CA3D89-6F2C-4449-8351-6F239C8CA5D8}" srcOrd="0" destOrd="0" presId="urn:microsoft.com/office/officeart/2005/8/layout/cycle2"/>
    <dgm:cxn modelId="{F71932C3-B56A-421A-B672-C42B4B4ED659}" type="presParOf" srcId="{8B44C574-81DB-4BBC-A8A2-0C59FC55A4F8}" destId="{36414642-3077-4CED-A510-A0BB4B8B4735}" srcOrd="1" destOrd="0" presId="urn:microsoft.com/office/officeart/2005/8/layout/cycle2"/>
    <dgm:cxn modelId="{5CECB980-DCE6-4EA5-95F8-A91EF617888E}" type="presParOf" srcId="{36414642-3077-4CED-A510-A0BB4B8B4735}" destId="{12EA696C-27DD-4A63-B085-2EE63B29743A}" srcOrd="0" destOrd="0" presId="urn:microsoft.com/office/officeart/2005/8/layout/cycle2"/>
    <dgm:cxn modelId="{D8DEE9EA-B49C-422D-903A-FFD799D251BF}" type="presParOf" srcId="{8B44C574-81DB-4BBC-A8A2-0C59FC55A4F8}" destId="{1BF99714-26A9-47E0-A8BB-4D6AC5CE9850}" srcOrd="2" destOrd="0" presId="urn:microsoft.com/office/officeart/2005/8/layout/cycle2"/>
    <dgm:cxn modelId="{D072E2A3-EA70-4A9F-8311-D86483A17611}" type="presParOf" srcId="{8B44C574-81DB-4BBC-A8A2-0C59FC55A4F8}" destId="{0BF09F09-11A5-416A-8263-48F9C2A5C709}" srcOrd="3" destOrd="0" presId="urn:microsoft.com/office/officeart/2005/8/layout/cycle2"/>
    <dgm:cxn modelId="{592A787A-B8AA-45FD-ABC7-68681D3BFE8D}" type="presParOf" srcId="{0BF09F09-11A5-416A-8263-48F9C2A5C709}" destId="{7EE22105-A542-4D65-A347-C18E68A42561}" srcOrd="0" destOrd="0" presId="urn:microsoft.com/office/officeart/2005/8/layout/cycle2"/>
    <dgm:cxn modelId="{5F486541-F8B1-4123-89B2-1DC713DBA8AD}" type="presParOf" srcId="{8B44C574-81DB-4BBC-A8A2-0C59FC55A4F8}" destId="{526ED22F-B033-4AED-ADD7-D1C222B52D17}" srcOrd="4" destOrd="0" presId="urn:microsoft.com/office/officeart/2005/8/layout/cycle2"/>
    <dgm:cxn modelId="{C87E7AAB-FC26-451C-9BFF-768929D7B5BB}" type="presParOf" srcId="{8B44C574-81DB-4BBC-A8A2-0C59FC55A4F8}" destId="{9E86C07E-7808-448D-98F7-1E718F0AA192}" srcOrd="5" destOrd="0" presId="urn:microsoft.com/office/officeart/2005/8/layout/cycle2"/>
    <dgm:cxn modelId="{CE309883-48B0-49AD-8F10-235FDE606C4B}" type="presParOf" srcId="{9E86C07E-7808-448D-98F7-1E718F0AA192}" destId="{901FC2A6-A9F9-42E9-93A5-FA98A79DE4BB}" srcOrd="0" destOrd="0" presId="urn:microsoft.com/office/officeart/2005/8/layout/cycle2"/>
    <dgm:cxn modelId="{0307A894-7D1E-4C61-BA18-E20AA557F84B}" type="presParOf" srcId="{8B44C574-81DB-4BBC-A8A2-0C59FC55A4F8}" destId="{2B4F744A-ED62-472C-856C-A469A2BBBF38}" srcOrd="6" destOrd="0" presId="urn:microsoft.com/office/officeart/2005/8/layout/cycle2"/>
    <dgm:cxn modelId="{28259220-46DA-4DE1-B0E5-BDDB022128A2}" type="presParOf" srcId="{8B44C574-81DB-4BBC-A8A2-0C59FC55A4F8}" destId="{AE5A2E0B-743B-432D-88E7-CAD7CE506DF7}" srcOrd="7" destOrd="0" presId="urn:microsoft.com/office/officeart/2005/8/layout/cycle2"/>
    <dgm:cxn modelId="{0BCDB69D-928E-4798-86BB-31B26781632B}" type="presParOf" srcId="{AE5A2E0B-743B-432D-88E7-CAD7CE506DF7}" destId="{DB83E560-9839-4D4B-BDE0-E23EE9B4199B}" srcOrd="0" destOrd="0" presId="urn:microsoft.com/office/officeart/2005/8/layout/cycle2"/>
    <dgm:cxn modelId="{33A779DC-4326-4D71-AF46-C3E595889D6D}" type="presParOf" srcId="{8B44C574-81DB-4BBC-A8A2-0C59FC55A4F8}" destId="{318CDCA6-9E5D-48CF-BE91-A3B4F5206A29}" srcOrd="8" destOrd="0" presId="urn:microsoft.com/office/officeart/2005/8/layout/cycle2"/>
    <dgm:cxn modelId="{82339A68-92C7-4282-ACC0-6961BBFF1BB8}" type="presParOf" srcId="{8B44C574-81DB-4BBC-A8A2-0C59FC55A4F8}" destId="{0105E3A5-1D07-46F1-9C02-A8B7E724DA8D}" srcOrd="9" destOrd="0" presId="urn:microsoft.com/office/officeart/2005/8/layout/cycle2"/>
    <dgm:cxn modelId="{7D753FED-C31A-4190-BD86-6F7D40F9DDF7}" type="presParOf" srcId="{0105E3A5-1D07-46F1-9C02-A8B7E724DA8D}" destId="{CD49860A-B5F2-4FE7-9565-2A99D79DD35D}" srcOrd="0" destOrd="0" presId="urn:microsoft.com/office/officeart/2005/8/layout/cycle2"/>
    <dgm:cxn modelId="{359B093C-F6D2-4EE3-B38A-F9A5ADB0A351}" type="presParOf" srcId="{8B44C574-81DB-4BBC-A8A2-0C59FC55A4F8}" destId="{9F2E8038-BB5B-4FFF-8E6D-CCBAD49E4A36}" srcOrd="10" destOrd="0" presId="urn:microsoft.com/office/officeart/2005/8/layout/cycle2"/>
    <dgm:cxn modelId="{A10D5AC5-9226-4695-A4FD-F9C4B3C76F63}" type="presParOf" srcId="{8B44C574-81DB-4BBC-A8A2-0C59FC55A4F8}" destId="{ABA27811-C89A-4B31-B553-955086448756}" srcOrd="11" destOrd="0" presId="urn:microsoft.com/office/officeart/2005/8/layout/cycle2"/>
    <dgm:cxn modelId="{7C64155C-4F98-4B7E-B365-C461284C745F}" type="presParOf" srcId="{ABA27811-C89A-4B31-B553-955086448756}" destId="{B3D37FFA-8DAB-4529-8398-4F52500D5E2B}" srcOrd="0" destOrd="0" presId="urn:microsoft.com/office/officeart/2005/8/layout/cycle2"/>
    <dgm:cxn modelId="{CB8DB9BE-3218-4A97-A407-85553FA624E9}" type="presParOf" srcId="{8B44C574-81DB-4BBC-A8A2-0C59FC55A4F8}" destId="{FD42AC94-DC97-43B6-8030-305BE5D5B285}" srcOrd="12" destOrd="0" presId="urn:microsoft.com/office/officeart/2005/8/layout/cycle2"/>
    <dgm:cxn modelId="{476432CA-2198-43F1-B988-3857AD17BCF9}" type="presParOf" srcId="{8B44C574-81DB-4BBC-A8A2-0C59FC55A4F8}" destId="{376A49D3-89CD-4186-905F-0642518F62FB}" srcOrd="13" destOrd="0" presId="urn:microsoft.com/office/officeart/2005/8/layout/cycle2"/>
    <dgm:cxn modelId="{811AF36C-B8A0-46DD-A988-ADD40E677F7B}" type="presParOf" srcId="{376A49D3-89CD-4186-905F-0642518F62FB}" destId="{8DF71DFF-92DE-483B-B4D4-A8044787EDCD}" srcOrd="0" destOrd="0" presId="urn:microsoft.com/office/officeart/2005/8/layout/cycle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709556-EBF1-4F86-B400-DC3F2DC3FDF4}">
      <dsp:nvSpPr>
        <dsp:cNvPr id="0" name=""/>
        <dsp:cNvSpPr/>
      </dsp:nvSpPr>
      <dsp:spPr>
        <a:xfrm>
          <a:off x="0" y="2"/>
          <a:ext cx="6408712" cy="320424"/>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MX" sz="2400" b="1" kern="1200" dirty="0" smtClean="0">
              <a:solidFill>
                <a:schemeClr val="accent1">
                  <a:lumMod val="50000"/>
                </a:schemeClr>
              </a:solidFill>
            </a:rPr>
            <a:t>TRANSFORMACIÓN DE CONFLICTOS</a:t>
          </a:r>
          <a:endParaRPr lang="es-MX" sz="2400" b="1" kern="1200" dirty="0">
            <a:solidFill>
              <a:schemeClr val="accent1">
                <a:lumMod val="50000"/>
              </a:schemeClr>
            </a:solidFill>
          </a:endParaRPr>
        </a:p>
      </dsp:txBody>
      <dsp:txXfrm>
        <a:off x="0" y="2"/>
        <a:ext cx="6408712" cy="320424"/>
      </dsp:txXfrm>
    </dsp:sp>
    <dsp:sp modelId="{702109C7-B9E1-4A47-B415-D7E4ACC00FF8}">
      <dsp:nvSpPr>
        <dsp:cNvPr id="0" name=""/>
        <dsp:cNvSpPr/>
      </dsp:nvSpPr>
      <dsp:spPr>
        <a:xfrm>
          <a:off x="0" y="325904"/>
          <a:ext cx="6408712" cy="320424"/>
        </a:xfrm>
        <a:prstGeom prst="roundRect">
          <a:avLst/>
        </a:prstGeom>
        <a:solidFill>
          <a:schemeClr val="accent3">
            <a:shade val="50000"/>
            <a:hueOff val="-476096"/>
            <a:satOff val="-1689"/>
            <a:lumOff val="43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s-MX" sz="3600" b="1" kern="1200" dirty="0" smtClean="0">
              <a:solidFill>
                <a:srgbClr val="002060"/>
              </a:solidFill>
            </a:rPr>
            <a:t>EDUCAR PARA LA PAZ</a:t>
          </a:r>
          <a:endParaRPr lang="es-ES" sz="3600" b="1" kern="1200" dirty="0">
            <a:solidFill>
              <a:srgbClr val="002060"/>
            </a:solidFill>
          </a:endParaRPr>
        </a:p>
      </dsp:txBody>
      <dsp:txXfrm>
        <a:off x="0" y="325904"/>
        <a:ext cx="6408712" cy="32042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CA3D89-6F2C-4449-8351-6F239C8CA5D8}">
      <dsp:nvSpPr>
        <dsp:cNvPr id="0" name=""/>
        <dsp:cNvSpPr/>
      </dsp:nvSpPr>
      <dsp:spPr>
        <a:xfrm>
          <a:off x="3618718" y="1796"/>
          <a:ext cx="1115491" cy="11154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b="1" kern="1200" dirty="0" smtClean="0">
              <a:latin typeface="Arial Narrow" panose="020B0606020202030204" pitchFamily="34" charset="0"/>
            </a:rPr>
            <a:t>Educación y Democracia</a:t>
          </a:r>
          <a:endParaRPr lang="es-MX" sz="1100" kern="1200" dirty="0"/>
        </a:p>
      </dsp:txBody>
      <dsp:txXfrm>
        <a:off x="3618718" y="1796"/>
        <a:ext cx="1115491" cy="1115491"/>
      </dsp:txXfrm>
    </dsp:sp>
    <dsp:sp modelId="{36414642-3077-4CED-A510-A0BB4B8B4735}">
      <dsp:nvSpPr>
        <dsp:cNvPr id="0" name=""/>
        <dsp:cNvSpPr/>
      </dsp:nvSpPr>
      <dsp:spPr>
        <a:xfrm rot="1542857">
          <a:off x="4775226" y="731078"/>
          <a:ext cx="296640" cy="3764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kern="1200"/>
        </a:p>
      </dsp:txBody>
      <dsp:txXfrm rot="1542857">
        <a:off x="4775226" y="731078"/>
        <a:ext cx="296640" cy="376478"/>
      </dsp:txXfrm>
    </dsp:sp>
    <dsp:sp modelId="{1BF99714-26A9-47E0-A8BB-4D6AC5CE9850}">
      <dsp:nvSpPr>
        <dsp:cNvPr id="0" name=""/>
        <dsp:cNvSpPr/>
      </dsp:nvSpPr>
      <dsp:spPr>
        <a:xfrm>
          <a:off x="5128012" y="728633"/>
          <a:ext cx="1115491" cy="11154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b="1" kern="1200" smtClean="0">
              <a:latin typeface="Arial Narrow" panose="020B0606020202030204" pitchFamily="34" charset="0"/>
            </a:rPr>
            <a:t>Educación para la Paz y los Derechos Humanos</a:t>
          </a:r>
          <a:endParaRPr lang="es-MX" sz="1100" kern="1200"/>
        </a:p>
      </dsp:txBody>
      <dsp:txXfrm>
        <a:off x="5128012" y="728633"/>
        <a:ext cx="1115491" cy="1115491"/>
      </dsp:txXfrm>
    </dsp:sp>
    <dsp:sp modelId="{0BF09F09-11A5-416A-8263-48F9C2A5C709}">
      <dsp:nvSpPr>
        <dsp:cNvPr id="0" name=""/>
        <dsp:cNvSpPr/>
      </dsp:nvSpPr>
      <dsp:spPr>
        <a:xfrm rot="4628571">
          <a:off x="5721951" y="1906549"/>
          <a:ext cx="296640" cy="3764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kern="1200"/>
        </a:p>
      </dsp:txBody>
      <dsp:txXfrm rot="4628571">
        <a:off x="5721951" y="1906549"/>
        <a:ext cx="296640" cy="376478"/>
      </dsp:txXfrm>
    </dsp:sp>
    <dsp:sp modelId="{526ED22F-B033-4AED-ADD7-D1C222B52D17}">
      <dsp:nvSpPr>
        <dsp:cNvPr id="0" name=""/>
        <dsp:cNvSpPr/>
      </dsp:nvSpPr>
      <dsp:spPr>
        <a:xfrm>
          <a:off x="5500776" y="2361822"/>
          <a:ext cx="1115491" cy="11154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b="1" kern="1200" smtClean="0">
              <a:latin typeface="Arial Narrow" panose="020B0606020202030204" pitchFamily="34" charset="0"/>
            </a:rPr>
            <a:t>Educación Intercultural</a:t>
          </a:r>
          <a:endParaRPr lang="es-MX" sz="1100" kern="1200"/>
        </a:p>
      </dsp:txBody>
      <dsp:txXfrm>
        <a:off x="5500776" y="2361822"/>
        <a:ext cx="1115491" cy="1115491"/>
      </dsp:txXfrm>
    </dsp:sp>
    <dsp:sp modelId="{9E86C07E-7808-448D-98F7-1E718F0AA192}">
      <dsp:nvSpPr>
        <dsp:cNvPr id="0" name=""/>
        <dsp:cNvSpPr/>
      </dsp:nvSpPr>
      <dsp:spPr>
        <a:xfrm rot="7714286">
          <a:off x="5393204" y="3379623"/>
          <a:ext cx="296640" cy="3764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kern="1200"/>
        </a:p>
      </dsp:txBody>
      <dsp:txXfrm rot="7714286">
        <a:off x="5393204" y="3379623"/>
        <a:ext cx="296640" cy="376478"/>
      </dsp:txXfrm>
    </dsp:sp>
    <dsp:sp modelId="{2B4F744A-ED62-472C-856C-A469A2BBBF38}">
      <dsp:nvSpPr>
        <dsp:cNvPr id="0" name=""/>
        <dsp:cNvSpPr/>
      </dsp:nvSpPr>
      <dsp:spPr>
        <a:xfrm>
          <a:off x="4456313" y="3671538"/>
          <a:ext cx="1115491" cy="11154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b="1" kern="1200" smtClean="0">
              <a:latin typeface="Arial Narrow" panose="020B0606020202030204" pitchFamily="34" charset="0"/>
            </a:rPr>
            <a:t>Educación Cívica y Ética</a:t>
          </a:r>
          <a:endParaRPr lang="es-MX" sz="1100" kern="1200"/>
        </a:p>
      </dsp:txBody>
      <dsp:txXfrm>
        <a:off x="4456313" y="3671538"/>
        <a:ext cx="1115491" cy="1115491"/>
      </dsp:txXfrm>
    </dsp:sp>
    <dsp:sp modelId="{AE5A2E0B-743B-432D-88E7-CAD7CE506DF7}">
      <dsp:nvSpPr>
        <dsp:cNvPr id="0" name=""/>
        <dsp:cNvSpPr/>
      </dsp:nvSpPr>
      <dsp:spPr>
        <a:xfrm rot="10800000">
          <a:off x="4036539" y="4041045"/>
          <a:ext cx="296640" cy="3764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kern="1200"/>
        </a:p>
      </dsp:txBody>
      <dsp:txXfrm rot="10800000">
        <a:off x="4036539" y="4041045"/>
        <a:ext cx="296640" cy="376478"/>
      </dsp:txXfrm>
    </dsp:sp>
    <dsp:sp modelId="{318CDCA6-9E5D-48CF-BE91-A3B4F5206A29}">
      <dsp:nvSpPr>
        <dsp:cNvPr id="0" name=""/>
        <dsp:cNvSpPr/>
      </dsp:nvSpPr>
      <dsp:spPr>
        <a:xfrm>
          <a:off x="2781123" y="3671538"/>
          <a:ext cx="1115491" cy="11154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b="1" kern="1200" dirty="0" smtClean="0">
              <a:latin typeface="Arial Narrow" panose="020B0606020202030204" pitchFamily="34" charset="0"/>
            </a:rPr>
            <a:t>Educación y Valores</a:t>
          </a:r>
          <a:endParaRPr lang="es-MX" sz="1100" kern="1200" dirty="0"/>
        </a:p>
      </dsp:txBody>
      <dsp:txXfrm>
        <a:off x="2781123" y="3671538"/>
        <a:ext cx="1115491" cy="1115491"/>
      </dsp:txXfrm>
    </dsp:sp>
    <dsp:sp modelId="{0105E3A5-1D07-46F1-9C02-A8B7E724DA8D}">
      <dsp:nvSpPr>
        <dsp:cNvPr id="0" name=""/>
        <dsp:cNvSpPr/>
      </dsp:nvSpPr>
      <dsp:spPr>
        <a:xfrm rot="13885714">
          <a:off x="2673551" y="3392750"/>
          <a:ext cx="296640" cy="3764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kern="1200"/>
        </a:p>
      </dsp:txBody>
      <dsp:txXfrm rot="13885714">
        <a:off x="2673551" y="3392750"/>
        <a:ext cx="296640" cy="376478"/>
      </dsp:txXfrm>
    </dsp:sp>
    <dsp:sp modelId="{9F2E8038-BB5B-4FFF-8E6D-CCBAD49E4A36}">
      <dsp:nvSpPr>
        <dsp:cNvPr id="0" name=""/>
        <dsp:cNvSpPr/>
      </dsp:nvSpPr>
      <dsp:spPr>
        <a:xfrm>
          <a:off x="1736660" y="2361822"/>
          <a:ext cx="1115491" cy="11154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b="1" kern="1200" dirty="0" smtClean="0">
              <a:latin typeface="Arial Narrow" panose="020B0606020202030204" pitchFamily="34" charset="0"/>
            </a:rPr>
            <a:t>Educación y Género</a:t>
          </a:r>
          <a:endParaRPr lang="es-MX" sz="1100" kern="1200" dirty="0"/>
        </a:p>
      </dsp:txBody>
      <dsp:txXfrm>
        <a:off x="1736660" y="2361822"/>
        <a:ext cx="1115491" cy="1115491"/>
      </dsp:txXfrm>
    </dsp:sp>
    <dsp:sp modelId="{ABA27811-C89A-4B31-B553-955086448756}">
      <dsp:nvSpPr>
        <dsp:cNvPr id="0" name=""/>
        <dsp:cNvSpPr/>
      </dsp:nvSpPr>
      <dsp:spPr>
        <a:xfrm rot="16971429">
          <a:off x="2330599" y="1922919"/>
          <a:ext cx="296640" cy="3764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kern="1200"/>
        </a:p>
      </dsp:txBody>
      <dsp:txXfrm rot="16971429">
        <a:off x="2330599" y="1922919"/>
        <a:ext cx="296640" cy="376478"/>
      </dsp:txXfrm>
    </dsp:sp>
    <dsp:sp modelId="{FD42AC94-DC97-43B6-8030-305BE5D5B285}">
      <dsp:nvSpPr>
        <dsp:cNvPr id="0" name=""/>
        <dsp:cNvSpPr/>
      </dsp:nvSpPr>
      <dsp:spPr>
        <a:xfrm>
          <a:off x="2109424" y="728633"/>
          <a:ext cx="1115491" cy="11154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b="1" kern="1200" dirty="0" smtClean="0">
              <a:latin typeface="Arial Narrow" panose="020B0606020202030204" pitchFamily="34" charset="0"/>
            </a:rPr>
            <a:t>Educación Inclusiva</a:t>
          </a:r>
          <a:endParaRPr lang="es-MX" sz="1100" kern="1200" dirty="0"/>
        </a:p>
      </dsp:txBody>
      <dsp:txXfrm>
        <a:off x="2109424" y="728633"/>
        <a:ext cx="1115491" cy="1115491"/>
      </dsp:txXfrm>
    </dsp:sp>
    <dsp:sp modelId="{376A49D3-89CD-4186-905F-0642518F62FB}">
      <dsp:nvSpPr>
        <dsp:cNvPr id="0" name=""/>
        <dsp:cNvSpPr/>
      </dsp:nvSpPr>
      <dsp:spPr>
        <a:xfrm rot="20057143">
          <a:off x="3265933" y="738364"/>
          <a:ext cx="296640" cy="3764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kern="1200"/>
        </a:p>
      </dsp:txBody>
      <dsp:txXfrm rot="20057143">
        <a:off x="3265933" y="738364"/>
        <a:ext cx="296640" cy="3764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26833" cy="463550"/>
          </a:xfrm>
          <a:prstGeom prst="rect">
            <a:avLst/>
          </a:prstGeom>
        </p:spPr>
        <p:txBody>
          <a:bodyPr vert="horz" lIns="92879" tIns="46440" rIns="92879" bIns="46440" rtlCol="0"/>
          <a:lstStyle>
            <a:lvl1pPr algn="l">
              <a:defRPr sz="1200"/>
            </a:lvl1pPr>
          </a:lstStyle>
          <a:p>
            <a:endParaRPr lang="es-MX"/>
          </a:p>
        </p:txBody>
      </p:sp>
      <p:sp>
        <p:nvSpPr>
          <p:cNvPr id="3" name="2 Marcador de fecha"/>
          <p:cNvSpPr>
            <a:spLocks noGrp="1"/>
          </p:cNvSpPr>
          <p:nvPr>
            <p:ph type="dt" idx="1"/>
          </p:nvPr>
        </p:nvSpPr>
        <p:spPr>
          <a:xfrm>
            <a:off x="3956551" y="0"/>
            <a:ext cx="3026833" cy="463550"/>
          </a:xfrm>
          <a:prstGeom prst="rect">
            <a:avLst/>
          </a:prstGeom>
        </p:spPr>
        <p:txBody>
          <a:bodyPr vert="horz" lIns="92879" tIns="46440" rIns="92879" bIns="46440" rtlCol="0"/>
          <a:lstStyle>
            <a:lvl1pPr algn="r">
              <a:defRPr sz="1200"/>
            </a:lvl1pPr>
          </a:lstStyle>
          <a:p>
            <a:fld id="{E29109DA-63ED-4E2C-A130-42D5F9096328}" type="datetimeFigureOut">
              <a:rPr lang="es-MX" smtClean="0"/>
              <a:pPr/>
              <a:t>03/02/2017</a:t>
            </a:fld>
            <a:endParaRPr lang="es-MX"/>
          </a:p>
        </p:txBody>
      </p:sp>
      <p:sp>
        <p:nvSpPr>
          <p:cNvPr id="4" name="3 Marcador de imagen de diapositiva"/>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79" tIns="46440" rIns="92879" bIns="46440" rtlCol="0" anchor="ctr"/>
          <a:lstStyle/>
          <a:p>
            <a:endParaRPr lang="es-MX"/>
          </a:p>
        </p:txBody>
      </p:sp>
      <p:sp>
        <p:nvSpPr>
          <p:cNvPr id="5" name="4 Marcador de notas"/>
          <p:cNvSpPr>
            <a:spLocks noGrp="1"/>
          </p:cNvSpPr>
          <p:nvPr>
            <p:ph type="body" sz="quarter" idx="3"/>
          </p:nvPr>
        </p:nvSpPr>
        <p:spPr>
          <a:xfrm>
            <a:off x="698500" y="4403725"/>
            <a:ext cx="5588000" cy="4171950"/>
          </a:xfrm>
          <a:prstGeom prst="rect">
            <a:avLst/>
          </a:prstGeom>
        </p:spPr>
        <p:txBody>
          <a:bodyPr vert="horz" lIns="92879" tIns="46440" rIns="92879" bIns="4644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05841"/>
            <a:ext cx="3026833" cy="463550"/>
          </a:xfrm>
          <a:prstGeom prst="rect">
            <a:avLst/>
          </a:prstGeom>
        </p:spPr>
        <p:txBody>
          <a:bodyPr vert="horz" lIns="92879" tIns="46440" rIns="92879" bIns="4644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56551" y="8805841"/>
            <a:ext cx="3026833" cy="463550"/>
          </a:xfrm>
          <a:prstGeom prst="rect">
            <a:avLst/>
          </a:prstGeom>
        </p:spPr>
        <p:txBody>
          <a:bodyPr vert="horz" lIns="92879" tIns="46440" rIns="92879" bIns="46440" rtlCol="0" anchor="b"/>
          <a:lstStyle>
            <a:lvl1pPr algn="r">
              <a:defRPr sz="1200"/>
            </a:lvl1pPr>
          </a:lstStyle>
          <a:p>
            <a:fld id="{7508907A-8648-4328-A3F5-17E640A4BA8E}" type="slidenum">
              <a:rPr lang="es-MX" smtClean="0"/>
              <a:pPr/>
              <a:t>‹Nº›</a:t>
            </a:fld>
            <a:endParaRPr lang="es-MX"/>
          </a:p>
        </p:txBody>
      </p:sp>
    </p:spTree>
    <p:extLst>
      <p:ext uri="{BB962C8B-B14F-4D97-AF65-F5344CB8AC3E}">
        <p14:creationId xmlns:p14="http://schemas.microsoft.com/office/powerpoint/2010/main" xmlns="" val="727533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C133B0E4-2EC3-4442-A450-3584CC2697BE}" type="slidenum">
              <a:rPr lang="es-ES" smtClean="0"/>
              <a:pPr/>
              <a:t>1</a:t>
            </a:fld>
            <a:endParaRPr lang="es-ES"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xfrm>
            <a:off x="931334" y="4403725"/>
            <a:ext cx="5122333" cy="4171950"/>
          </a:xfrm>
          <a:noFill/>
          <a:ln/>
        </p:spPr>
        <p:txBody>
          <a:bodyPr/>
          <a:lstStyle/>
          <a:p>
            <a:pPr eaLnBrk="1" hangingPunct="1"/>
            <a:endParaRPr lang="es-MX" smtClean="0"/>
          </a:p>
        </p:txBody>
      </p:sp>
    </p:spTree>
    <p:extLst>
      <p:ext uri="{BB962C8B-B14F-4D97-AF65-F5344CB8AC3E}">
        <p14:creationId xmlns:p14="http://schemas.microsoft.com/office/powerpoint/2010/main" xmlns="" val="313883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Rot="1" noChangeAspect="1" noChangeArrowheads="1" noTextEdit="1"/>
          </p:cNvSpPr>
          <p:nvPr>
            <p:ph type="sldImg"/>
          </p:nvPr>
        </p:nvSpPr>
        <p:spPr>
          <a:ln/>
        </p:spPr>
      </p:sp>
      <p:sp>
        <p:nvSpPr>
          <p:cNvPr id="939011" name="Rectangle 3"/>
          <p:cNvSpPr>
            <a:spLocks noGrp="1" noChangeArrowheads="1"/>
          </p:cNvSpPr>
          <p:nvPr>
            <p:ph type="body" idx="1"/>
          </p:nvPr>
        </p:nvSpPr>
        <p:spPr>
          <a:noFill/>
          <a:ln/>
        </p:spPr>
        <p:txBody>
          <a:bodyPr/>
          <a:lstStyle/>
          <a:p>
            <a:endParaRPr lang="es-MX" smtClean="0"/>
          </a:p>
        </p:txBody>
      </p:sp>
    </p:spTree>
    <p:extLst>
      <p:ext uri="{BB962C8B-B14F-4D97-AF65-F5344CB8AC3E}">
        <p14:creationId xmlns:p14="http://schemas.microsoft.com/office/powerpoint/2010/main" xmlns="" val="1500444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1 Marcador de imagen de diapositiva"/>
          <p:cNvSpPr>
            <a:spLocks noGrp="1" noRot="1" noChangeAspect="1" noTextEdit="1"/>
          </p:cNvSpPr>
          <p:nvPr>
            <p:ph type="sldImg"/>
          </p:nvPr>
        </p:nvSpPr>
        <p:spPr>
          <a:ln/>
        </p:spPr>
      </p:sp>
      <p:sp>
        <p:nvSpPr>
          <p:cNvPr id="369667" name="2 Marcador de notas"/>
          <p:cNvSpPr>
            <a:spLocks noGrp="1"/>
          </p:cNvSpPr>
          <p:nvPr>
            <p:ph type="body" idx="1"/>
          </p:nvPr>
        </p:nvSpPr>
        <p:spPr>
          <a:noFill/>
          <a:ln/>
        </p:spPr>
        <p:txBody>
          <a:bodyPr/>
          <a:lstStyle/>
          <a:p>
            <a:endParaRPr lang="es-MX" dirty="0" smtClean="0"/>
          </a:p>
        </p:txBody>
      </p:sp>
      <p:sp>
        <p:nvSpPr>
          <p:cNvPr id="369668" name="3 Marcador de número de diapositiva"/>
          <p:cNvSpPr>
            <a:spLocks noGrp="1"/>
          </p:cNvSpPr>
          <p:nvPr>
            <p:ph type="sldNum" sz="quarter" idx="5"/>
          </p:nvPr>
        </p:nvSpPr>
        <p:spPr>
          <a:noFill/>
        </p:spPr>
        <p:txBody>
          <a:bodyPr/>
          <a:lstStyle/>
          <a:p>
            <a:fld id="{007AB3B5-3BCD-4A89-BDFC-374C079579C2}" type="slidenum">
              <a:rPr lang="es-ES" smtClean="0"/>
              <a:pPr/>
              <a:t>11</a:t>
            </a:fld>
            <a:endParaRPr lang="es-ES" smtClean="0"/>
          </a:p>
        </p:txBody>
      </p:sp>
    </p:spTree>
    <p:extLst>
      <p:ext uri="{BB962C8B-B14F-4D97-AF65-F5344CB8AC3E}">
        <p14:creationId xmlns:p14="http://schemas.microsoft.com/office/powerpoint/2010/main" xmlns="" val="793843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1 Marcador de imagen de diapositiva"/>
          <p:cNvSpPr>
            <a:spLocks noGrp="1" noRot="1" noChangeAspect="1" noTextEdit="1"/>
          </p:cNvSpPr>
          <p:nvPr>
            <p:ph type="sldImg"/>
          </p:nvPr>
        </p:nvSpPr>
        <p:spPr>
          <a:ln/>
        </p:spPr>
      </p:sp>
      <p:sp>
        <p:nvSpPr>
          <p:cNvPr id="222211" name="2 Marcador de notas"/>
          <p:cNvSpPr>
            <a:spLocks noGrp="1"/>
          </p:cNvSpPr>
          <p:nvPr>
            <p:ph type="body" idx="1"/>
          </p:nvPr>
        </p:nvSpPr>
        <p:spPr>
          <a:noFill/>
          <a:ln/>
        </p:spPr>
        <p:txBody>
          <a:bodyPr/>
          <a:lstStyle/>
          <a:p>
            <a:endParaRPr lang="es-MX" smtClean="0"/>
          </a:p>
        </p:txBody>
      </p:sp>
      <p:sp>
        <p:nvSpPr>
          <p:cNvPr id="222212" name="3 Marcador de número de diapositiva"/>
          <p:cNvSpPr>
            <a:spLocks noGrp="1"/>
          </p:cNvSpPr>
          <p:nvPr>
            <p:ph type="sldNum" sz="quarter" idx="5"/>
          </p:nvPr>
        </p:nvSpPr>
        <p:spPr>
          <a:noFill/>
        </p:spPr>
        <p:txBody>
          <a:bodyPr/>
          <a:lstStyle/>
          <a:p>
            <a:fld id="{B52C9462-2755-43E0-8560-D3723C7D22EC}" type="slidenum">
              <a:rPr lang="es-ES" smtClean="0"/>
              <a:pPr/>
              <a:t>20</a:t>
            </a:fld>
            <a:endParaRPr lang="es-ES" smtClean="0"/>
          </a:p>
        </p:txBody>
      </p:sp>
    </p:spTree>
    <p:extLst>
      <p:ext uri="{BB962C8B-B14F-4D97-AF65-F5344CB8AC3E}">
        <p14:creationId xmlns:p14="http://schemas.microsoft.com/office/powerpoint/2010/main" xmlns="" val="3039934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1 Marcador de imagen de diapositiva"/>
          <p:cNvSpPr>
            <a:spLocks noGrp="1" noRot="1" noChangeAspect="1" noTextEdit="1"/>
          </p:cNvSpPr>
          <p:nvPr>
            <p:ph type="sldImg"/>
          </p:nvPr>
        </p:nvSpPr>
        <p:spPr>
          <a:ln/>
        </p:spPr>
      </p:sp>
      <p:sp>
        <p:nvSpPr>
          <p:cNvPr id="1096707" name="2 Marcador de notas"/>
          <p:cNvSpPr>
            <a:spLocks noGrp="1"/>
          </p:cNvSpPr>
          <p:nvPr>
            <p:ph type="body" idx="1"/>
          </p:nvPr>
        </p:nvSpPr>
        <p:spPr>
          <a:noFill/>
          <a:ln/>
        </p:spPr>
        <p:txBody>
          <a:bodyPr/>
          <a:lstStyle/>
          <a:p>
            <a:endParaRPr lang="es-MX" smtClean="0"/>
          </a:p>
        </p:txBody>
      </p:sp>
      <p:sp>
        <p:nvSpPr>
          <p:cNvPr id="1096708" name="3 Marcador de número de diapositiva"/>
          <p:cNvSpPr txBox="1">
            <a:spLocks noGrp="1"/>
          </p:cNvSpPr>
          <p:nvPr/>
        </p:nvSpPr>
        <p:spPr bwMode="auto">
          <a:xfrm>
            <a:off x="3956551" y="8805841"/>
            <a:ext cx="3026833" cy="463550"/>
          </a:xfrm>
          <a:prstGeom prst="rect">
            <a:avLst/>
          </a:prstGeom>
          <a:noFill/>
          <a:ln w="9525">
            <a:noFill/>
            <a:miter lim="800000"/>
            <a:headEnd/>
            <a:tailEnd/>
          </a:ln>
        </p:spPr>
        <p:txBody>
          <a:bodyPr lIns="92879" tIns="46440" rIns="92879" bIns="46440" anchor="b"/>
          <a:lstStyle/>
          <a:p>
            <a:pPr algn="r"/>
            <a:fld id="{DB3D6F6A-E3D6-4C6F-BCED-F3A790A4B53C}" type="slidenum">
              <a:rPr lang="es-ES" sz="1200">
                <a:latin typeface="Arial" charset="0"/>
              </a:rPr>
              <a:pPr algn="r"/>
              <a:t>59</a:t>
            </a:fld>
            <a:endParaRPr lang="es-ES" sz="1200">
              <a:latin typeface="Arial" charset="0"/>
            </a:endParaRPr>
          </a:p>
        </p:txBody>
      </p:sp>
    </p:spTree>
    <p:extLst>
      <p:ext uri="{BB962C8B-B14F-4D97-AF65-F5344CB8AC3E}">
        <p14:creationId xmlns:p14="http://schemas.microsoft.com/office/powerpoint/2010/main" xmlns="" val="2462198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49EE2325-577A-430F-998B-E8044BD3A040}" type="datetimeFigureOut">
              <a:rPr lang="es-MX" smtClean="0"/>
              <a:pPr/>
              <a:t>03/02/2017</a:t>
            </a:fld>
            <a:endParaRPr lang="es-MX"/>
          </a:p>
        </p:txBody>
      </p:sp>
      <p:sp>
        <p:nvSpPr>
          <p:cNvPr id="20" name="19 Marcador de pie de página"/>
          <p:cNvSpPr>
            <a:spLocks noGrp="1"/>
          </p:cNvSpPr>
          <p:nvPr>
            <p:ph type="ftr" sz="quarter" idx="11"/>
          </p:nvPr>
        </p:nvSpPr>
        <p:spPr/>
        <p:txBody>
          <a:bodyPr/>
          <a:lstStyle>
            <a:extLst/>
          </a:lstStyle>
          <a:p>
            <a:endParaRPr lang="es-MX"/>
          </a:p>
        </p:txBody>
      </p:sp>
      <p:sp>
        <p:nvSpPr>
          <p:cNvPr id="10" name="9 Marcador de número de diapositiva"/>
          <p:cNvSpPr>
            <a:spLocks noGrp="1"/>
          </p:cNvSpPr>
          <p:nvPr>
            <p:ph type="sldNum" sz="quarter" idx="12"/>
          </p:nvPr>
        </p:nvSpPr>
        <p:spPr/>
        <p:txBody>
          <a:bodyPr/>
          <a:lstStyle>
            <a:extLst/>
          </a:lstStyle>
          <a:p>
            <a:fld id="{DF9D0FF9-1EC4-45C0-9997-479067BC3676}" type="slidenum">
              <a:rPr lang="es-MX" smtClean="0"/>
              <a:pPr/>
              <a:t>‹Nº›</a:t>
            </a:fld>
            <a:endParaRPr lang="es-MX"/>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9EE2325-577A-430F-998B-E8044BD3A040}" type="datetimeFigureOut">
              <a:rPr lang="es-MX" smtClean="0"/>
              <a:pPr/>
              <a:t>03/02/2017</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DF9D0FF9-1EC4-45C0-9997-479067BC3676}"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9EE2325-577A-430F-998B-E8044BD3A040}" type="datetimeFigureOut">
              <a:rPr lang="es-MX" smtClean="0"/>
              <a:pPr/>
              <a:t>03/02/2017</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DF9D0FF9-1EC4-45C0-9997-479067BC3676}"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9EE2325-577A-430F-998B-E8044BD3A040}" type="datetimeFigureOut">
              <a:rPr lang="es-MX" smtClean="0"/>
              <a:pPr/>
              <a:t>03/02/2017</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DF9D0FF9-1EC4-45C0-9997-479067BC3676}"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49EE2325-577A-430F-998B-E8044BD3A040}" type="datetimeFigureOut">
              <a:rPr lang="es-MX" smtClean="0"/>
              <a:pPr/>
              <a:t>03/02/2017</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DF9D0FF9-1EC4-45C0-9997-479067BC3676}" type="slidenum">
              <a:rPr lang="es-MX" smtClean="0"/>
              <a:pPr/>
              <a:t>‹Nº›</a:t>
            </a:fld>
            <a:endParaRPr lang="es-MX"/>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9EE2325-577A-430F-998B-E8044BD3A040}" type="datetimeFigureOut">
              <a:rPr lang="es-MX" smtClean="0"/>
              <a:pPr/>
              <a:t>03/02/2017</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DF9D0FF9-1EC4-45C0-9997-479067BC3676}"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49EE2325-577A-430F-998B-E8044BD3A040}" type="datetimeFigureOut">
              <a:rPr lang="es-MX" smtClean="0"/>
              <a:pPr/>
              <a:t>03/02/2017</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DF9D0FF9-1EC4-45C0-9997-479067BC3676}"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49EE2325-577A-430F-998B-E8044BD3A040}" type="datetimeFigureOut">
              <a:rPr lang="es-MX" smtClean="0"/>
              <a:pPr/>
              <a:t>03/02/2017</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DF9D0FF9-1EC4-45C0-9997-479067BC3676}"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49EE2325-577A-430F-998B-E8044BD3A040}" type="datetimeFigureOut">
              <a:rPr lang="es-MX" smtClean="0"/>
              <a:pPr/>
              <a:t>03/02/2017</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DF9D0FF9-1EC4-45C0-9997-479067BC3676}" type="slidenum">
              <a:rPr lang="es-MX" smtClean="0"/>
              <a:pPr/>
              <a:t>‹Nº›</a:t>
            </a:fld>
            <a:endParaRPr lang="es-MX"/>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9EE2325-577A-430F-998B-E8044BD3A040}" type="datetimeFigureOut">
              <a:rPr lang="es-MX" smtClean="0"/>
              <a:pPr/>
              <a:t>03/02/2017</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DF9D0FF9-1EC4-45C0-9997-479067BC3676}"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49EE2325-577A-430F-998B-E8044BD3A040}" type="datetimeFigureOut">
              <a:rPr lang="es-MX" smtClean="0"/>
              <a:pPr/>
              <a:t>03/02/2017</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DF9D0FF9-1EC4-45C0-9997-479067BC3676}" type="slidenum">
              <a:rPr lang="es-MX" smtClean="0"/>
              <a:pPr/>
              <a:t>‹Nº›</a:t>
            </a:fld>
            <a:endParaRPr lang="es-MX"/>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9EE2325-577A-430F-998B-E8044BD3A040}" type="datetimeFigureOut">
              <a:rPr lang="es-MX" smtClean="0"/>
              <a:pPr/>
              <a:t>03/02/2017</a:t>
            </a:fld>
            <a:endParaRPr lang="es-MX"/>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MX"/>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F9D0FF9-1EC4-45C0-9997-479067BC3676}" type="slidenum">
              <a:rPr lang="es-MX" smtClean="0"/>
              <a:pPr/>
              <a:t>‹Nº›</a:t>
            </a:fld>
            <a:endParaRPr lang="es-MX"/>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5.jpeg"/><Relationship Id="rId7" Type="http://schemas.openxmlformats.org/officeDocument/2006/relationships/diagramColors" Target="../diagrams/colors2.xm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WordArt 2"/>
          <p:cNvSpPr>
            <a:spLocks noChangeArrowheads="1" noChangeShapeType="1" noTextEdit="1"/>
          </p:cNvSpPr>
          <p:nvPr/>
        </p:nvSpPr>
        <p:spPr bwMode="auto">
          <a:xfrm>
            <a:off x="1390636" y="822722"/>
            <a:ext cx="7704460" cy="990600"/>
          </a:xfrm>
          <a:prstGeom prst="rect">
            <a:avLst/>
          </a:prstGeom>
        </p:spPr>
        <p:txBody>
          <a:bodyPr wrap="none" fromWordArt="1">
            <a:prstTxWarp prst="textPlain">
              <a:avLst>
                <a:gd name="adj" fmla="val 50000"/>
              </a:avLst>
            </a:prstTxWarp>
            <a:scene3d>
              <a:camera prst="legacyObliqueTopLeft"/>
              <a:lightRig rig="legacyFlat3" dir="t"/>
            </a:scene3d>
            <a:sp3d extrusionH="430200" prstMaterial="legacyMatte">
              <a:extrusionClr>
                <a:srgbClr val="5E9EFF"/>
              </a:extrusionClr>
            </a:sp3d>
          </a:bodyPr>
          <a:lstStyle/>
          <a:p>
            <a:pPr algn="ctr"/>
            <a:r>
              <a:rPr lang="es-MX" sz="3200" b="1" kern="10" dirty="0">
                <a:ln w="9525">
                  <a:round/>
                  <a:headEnd/>
                  <a:tailEnd/>
                </a:ln>
                <a:solidFill>
                  <a:srgbClr val="002060"/>
                </a:solidFill>
                <a:latin typeface="Segoe UI Emoji" panose="020B0502040204020203" pitchFamily="34" charset="0"/>
                <a:ea typeface="Segoe UI Emoji" panose="020B0502040204020203" pitchFamily="34" charset="0"/>
                <a:cs typeface="Tahoma"/>
              </a:rPr>
              <a:t>Departamento de Educación Preescolar </a:t>
            </a:r>
          </a:p>
        </p:txBody>
      </p:sp>
      <p:sp>
        <p:nvSpPr>
          <p:cNvPr id="181251" name="WordArt 3"/>
          <p:cNvSpPr>
            <a:spLocks noChangeArrowheads="1" noChangeShapeType="1" noTextEdit="1"/>
          </p:cNvSpPr>
          <p:nvPr/>
        </p:nvSpPr>
        <p:spPr bwMode="auto">
          <a:xfrm>
            <a:off x="1979712" y="5805264"/>
            <a:ext cx="5863208" cy="719262"/>
          </a:xfrm>
          <a:prstGeom prst="rect">
            <a:avLst/>
          </a:prstGeom>
        </p:spPr>
        <p:txBody>
          <a:bodyPr wrap="none" fromWordArt="1">
            <a:prstTxWarp prst="textCanDown">
              <a:avLst>
                <a:gd name="adj" fmla="val 33333"/>
              </a:avLst>
            </a:prstTxWarp>
            <a:scene3d>
              <a:camera prst="legacyObliqueTopLeft"/>
              <a:lightRig rig="legacyFlat3" dir="t"/>
            </a:scene3d>
            <a:sp3d extrusionH="430200" prstMaterial="legacyMatte">
              <a:extrusionClr>
                <a:srgbClr val="5E9EFF"/>
              </a:extrusionClr>
            </a:sp3d>
          </a:bodyPr>
          <a:lstStyle/>
          <a:p>
            <a:pPr algn="ctr"/>
            <a:r>
              <a:rPr lang="es-MX" sz="2800" b="1" kern="10" dirty="0">
                <a:ln w="9525">
                  <a:round/>
                  <a:headEnd/>
                  <a:tailEnd/>
                </a:ln>
                <a:solidFill>
                  <a:srgbClr val="002060"/>
                </a:solidFill>
                <a:latin typeface="Segoe UI Emoji" panose="020B0502040204020203" pitchFamily="34" charset="0"/>
                <a:ea typeface="Segoe UI Emoji" panose="020B0502040204020203" pitchFamily="34" charset="0"/>
                <a:cs typeface="Times New Roman"/>
              </a:rPr>
              <a:t>Ciclo Escolar </a:t>
            </a:r>
            <a:r>
              <a:rPr lang="es-MX" sz="2800" b="1" kern="10" dirty="0" smtClean="0">
                <a:ln w="9525">
                  <a:round/>
                  <a:headEnd/>
                  <a:tailEnd/>
                </a:ln>
                <a:solidFill>
                  <a:srgbClr val="002060"/>
                </a:solidFill>
                <a:latin typeface="Segoe UI Emoji" panose="020B0502040204020203" pitchFamily="34" charset="0"/>
                <a:ea typeface="Segoe UI Emoji" panose="020B0502040204020203" pitchFamily="34" charset="0"/>
                <a:cs typeface="Times New Roman"/>
              </a:rPr>
              <a:t>2016-2017</a:t>
            </a:r>
            <a:endParaRPr lang="es-MX" sz="2800" b="1" kern="10" dirty="0">
              <a:ln w="9525">
                <a:round/>
                <a:headEnd/>
                <a:tailEnd/>
              </a:ln>
              <a:solidFill>
                <a:srgbClr val="002060"/>
              </a:solidFill>
              <a:latin typeface="Segoe UI Emoji" panose="020B0502040204020203" pitchFamily="34" charset="0"/>
              <a:ea typeface="Segoe UI Emoji" panose="020B0502040204020203" pitchFamily="34" charset="0"/>
              <a:cs typeface="Times New Roman"/>
            </a:endParaRPr>
          </a:p>
        </p:txBody>
      </p:sp>
      <p:sp>
        <p:nvSpPr>
          <p:cNvPr id="181252" name="WordArt 4"/>
          <p:cNvSpPr>
            <a:spLocks noChangeArrowheads="1" noChangeShapeType="1" noTextEdit="1"/>
          </p:cNvSpPr>
          <p:nvPr/>
        </p:nvSpPr>
        <p:spPr bwMode="auto">
          <a:xfrm>
            <a:off x="1691680" y="2276872"/>
            <a:ext cx="6552728" cy="1485900"/>
          </a:xfrm>
          <a:prstGeom prst="rect">
            <a:avLst/>
          </a:prstGeom>
        </p:spPr>
        <p:txBody>
          <a:bodyPr wrap="none" fromWordArt="1">
            <a:prstTxWarp prst="textPlain">
              <a:avLst>
                <a:gd name="adj" fmla="val 50000"/>
              </a:avLst>
            </a:prstTxWarp>
            <a:scene3d>
              <a:camera prst="legacyObliqueTopLeft"/>
              <a:lightRig rig="legacyFlat3" dir="t"/>
            </a:scene3d>
            <a:sp3d extrusionH="430200" prstMaterial="legacyMatte">
              <a:extrusionClr>
                <a:srgbClr val="5E9EFF"/>
              </a:extrusionClr>
            </a:sp3d>
          </a:bodyPr>
          <a:lstStyle/>
          <a:p>
            <a:pPr algn="ctr"/>
            <a:r>
              <a:rPr lang="es-MX" sz="2400" b="1" kern="10" dirty="0">
                <a:ln w="9525">
                  <a:round/>
                  <a:headEnd/>
                  <a:tailEnd/>
                </a:ln>
                <a:solidFill>
                  <a:srgbClr val="002060"/>
                </a:solidFill>
                <a:latin typeface="Segoe UI Emoji" panose="020B0502040204020203" pitchFamily="34" charset="0"/>
                <a:ea typeface="Segoe UI Emoji" panose="020B0502040204020203" pitchFamily="34" charset="0"/>
                <a:cs typeface="Tahoma"/>
              </a:rPr>
              <a:t>Subjefatura</a:t>
            </a:r>
            <a:r>
              <a:rPr lang="es-MX" sz="2400" b="1" kern="10" dirty="0">
                <a:ln w="9525">
                  <a:round/>
                  <a:headEnd/>
                  <a:tailEnd/>
                </a:ln>
                <a:solidFill>
                  <a:srgbClr val="002060"/>
                </a:solidFill>
                <a:latin typeface="Tahoma"/>
                <a:ea typeface="Tahoma"/>
                <a:cs typeface="Tahoma"/>
              </a:rPr>
              <a:t> </a:t>
            </a:r>
            <a:r>
              <a:rPr lang="es-MX" sz="2400" b="1" kern="10" dirty="0" smtClean="0">
                <a:ln w="9525">
                  <a:round/>
                  <a:headEnd/>
                  <a:tailEnd/>
                </a:ln>
                <a:solidFill>
                  <a:srgbClr val="002060"/>
                </a:solidFill>
                <a:latin typeface="Tahoma"/>
                <a:ea typeface="Tahoma"/>
                <a:cs typeface="Tahoma"/>
              </a:rPr>
              <a:t>Académica</a:t>
            </a:r>
            <a:endParaRPr lang="es-MX" sz="2400" b="1" kern="10" dirty="0">
              <a:ln w="9525">
                <a:round/>
                <a:headEnd/>
                <a:tailEnd/>
              </a:ln>
              <a:solidFill>
                <a:srgbClr val="002060"/>
              </a:solidFill>
              <a:latin typeface="Tahoma"/>
              <a:ea typeface="Tahoma"/>
              <a:cs typeface="Tahoma"/>
            </a:endParaRPr>
          </a:p>
        </p:txBody>
      </p:sp>
      <p:sp>
        <p:nvSpPr>
          <p:cNvPr id="7176" name="WordArt 8"/>
          <p:cNvSpPr>
            <a:spLocks noChangeArrowheads="1" noChangeShapeType="1" noTextEdit="1"/>
          </p:cNvSpPr>
          <p:nvPr/>
        </p:nvSpPr>
        <p:spPr bwMode="auto">
          <a:xfrm>
            <a:off x="1331640" y="3933056"/>
            <a:ext cx="7344816" cy="552450"/>
          </a:xfrm>
          <a:prstGeom prst="rect">
            <a:avLst/>
          </a:prstGeom>
        </p:spPr>
        <p:txBody>
          <a:bodyPr wrap="none" fromWordArt="1">
            <a:prstTxWarp prst="textPlain">
              <a:avLst>
                <a:gd name="adj" fmla="val 50000"/>
              </a:avLst>
            </a:prstTxWarp>
          </a:bodyPr>
          <a:lstStyle/>
          <a:p>
            <a:pPr algn="ctr"/>
            <a:r>
              <a:rPr lang="es-MX" sz="3600" kern="10" dirty="0" smtClean="0">
                <a:ln w="19050">
                  <a:solidFill>
                    <a:srgbClr val="99CCFF"/>
                  </a:solidFill>
                  <a:round/>
                  <a:headEnd/>
                  <a:tailEnd/>
                </a:ln>
                <a:solidFill>
                  <a:srgbClr val="002060"/>
                </a:solidFill>
                <a:effectLst>
                  <a:outerShdw dist="35921" dir="2700000" algn="ctr" rotWithShape="0">
                    <a:srgbClr val="990000"/>
                  </a:outerShdw>
                </a:effectLst>
                <a:latin typeface="Segoe UI Emoji" panose="020B0502040204020203" pitchFamily="34" charset="0"/>
                <a:ea typeface="Segoe UI Emoji" panose="020B0502040204020203" pitchFamily="34" charset="0"/>
                <a:cs typeface="Tahoma"/>
              </a:rPr>
              <a:t>OFICINA   PARA   LA   MEJORA   DEL   APRENDIZAJE</a:t>
            </a:r>
            <a:endParaRPr lang="es-MX" sz="3600" kern="10" dirty="0">
              <a:ln w="19050">
                <a:solidFill>
                  <a:srgbClr val="99CCFF"/>
                </a:solidFill>
                <a:round/>
                <a:headEnd/>
                <a:tailEnd/>
              </a:ln>
              <a:solidFill>
                <a:srgbClr val="002060"/>
              </a:solidFill>
              <a:effectLst>
                <a:outerShdw dist="35921" dir="2700000" algn="ctr" rotWithShape="0">
                  <a:srgbClr val="990000"/>
                </a:outerShdw>
              </a:effectLst>
              <a:latin typeface="Segoe UI Emoji" panose="020B0502040204020203" pitchFamily="34" charset="0"/>
              <a:ea typeface="Segoe UI Emoji" panose="020B0502040204020203" pitchFamily="34" charset="0"/>
              <a:cs typeface="Tahoma"/>
            </a:endParaRPr>
          </a:p>
        </p:txBody>
      </p:sp>
      <p:sp>
        <p:nvSpPr>
          <p:cNvPr id="6" name="WordArt 8"/>
          <p:cNvSpPr>
            <a:spLocks noChangeArrowheads="1" noChangeShapeType="1" noTextEdit="1"/>
          </p:cNvSpPr>
          <p:nvPr/>
        </p:nvSpPr>
        <p:spPr bwMode="auto">
          <a:xfrm>
            <a:off x="1691680" y="4797152"/>
            <a:ext cx="6696744" cy="552450"/>
          </a:xfrm>
          <a:prstGeom prst="rect">
            <a:avLst/>
          </a:prstGeom>
        </p:spPr>
        <p:txBody>
          <a:bodyPr wrap="none" fromWordArt="1">
            <a:prstTxWarp prst="textPlain">
              <a:avLst>
                <a:gd name="adj" fmla="val 50000"/>
              </a:avLst>
            </a:prstTxWarp>
          </a:bodyPr>
          <a:lstStyle/>
          <a:p>
            <a:pPr algn="ctr"/>
            <a:r>
              <a:rPr lang="es-MX" sz="3600" kern="10" dirty="0" smtClean="0">
                <a:ln w="19050">
                  <a:solidFill>
                    <a:srgbClr val="99CCFF"/>
                  </a:solidFill>
                  <a:round/>
                  <a:headEnd/>
                  <a:tailEnd/>
                </a:ln>
                <a:solidFill>
                  <a:srgbClr val="002060"/>
                </a:solidFill>
                <a:effectLst>
                  <a:outerShdw dist="35921" dir="2700000" algn="ctr" rotWithShape="0">
                    <a:srgbClr val="990000"/>
                  </a:outerShdw>
                </a:effectLst>
                <a:latin typeface="Segoe UI Emoji" panose="020B0502040204020203" pitchFamily="34" charset="0"/>
                <a:ea typeface="Segoe UI Emoji" panose="020B0502040204020203" pitchFamily="34" charset="0"/>
                <a:cs typeface="Tahoma"/>
              </a:rPr>
              <a:t>OFICINA   DE PROGRAMAS  DE  APOYO</a:t>
            </a:r>
            <a:endParaRPr lang="es-MX" sz="3600" kern="10" dirty="0">
              <a:ln w="19050">
                <a:solidFill>
                  <a:srgbClr val="99CCFF"/>
                </a:solidFill>
                <a:round/>
                <a:headEnd/>
                <a:tailEnd/>
              </a:ln>
              <a:solidFill>
                <a:srgbClr val="002060"/>
              </a:solidFill>
              <a:effectLst>
                <a:outerShdw dist="35921" dir="2700000" algn="ctr" rotWithShape="0">
                  <a:srgbClr val="990000"/>
                </a:outerShdw>
              </a:effectLst>
              <a:latin typeface="Segoe UI Emoji" panose="020B0502040204020203" pitchFamily="34" charset="0"/>
              <a:ea typeface="Segoe UI Emoji" panose="020B0502040204020203" pitchFamily="34" charset="0"/>
              <a:cs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1250"/>
                                        </p:tgtEl>
                                        <p:attrNameLst>
                                          <p:attrName>style.visibility</p:attrName>
                                        </p:attrNameLst>
                                      </p:cBhvr>
                                      <p:to>
                                        <p:strVal val="visible"/>
                                      </p:to>
                                    </p:set>
                                    <p:animEffect transition="in" filter="wheel(4)">
                                      <p:cBhvr>
                                        <p:cTn id="7" dur="2000"/>
                                        <p:tgtEl>
                                          <p:spTgt spid="1812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81252"/>
                                        </p:tgtEl>
                                        <p:attrNameLst>
                                          <p:attrName>style.visibility</p:attrName>
                                        </p:attrNameLst>
                                      </p:cBhvr>
                                      <p:to>
                                        <p:strVal val="visible"/>
                                      </p:to>
                                    </p:set>
                                    <p:animEffect transition="in" filter="wheel(4)">
                                      <p:cBhvr>
                                        <p:cTn id="12" dur="2000"/>
                                        <p:tgtEl>
                                          <p:spTgt spid="18125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81251"/>
                                        </p:tgtEl>
                                        <p:attrNameLst>
                                          <p:attrName>style.visibility</p:attrName>
                                        </p:attrNameLst>
                                      </p:cBhvr>
                                      <p:to>
                                        <p:strVal val="visible"/>
                                      </p:to>
                                    </p:set>
                                    <p:animEffect transition="in" filter="wheel(4)">
                                      <p:cBhvr>
                                        <p:cTn id="17" dur="2000"/>
                                        <p:tgtEl>
                                          <p:spTgt spid="181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animBg="1"/>
      <p:bldP spid="181251" grpId="0" animBg="1"/>
      <p:bldP spid="1812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88640"/>
            <a:ext cx="7498080" cy="562074"/>
          </a:xfrm>
        </p:spPr>
        <p:txBody>
          <a:bodyPr>
            <a:normAutofit fontScale="90000"/>
          </a:bodyPr>
          <a:lstStyle/>
          <a:p>
            <a:r>
              <a:rPr lang="es-MX" dirty="0" smtClean="0"/>
              <a:t>¿Cómo se vislumbra el futuro?</a:t>
            </a:r>
            <a:endParaRPr lang="es-MX" dirty="0"/>
          </a:p>
        </p:txBody>
      </p:sp>
      <p:pic>
        <p:nvPicPr>
          <p:cNvPr id="1026" name="Picture 2" descr="C:\Users\Diana Sofía\Desktop\viajeros_marte.jpg"/>
          <p:cNvPicPr>
            <a:picLocks noChangeAspect="1" noChangeArrowheads="1"/>
          </p:cNvPicPr>
          <p:nvPr/>
        </p:nvPicPr>
        <p:blipFill>
          <a:blip r:embed="rId2" cstate="print"/>
          <a:srcRect/>
          <a:stretch>
            <a:fillRect/>
          </a:stretch>
        </p:blipFill>
        <p:spPr bwMode="auto">
          <a:xfrm>
            <a:off x="1907704" y="836712"/>
            <a:ext cx="5760640" cy="3168352"/>
          </a:xfrm>
          <a:prstGeom prst="rect">
            <a:avLst/>
          </a:prstGeom>
          <a:noFill/>
        </p:spPr>
      </p:pic>
      <p:pic>
        <p:nvPicPr>
          <p:cNvPr id="5" name="Picture 8" descr="Imagen relacionad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32198" y="4077072"/>
            <a:ext cx="3670180" cy="259228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0" descr="Resultado de imagen para educacion del futuro nuevas carrera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5616" y="3893604"/>
            <a:ext cx="4244714" cy="270374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p:cNvSpPr>
          <p:nvPr>
            <p:ph type="title" idx="4294967295"/>
          </p:nvPr>
        </p:nvSpPr>
        <p:spPr>
          <a:xfrm>
            <a:off x="1435608" y="274638"/>
            <a:ext cx="5224624" cy="418058"/>
          </a:xfrm>
        </p:spPr>
        <p:txBody>
          <a:bodyPr>
            <a:normAutofit fontScale="90000"/>
          </a:bodyPr>
          <a:lstStyle/>
          <a:p>
            <a:r>
              <a:rPr lang="es-MX" dirty="0" smtClean="0">
                <a:latin typeface="Arial Narrow" panose="020B0606020202030204" pitchFamily="34" charset="0"/>
              </a:rPr>
              <a:t>CIENCIA Y TECNOLOGÍA</a:t>
            </a:r>
            <a:endParaRPr lang="es-ES" dirty="0" smtClean="0">
              <a:latin typeface="Arial Narrow" panose="020B0606020202030204" pitchFamily="34" charset="0"/>
            </a:endParaRPr>
          </a:p>
        </p:txBody>
      </p:sp>
      <p:sp>
        <p:nvSpPr>
          <p:cNvPr id="179203" name="Rectangle 3"/>
          <p:cNvSpPr>
            <a:spLocks noGrp="1"/>
          </p:cNvSpPr>
          <p:nvPr>
            <p:ph type="body" idx="4294967295"/>
          </p:nvPr>
        </p:nvSpPr>
        <p:spPr>
          <a:xfrm>
            <a:off x="1187624" y="836712"/>
            <a:ext cx="7498080" cy="4800600"/>
          </a:xfrm>
        </p:spPr>
        <p:txBody>
          <a:bodyPr>
            <a:normAutofit/>
          </a:bodyPr>
          <a:lstStyle/>
          <a:p>
            <a:r>
              <a:rPr lang="es-ES" sz="2400" b="1" dirty="0" smtClean="0">
                <a:latin typeface="Arial Narrow" panose="020B0606020202030204" pitchFamily="34" charset="0"/>
              </a:rPr>
              <a:t>Genómica y Proteómica</a:t>
            </a:r>
            <a:r>
              <a:rPr lang="es-ES" sz="2400" dirty="0" smtClean="0">
                <a:latin typeface="Arial Narrow" panose="020B0606020202030204" pitchFamily="34" charset="0"/>
              </a:rPr>
              <a:t> </a:t>
            </a:r>
          </a:p>
          <a:p>
            <a:r>
              <a:rPr lang="es-ES" sz="2400" b="1" dirty="0" smtClean="0">
                <a:latin typeface="Arial Narrow" panose="020B0606020202030204" pitchFamily="34" charset="0"/>
              </a:rPr>
              <a:t>Nanotecnología</a:t>
            </a:r>
            <a:r>
              <a:rPr lang="es-ES" sz="2400" dirty="0" smtClean="0">
                <a:latin typeface="Arial Narrow" panose="020B0606020202030204" pitchFamily="34" charset="0"/>
              </a:rPr>
              <a:t> </a:t>
            </a:r>
          </a:p>
          <a:p>
            <a:r>
              <a:rPr lang="es-ES" sz="2400" b="1" dirty="0" smtClean="0">
                <a:latin typeface="Arial Narrow" panose="020B0606020202030204" pitchFamily="34" charset="0"/>
              </a:rPr>
              <a:t>Nuevos Materiales </a:t>
            </a:r>
            <a:endParaRPr lang="es-ES" sz="2400" dirty="0" smtClean="0">
              <a:latin typeface="Arial Narrow" panose="020B0606020202030204" pitchFamily="34" charset="0"/>
            </a:endParaRPr>
          </a:p>
          <a:p>
            <a:r>
              <a:rPr lang="es-ES" sz="2400" b="1" dirty="0" smtClean="0">
                <a:latin typeface="Arial Narrow" panose="020B0606020202030204" pitchFamily="34" charset="0"/>
              </a:rPr>
              <a:t>Robótica</a:t>
            </a:r>
            <a:r>
              <a:rPr lang="es-ES" sz="2400" dirty="0" smtClean="0">
                <a:latin typeface="Arial Narrow" panose="020B0606020202030204" pitchFamily="34" charset="0"/>
              </a:rPr>
              <a:t> </a:t>
            </a:r>
          </a:p>
        </p:txBody>
      </p:sp>
      <p:pic>
        <p:nvPicPr>
          <p:cNvPr id="4" name="Picture 2" descr="Resultado de imagen para educacion del futuro nuevas carrera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836712"/>
            <a:ext cx="4319544" cy="216024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8" descr="Resultado de imagen para educacion del futuro nuevas carrera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60032" y="2955036"/>
            <a:ext cx="3672408" cy="22196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descr="Imagen relacionad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2708920"/>
            <a:ext cx="3348372" cy="223224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Imagen relacionad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59832" y="5157192"/>
            <a:ext cx="3312368" cy="151216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188640"/>
            <a:ext cx="7920880" cy="6120680"/>
          </a:xfrm>
        </p:spPr>
        <p:txBody>
          <a:bodyPr>
            <a:normAutofit lnSpcReduction="10000"/>
          </a:bodyPr>
          <a:lstStyle/>
          <a:p>
            <a:r>
              <a:rPr lang="es-MX" sz="2800" dirty="0" smtClean="0"/>
              <a:t>En los próximo 30 o 40 años el mundo se asomará a varios “</a:t>
            </a:r>
            <a:r>
              <a:rPr lang="es-MX" sz="2800" dirty="0" err="1" smtClean="0"/>
              <a:t>megacambios</a:t>
            </a:r>
            <a:r>
              <a:rPr lang="es-MX" sz="2800" dirty="0" smtClean="0"/>
              <a:t>” que alterarán la forma de vida de miles de millones de seres humanos y que implicarán importantes novedades.</a:t>
            </a:r>
          </a:p>
          <a:p>
            <a:pPr>
              <a:buNone/>
            </a:pPr>
            <a:endParaRPr lang="es-MX" sz="2800" dirty="0" smtClean="0"/>
          </a:p>
          <a:p>
            <a:r>
              <a:rPr lang="es-MX" sz="2800" dirty="0" smtClean="0"/>
              <a:t>La tierra será un planeta mucho más poblado, para 2050 la población africana triplicará a la europea. El 70% de la población mundial vivirá en ciudades (hoy lo hace el 50%).</a:t>
            </a:r>
          </a:p>
          <a:p>
            <a:pPr>
              <a:buNone/>
            </a:pPr>
            <a:endParaRPr lang="es-MX" sz="2800" dirty="0" smtClean="0"/>
          </a:p>
          <a:p>
            <a:r>
              <a:rPr lang="es-MX" sz="2800" dirty="0" smtClean="0"/>
              <a:t>Grandes transformaciones y avances en el campo de la medicina. La mortalidad infantil disminuirá de forma importante, sobre todo en los países en vías de desarrollo.</a:t>
            </a:r>
          </a:p>
          <a:p>
            <a:endParaRPr lang="es-MX"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b="1" dirty="0" smtClean="0">
                <a:latin typeface="Arial Narrow" panose="020B0606020202030204" pitchFamily="34" charset="0"/>
              </a:rPr>
              <a:t>ACUERDOS  Y  COMPROMISOS</a:t>
            </a:r>
            <a:endParaRPr lang="es-MX" sz="3200" b="1" dirty="0">
              <a:latin typeface="Arial Narrow" panose="020B0606020202030204" pitchFamily="34" charset="0"/>
            </a:endParaRPr>
          </a:p>
        </p:txBody>
      </p:sp>
      <p:pic>
        <p:nvPicPr>
          <p:cNvPr id="6146" name="Picture 2" descr="Resultado de imagen para autoevaluación docen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1844824"/>
            <a:ext cx="2424684"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magen 4"/>
          <p:cNvPicPr>
            <a:picLocks noChangeAspect="1"/>
          </p:cNvPicPr>
          <p:nvPr/>
        </p:nvPicPr>
        <p:blipFill>
          <a:blip r:embed="rId3" cstate="print"/>
          <a:stretch>
            <a:fillRect/>
          </a:stretch>
        </p:blipFill>
        <p:spPr>
          <a:xfrm>
            <a:off x="5580112" y="2780928"/>
            <a:ext cx="3033701" cy="226360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764704"/>
            <a:ext cx="7674056" cy="5760640"/>
          </a:xfrm>
        </p:spPr>
        <p:txBody>
          <a:bodyPr>
            <a:normAutofit fontScale="85000" lnSpcReduction="20000"/>
          </a:bodyPr>
          <a:lstStyle/>
          <a:p>
            <a:r>
              <a:rPr lang="es-MX" dirty="0" smtClean="0"/>
              <a:t>El mayor reto médico serán las enfermedades mentales: viviremos más, pero la angustia y la depresión seguirán estando muy presentes en la vida de millones de personas.</a:t>
            </a:r>
          </a:p>
          <a:p>
            <a:pPr>
              <a:buNone/>
            </a:pPr>
            <a:endParaRPr lang="es-MX" dirty="0" smtClean="0"/>
          </a:p>
          <a:p>
            <a:r>
              <a:rPr lang="es-MX" dirty="0" smtClean="0"/>
              <a:t>Cambiará la composición del planeta.  En el Océano Ártico desaparecerá el hielo, al menos durante los meses de verano. Será un inmenso territorio abierto a la navegación y a la explotación de su subsuelo.</a:t>
            </a:r>
          </a:p>
          <a:p>
            <a:pPr>
              <a:buNone/>
            </a:pPr>
            <a:endParaRPr lang="es-MX" dirty="0" smtClean="0"/>
          </a:p>
          <a:p>
            <a:r>
              <a:rPr lang="es-MX" dirty="0" smtClean="0"/>
              <a:t>Será un mundo lleno de retos y desafíos enormes, pero un mundo en el que más personas vivirán mejor y tendrán acceso a más oportunidades en muchos campos.</a:t>
            </a:r>
          </a:p>
          <a:p>
            <a:endParaRPr lang="es-MX"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548680"/>
            <a:ext cx="7498080" cy="4800600"/>
          </a:xfrm>
        </p:spPr>
        <p:txBody>
          <a:bodyPr>
            <a:normAutofit/>
          </a:bodyPr>
          <a:lstStyle/>
          <a:p>
            <a:pPr algn="just">
              <a:buFont typeface="Arial" pitchFamily="34" charset="0"/>
              <a:buChar char="•"/>
            </a:pPr>
            <a:r>
              <a:rPr lang="es-MX" sz="2800" dirty="0" smtClean="0"/>
              <a:t>Perfeccionar la especie humana. Los padres seleccionarán los genes de sus futuros hijos para eliminar enfermedades, la paternidad será algo similar a la adopción,  se tendrá que adquirir una especie de licencia. </a:t>
            </a:r>
          </a:p>
          <a:p>
            <a:pPr algn="just">
              <a:buFont typeface="Arial" pitchFamily="34" charset="0"/>
              <a:buChar char="•"/>
            </a:pPr>
            <a:endParaRPr lang="es-MX" sz="2800" dirty="0" smtClean="0"/>
          </a:p>
          <a:p>
            <a:pPr algn="just">
              <a:buFont typeface="Arial" pitchFamily="34" charset="0"/>
              <a:buChar char="•"/>
            </a:pPr>
            <a:r>
              <a:rPr lang="es-MX" sz="2800" dirty="0" smtClean="0"/>
              <a:t>Los países europeos dependerán en gran medida del aporte social de los inmigrantes, razón por la que verán profundos cambios sociales y culturales. </a:t>
            </a:r>
            <a:endParaRPr lang="es-MX"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404664"/>
            <a:ext cx="7498080" cy="504056"/>
          </a:xfrm>
        </p:spPr>
        <p:txBody>
          <a:bodyPr>
            <a:normAutofit fontScale="90000"/>
          </a:bodyPr>
          <a:lstStyle/>
          <a:p>
            <a:r>
              <a:rPr lang="es-MX" dirty="0" smtClean="0"/>
              <a:t>¿Ahora y en los años próximos?</a:t>
            </a:r>
            <a:endParaRPr lang="es-MX" dirty="0"/>
          </a:p>
        </p:txBody>
      </p:sp>
      <p:sp>
        <p:nvSpPr>
          <p:cNvPr id="3" name="2 Marcador de contenido"/>
          <p:cNvSpPr>
            <a:spLocks noGrp="1"/>
          </p:cNvSpPr>
          <p:nvPr>
            <p:ph idx="1"/>
          </p:nvPr>
        </p:nvSpPr>
        <p:spPr>
          <a:xfrm>
            <a:off x="1259632" y="1196752"/>
            <a:ext cx="7560840" cy="5339680"/>
          </a:xfrm>
        </p:spPr>
        <p:txBody>
          <a:bodyPr/>
          <a:lstStyle/>
          <a:p>
            <a:pPr>
              <a:buNone/>
            </a:pPr>
            <a:r>
              <a:rPr lang="es-MX" dirty="0" smtClean="0"/>
              <a:t>Los niños presentan:</a:t>
            </a:r>
          </a:p>
          <a:p>
            <a:pPr>
              <a:buNone/>
            </a:pPr>
            <a:r>
              <a:rPr lang="es-MX" b="1" dirty="0" smtClean="0">
                <a:solidFill>
                  <a:srgbClr val="002060"/>
                </a:solidFill>
              </a:rPr>
              <a:t>MODIFICACIONES METABÓLICAS</a:t>
            </a:r>
          </a:p>
          <a:p>
            <a:r>
              <a:rPr lang="es-MX" dirty="0" smtClean="0"/>
              <a:t>Presentan un nivel energético más alto, más veloces y precoces en todos los ámbitos del desarrollo del ser humano (desarrollo físico, psicomotor, glandular).</a:t>
            </a:r>
          </a:p>
          <a:p>
            <a:pPr>
              <a:buNone/>
            </a:pPr>
            <a:r>
              <a:rPr lang="es-MX" b="1" dirty="0" smtClean="0">
                <a:solidFill>
                  <a:srgbClr val="C00000"/>
                </a:solidFill>
              </a:rPr>
              <a:t>PERCEPCIÓN AMPLIADA</a:t>
            </a:r>
          </a:p>
          <a:p>
            <a:r>
              <a:rPr lang="es-MX" dirty="0" smtClean="0"/>
              <a:t>Aumento de niveles de percepción HIPERESTESIA</a:t>
            </a:r>
          </a:p>
          <a:p>
            <a:endParaRPr lang="es-MX"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03648" y="872716"/>
            <a:ext cx="7386024" cy="5112568"/>
          </a:xfrm>
        </p:spPr>
        <p:txBody>
          <a:bodyPr>
            <a:normAutofit lnSpcReduction="10000"/>
          </a:bodyPr>
          <a:lstStyle/>
          <a:p>
            <a:pPr>
              <a:buNone/>
            </a:pPr>
            <a:r>
              <a:rPr lang="es-MX" b="1" dirty="0" smtClean="0">
                <a:solidFill>
                  <a:srgbClr val="002060"/>
                </a:solidFill>
              </a:rPr>
              <a:t>INTELIGENCIA EMOCIONAL MÁS DESARROLLADAS</a:t>
            </a:r>
          </a:p>
          <a:p>
            <a:r>
              <a:rPr lang="es-MX" dirty="0" smtClean="0"/>
              <a:t>Sumamente veloz</a:t>
            </a:r>
          </a:p>
          <a:p>
            <a:r>
              <a:rPr lang="es-MX" dirty="0" smtClean="0"/>
              <a:t>Inmediata</a:t>
            </a:r>
          </a:p>
          <a:p>
            <a:r>
              <a:rPr lang="es-MX" dirty="0" smtClean="0"/>
              <a:t>Posee perseverancia y terquedad</a:t>
            </a:r>
          </a:p>
          <a:p>
            <a:r>
              <a:rPr lang="es-MX" dirty="0" smtClean="0"/>
              <a:t>Asimilación del todo</a:t>
            </a:r>
          </a:p>
          <a:p>
            <a:r>
              <a:rPr lang="es-MX" dirty="0" smtClean="0"/>
              <a:t>Percepción aguda</a:t>
            </a:r>
          </a:p>
          <a:p>
            <a:r>
              <a:rPr lang="es-MX" dirty="0" smtClean="0"/>
              <a:t>Colaboración</a:t>
            </a:r>
          </a:p>
          <a:p>
            <a:pPr>
              <a:buNone/>
            </a:pPr>
            <a:endParaRPr lang="es-MX" dirty="0" smtClean="0"/>
          </a:p>
          <a:p>
            <a:pPr>
              <a:buNone/>
            </a:pPr>
            <a:r>
              <a:rPr lang="es-MX" sz="2000" b="1" dirty="0" smtClean="0">
                <a:solidFill>
                  <a:srgbClr val="7030A0"/>
                </a:solidFill>
              </a:rPr>
              <a:t>RECAPITULACIÓN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0"/>
            <a:ext cx="7498080" cy="432048"/>
          </a:xfrm>
        </p:spPr>
        <p:txBody>
          <a:bodyPr>
            <a:normAutofit fontScale="90000"/>
          </a:bodyPr>
          <a:lstStyle/>
          <a:p>
            <a:r>
              <a:rPr lang="es-MX" sz="3200" b="1" dirty="0" smtClean="0"/>
              <a:t>TEMAS   Y   CONTENIDOS</a:t>
            </a:r>
            <a:endParaRPr lang="es-MX" sz="32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1747359842"/>
              </p:ext>
            </p:extLst>
          </p:nvPr>
        </p:nvGraphicFramePr>
        <p:xfrm>
          <a:off x="611559" y="548680"/>
          <a:ext cx="8352929" cy="6131560"/>
        </p:xfrm>
        <a:graphic>
          <a:graphicData uri="http://schemas.openxmlformats.org/drawingml/2006/table">
            <a:tbl>
              <a:tblPr firstRow="1" bandRow="1">
                <a:tableStyleId>{5C22544A-7EE6-4342-B048-85BDC9FD1C3A}</a:tableStyleId>
              </a:tblPr>
              <a:tblGrid>
                <a:gridCol w="2558555"/>
                <a:gridCol w="3085316"/>
                <a:gridCol w="2709058"/>
              </a:tblGrid>
              <a:tr h="370840">
                <a:tc>
                  <a:txBody>
                    <a:bodyPr/>
                    <a:lstStyle/>
                    <a:p>
                      <a:pPr algn="ctr"/>
                      <a:r>
                        <a:rPr lang="es-MX" dirty="0" smtClean="0"/>
                        <a:t>SESIÓN  1</a:t>
                      </a:r>
                      <a:endParaRPr lang="es-MX" dirty="0"/>
                    </a:p>
                  </a:txBody>
                  <a:tcPr/>
                </a:tc>
                <a:tc>
                  <a:txBody>
                    <a:bodyPr/>
                    <a:lstStyle/>
                    <a:p>
                      <a:pPr algn="ctr"/>
                      <a:r>
                        <a:rPr lang="es-MX" dirty="0" smtClean="0"/>
                        <a:t>SESIÓN  2</a:t>
                      </a:r>
                      <a:endParaRPr lang="es-MX" dirty="0"/>
                    </a:p>
                  </a:txBody>
                  <a:tcPr/>
                </a:tc>
                <a:tc>
                  <a:txBody>
                    <a:bodyPr/>
                    <a:lstStyle/>
                    <a:p>
                      <a:pPr algn="ctr"/>
                      <a:r>
                        <a:rPr lang="es-MX" dirty="0" smtClean="0"/>
                        <a:t>SESIÓN  3</a:t>
                      </a:r>
                      <a:endParaRPr lang="es-MX" dirty="0"/>
                    </a:p>
                  </a:txBody>
                  <a:tcPr/>
                </a:tc>
              </a:tr>
              <a:tr h="370840">
                <a:tc>
                  <a:txBody>
                    <a:bodyPr/>
                    <a:lstStyle/>
                    <a:p>
                      <a:pPr lvl="0" algn="l" defTabSz="914400">
                        <a:lnSpc>
                          <a:spcPct val="100000"/>
                        </a:lnSpc>
                        <a:spcAft>
                          <a:spcPts val="600"/>
                        </a:spcAft>
                        <a:buFont typeface="Arial" pitchFamily="34" charset="0"/>
                        <a:buChar char="•"/>
                      </a:pPr>
                      <a:r>
                        <a:rPr lang="es-ES" sz="1800" b="1" i="0" noProof="1" smtClean="0">
                          <a:latin typeface="Segoe Print"/>
                          <a:ea typeface="+mn-ea"/>
                          <a:cs typeface="+mn-cs"/>
                        </a:rPr>
                        <a:t>Antecedentes</a:t>
                      </a:r>
                      <a:r>
                        <a:rPr lang="es-ES" sz="1800" b="1" i="0" baseline="0" noProof="1" smtClean="0">
                          <a:latin typeface="Segoe Print"/>
                          <a:ea typeface="+mn-ea"/>
                          <a:cs typeface="+mn-cs"/>
                        </a:rPr>
                        <a:t> del PNCE</a:t>
                      </a:r>
                      <a:endParaRPr lang="es-ES" sz="1800" b="1" i="0" noProof="1" smtClean="0">
                        <a:latin typeface="Segoe Print"/>
                        <a:ea typeface="+mn-ea"/>
                        <a:cs typeface="+mn-cs"/>
                      </a:endParaRPr>
                    </a:p>
                  </a:txBody>
                  <a:tcPr>
                    <a:solidFill>
                      <a:schemeClr val="accent6">
                        <a:lumMod val="60000"/>
                        <a:lumOff val="40000"/>
                      </a:schemeClr>
                    </a:solidFill>
                  </a:tcPr>
                </a:tc>
                <a:tc>
                  <a:txBody>
                    <a:bodyPr/>
                    <a:lstStyle/>
                    <a:p>
                      <a:pPr lvl="0" algn="l" defTabSz="914400">
                        <a:buNone/>
                      </a:pPr>
                      <a:r>
                        <a:rPr lang="es-ES" sz="1800" b="1" i="0" noProof="1" smtClean="0">
                          <a:latin typeface="Segoe Print"/>
                          <a:ea typeface="+mn-ea"/>
                          <a:cs typeface="+mn-cs"/>
                        </a:rPr>
                        <a:t>-Renovación del ACE</a:t>
                      </a: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-Renovación del ACE</a:t>
                      </a:r>
                      <a:endParaRPr lang="es-ES" sz="1800" b="1" i="0" noProof="1" smtClean="0">
                        <a:solidFill>
                          <a:schemeClr val="accent3">
                            <a:lumMod val="60000"/>
                            <a:lumOff val="40000"/>
                          </a:schemeClr>
                        </a:solidFill>
                        <a:latin typeface="+mn-lt"/>
                        <a:ea typeface="+mn-ea"/>
                        <a:cs typeface="+mn-cs"/>
                      </a:endParaRPr>
                    </a:p>
                  </a:txBody>
                  <a:tcPr>
                    <a:solidFill>
                      <a:schemeClr val="accent6">
                        <a:lumMod val="60000"/>
                        <a:lumOff val="40000"/>
                      </a:schemeClr>
                    </a:solidFill>
                  </a:tcPr>
                </a:tc>
              </a:tr>
              <a:tr h="370840">
                <a:tc>
                  <a:txBody>
                    <a:bodyPr/>
                    <a:lstStyle/>
                    <a:p>
                      <a:pPr>
                        <a:buFont typeface="Arial" pitchFamily="34" charset="0"/>
                        <a:buChar char="•"/>
                      </a:pPr>
                      <a:r>
                        <a:rPr lang="es-ES" sz="1800" b="1" i="0" noProof="1" smtClean="0">
                          <a:latin typeface="Segoe Print"/>
                          <a:ea typeface="+mn-ea"/>
                          <a:cs typeface="+mn-cs"/>
                        </a:rPr>
                        <a:t>Presentación</a:t>
                      </a:r>
                      <a:r>
                        <a:rPr lang="es-ES" sz="1800" b="1" i="0" baseline="0" noProof="1" smtClean="0">
                          <a:latin typeface="Segoe Print"/>
                          <a:ea typeface="+mn-ea"/>
                          <a:cs typeface="+mn-cs"/>
                        </a:rPr>
                        <a:t> de Tutores de Formadores  Paz</a:t>
                      </a:r>
                      <a:endParaRPr lang="es-MX"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- 1er. Taller</a:t>
                      </a:r>
                      <a:endParaRPr lang="es-MX"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Familia y prácticas de crianza. </a:t>
                      </a:r>
                      <a:endParaRPr lang="es-MX" b="1" dirty="0" smtClean="0"/>
                    </a:p>
                  </a:txBody>
                  <a:tcPr>
                    <a:solidFill>
                      <a:srgbClr val="66FF6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s-ES" sz="1800" b="1" i="0" noProof="1" smtClean="0">
                          <a:latin typeface="Segoe Print"/>
                          <a:ea typeface="+mn-ea"/>
                          <a:cs typeface="+mn-cs"/>
                        </a:rPr>
                        <a:t>2do. Taller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Reglas y Límites</a:t>
                      </a:r>
                    </a:p>
                    <a:p>
                      <a:endParaRPr lang="es-MX" b="1" dirty="0"/>
                    </a:p>
                  </a:txBody>
                  <a:tcPr>
                    <a:solidFill>
                      <a:srgbClr val="66FF66"/>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800" b="1" i="0" noProof="1" smtClean="0">
                          <a:latin typeface="Segoe Print"/>
                          <a:ea typeface="+mn-ea"/>
                          <a:cs typeface="+mn-cs"/>
                        </a:rPr>
                        <a:t>Renovación del ACE</a:t>
                      </a: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 Inclusión en la escuela (Estrategia Global de Mejora-Alto al rezago)</a:t>
                      </a:r>
                    </a:p>
                  </a:txBody>
                  <a:tcPr>
                    <a:solidFill>
                      <a:srgbClr val="08D3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-Inclusión en el aula (Rescate de Experien Exit-Diversificación Curricular)</a:t>
                      </a:r>
                    </a:p>
                  </a:txBody>
                  <a:tcPr>
                    <a:solidFill>
                      <a:srgbClr val="08D3E8"/>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800" b="1" i="0" noProof="1" smtClean="0">
                          <a:latin typeface="Segoe Print"/>
                          <a:ea typeface="+mn-ea"/>
                          <a:cs typeface="+mn-cs"/>
                        </a:rPr>
                        <a:t> Inclusion y Equidad Educativa</a:t>
                      </a:r>
                    </a:p>
                  </a:txBody>
                  <a:tcPr>
                    <a:solidFill>
                      <a:srgbClr val="08D3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-Perspectiva de género</a:t>
                      </a:r>
                    </a:p>
                  </a:txBody>
                  <a:tcPr>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-Protocolo de Equidad de Género</a:t>
                      </a:r>
                    </a:p>
                    <a:p>
                      <a:endParaRPr lang="es-MX" b="1" dirty="0"/>
                    </a:p>
                  </a:txBody>
                  <a:tcPr>
                    <a:solidFill>
                      <a:schemeClr val="accent2">
                        <a:lumMod val="60000"/>
                        <a:lumOff val="4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800" b="1" i="0" noProof="1" smtClean="0">
                          <a:latin typeface="Segoe Print"/>
                          <a:ea typeface="+mn-ea"/>
                          <a:cs typeface="+mn-cs"/>
                        </a:rPr>
                        <a:t>Conceptos Equidad de Género</a:t>
                      </a:r>
                    </a:p>
                  </a:txBody>
                  <a:tcPr>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-Derechos Humanos y</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Derechos de niños</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-Aprendiendo los derechos en la</a:t>
                      </a:r>
                      <a:r>
                        <a:rPr lang="es-ES" sz="1800" b="1" i="0" baseline="0" noProof="1" smtClean="0">
                          <a:latin typeface="Segoe Print"/>
                          <a:ea typeface="+mn-ea"/>
                          <a:cs typeface="+mn-cs"/>
                        </a:rPr>
                        <a:t> escuela</a:t>
                      </a:r>
                      <a:endParaRPr lang="es-ES" sz="1800" b="1" i="0" noProof="1" smtClean="0">
                        <a:latin typeface="Segoe Print"/>
                        <a:ea typeface="+mn-ea"/>
                        <a:cs typeface="+mn-cs"/>
                      </a:endParaRPr>
                    </a:p>
                  </a:txBody>
                  <a:tcPr>
                    <a:solidFill>
                      <a:srgbClr val="FFC000"/>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i="0" noProof="1" smtClean="0">
                        <a:latin typeface="Segoe Print"/>
                        <a:ea typeface="+mn-ea"/>
                        <a:cs typeface="+mn-cs"/>
                      </a:endParaRPr>
                    </a:p>
                  </a:txBody>
                  <a:tcPr>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-Concepto Conflicto y Habilidades Comunicativas en la mediación y solución de conflictos</a:t>
                      </a:r>
                    </a:p>
                  </a:txBody>
                  <a:tcPr>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-Mediación en las escuelas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-Transformación de conflictos</a:t>
                      </a:r>
                    </a:p>
                    <a:p>
                      <a:endParaRPr lang="es-MX" b="1" dirty="0"/>
                    </a:p>
                  </a:txBody>
                  <a:tcPr>
                    <a:solidFill>
                      <a:schemeClr val="accent6">
                        <a:lumMod val="75000"/>
                      </a:schemeClr>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44624"/>
            <a:ext cx="7498080" cy="216024"/>
          </a:xfrm>
        </p:spPr>
        <p:txBody>
          <a:bodyPr>
            <a:normAutofit fontScale="90000"/>
          </a:bodyPr>
          <a:lstStyle/>
          <a:p>
            <a:r>
              <a:rPr lang="es-MX" sz="3200" b="1" dirty="0" smtClean="0"/>
              <a:t>TEMAS   Y   CONTENIDOS</a:t>
            </a:r>
            <a:endParaRPr lang="es-MX" sz="32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1926315316"/>
              </p:ext>
            </p:extLst>
          </p:nvPr>
        </p:nvGraphicFramePr>
        <p:xfrm>
          <a:off x="107504" y="476672"/>
          <a:ext cx="8928992" cy="6170183"/>
        </p:xfrm>
        <a:graphic>
          <a:graphicData uri="http://schemas.openxmlformats.org/drawingml/2006/table">
            <a:tbl>
              <a:tblPr firstRow="1" bandRow="1">
                <a:tableStyleId>{5C22544A-7EE6-4342-B048-85BDC9FD1C3A}</a:tableStyleId>
              </a:tblPr>
              <a:tblGrid>
                <a:gridCol w="1944216"/>
                <a:gridCol w="1800200"/>
                <a:gridCol w="2736304"/>
                <a:gridCol w="792088"/>
                <a:gridCol w="1656184"/>
              </a:tblGrid>
              <a:tr h="361713">
                <a:tc>
                  <a:txBody>
                    <a:bodyPr/>
                    <a:lstStyle/>
                    <a:p>
                      <a:pPr algn="ctr"/>
                      <a:r>
                        <a:rPr lang="es-MX" dirty="0" smtClean="0"/>
                        <a:t>SESIÓN  4</a:t>
                      </a:r>
                      <a:endParaRPr lang="es-MX" dirty="0"/>
                    </a:p>
                  </a:txBody>
                  <a:tcPr/>
                </a:tc>
                <a:tc>
                  <a:txBody>
                    <a:bodyPr/>
                    <a:lstStyle/>
                    <a:p>
                      <a:pPr algn="ctr"/>
                      <a:r>
                        <a:rPr lang="es-MX" dirty="0" smtClean="0"/>
                        <a:t>SESIÓN  5</a:t>
                      </a:r>
                      <a:endParaRPr lang="es-MX" dirty="0"/>
                    </a:p>
                  </a:txBody>
                  <a:tcPr/>
                </a:tc>
                <a:tc>
                  <a:txBody>
                    <a:bodyPr/>
                    <a:lstStyle/>
                    <a:p>
                      <a:pPr algn="ctr"/>
                      <a:r>
                        <a:rPr lang="es-MX" dirty="0" smtClean="0"/>
                        <a:t>SESIÓN  6</a:t>
                      </a:r>
                      <a:endParaRPr lang="es-MX"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smtClean="0"/>
                        <a:t>ACCIONES</a:t>
                      </a:r>
                      <a:r>
                        <a:rPr lang="es-MX"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s-MX" baseline="0" dirty="0" smtClean="0"/>
                        <a:t>2017-2018</a:t>
                      </a:r>
                      <a:endParaRPr lang="es-MX" dirty="0" smtClean="0"/>
                    </a:p>
                  </a:txBody>
                  <a:tcPr/>
                </a:tc>
                <a:tc hMerge="1">
                  <a:txBody>
                    <a:bodyPr/>
                    <a:lstStyle/>
                    <a:p>
                      <a:pPr algn="ctr"/>
                      <a:endParaRPr lang="es-MX" dirty="0"/>
                    </a:p>
                  </a:txBody>
                  <a:tcPr/>
                </a:tc>
              </a:tr>
              <a:tr h="891895">
                <a:tc>
                  <a:txBody>
                    <a:bodyPr/>
                    <a:lstStyle/>
                    <a:p>
                      <a:pPr lvl="0" algn="l" defTabSz="914400">
                        <a:buNone/>
                      </a:pPr>
                      <a:r>
                        <a:rPr lang="es-ES" sz="1600" b="1" i="0" noProof="1" smtClean="0">
                          <a:latin typeface="Segoe Print"/>
                          <a:ea typeface="+mn-ea"/>
                          <a:cs typeface="+mn-cs"/>
                        </a:rPr>
                        <a:t>S</a:t>
                      </a:r>
                      <a:r>
                        <a:rPr lang="es-ES" sz="1800" b="1" i="0" noProof="1" smtClean="0">
                          <a:latin typeface="Segoe Print"/>
                          <a:ea typeface="+mn-ea"/>
                          <a:cs typeface="+mn-cs"/>
                        </a:rPr>
                        <a:t>eguimiento del ACE</a:t>
                      </a:r>
                    </a:p>
                  </a:txBody>
                  <a:tcPr>
                    <a:solidFill>
                      <a:schemeClr val="accent6">
                        <a:lumMod val="60000"/>
                        <a:lumOff val="40000"/>
                      </a:schemeClr>
                    </a:solidFill>
                  </a:tcPr>
                </a:tc>
                <a:tc>
                  <a:txBody>
                    <a:bodyPr/>
                    <a:lstStyle/>
                    <a:p>
                      <a:pPr lvl="0" algn="l" defTabSz="914400">
                        <a:buNone/>
                      </a:pPr>
                      <a:r>
                        <a:rPr lang="es-ES" sz="1800" b="1" i="0" noProof="1" smtClean="0">
                          <a:latin typeface="Segoe Print"/>
                          <a:ea typeface="+mn-ea"/>
                          <a:cs typeface="+mn-cs"/>
                        </a:rPr>
                        <a:t>-Seguimiento del ACE</a:t>
                      </a:r>
                    </a:p>
                  </a:txBody>
                  <a:tcPr>
                    <a:solidFill>
                      <a:schemeClr val="accent6">
                        <a:lumMod val="60000"/>
                        <a:lumOff val="40000"/>
                      </a:schemeClr>
                    </a:solidFill>
                  </a:tcPr>
                </a:tc>
                <a:tc>
                  <a:txBody>
                    <a:bodyPr/>
                    <a:lstStyle/>
                    <a:p>
                      <a:pPr lvl="0" algn="l" defTabSz="914400">
                        <a:buNone/>
                      </a:pPr>
                      <a:r>
                        <a:rPr lang="es-ES" sz="1600" b="1" i="0" noProof="1" smtClean="0">
                          <a:latin typeface="Segoe Print"/>
                          <a:ea typeface="+mn-ea"/>
                          <a:cs typeface="+mn-cs"/>
                        </a:rPr>
                        <a:t>-</a:t>
                      </a:r>
                      <a:r>
                        <a:rPr lang="es-ES" sz="1800" b="1" i="0" noProof="1" smtClean="0">
                          <a:latin typeface="Segoe Print"/>
                          <a:ea typeface="+mn-ea"/>
                          <a:cs typeface="+mn-cs"/>
                        </a:rPr>
                        <a:t>Seguimiento del ACE</a:t>
                      </a:r>
                    </a:p>
                  </a:txBody>
                  <a:tcPr>
                    <a:solidFill>
                      <a:schemeClr val="accent6">
                        <a:lumMod val="60000"/>
                        <a:lumOff val="40000"/>
                      </a:schemeClr>
                    </a:solidFill>
                  </a:tcPr>
                </a:tc>
                <a:tc rowSpan="8">
                  <a:txBody>
                    <a:bodyPr/>
                    <a:lstStyle/>
                    <a:p>
                      <a:pPr lvl="0" algn="ctr" defTabSz="914400">
                        <a:buNone/>
                      </a:pPr>
                      <a:r>
                        <a:rPr lang="es-ES" sz="1800" b="1" i="0" noProof="1" smtClean="0">
                          <a:latin typeface="Segoe Print"/>
                          <a:ea typeface="+mn-ea"/>
                          <a:cs typeface="+mn-cs"/>
                        </a:rPr>
                        <a:t>Tomar</a:t>
                      </a:r>
                      <a:r>
                        <a:rPr lang="es-ES" sz="1800" b="1" i="0" baseline="0" noProof="1" smtClean="0">
                          <a:latin typeface="Segoe Print"/>
                          <a:ea typeface="+mn-ea"/>
                          <a:cs typeface="+mn-cs"/>
                        </a:rPr>
                        <a:t> en cuenta para PASG, PAZE y Ruta de Mejora </a:t>
                      </a:r>
                      <a:endParaRPr lang="es-ES" sz="1800" b="1" i="0" noProof="1" smtClean="0">
                        <a:latin typeface="Segoe Print"/>
                        <a:ea typeface="+mn-ea"/>
                        <a:cs typeface="+mn-cs"/>
                      </a:endParaRPr>
                    </a:p>
                  </a:txBody>
                  <a:tcPr vert="vert">
                    <a:solidFill>
                      <a:schemeClr val="accent6">
                        <a:lumMod val="60000"/>
                        <a:lumOff val="40000"/>
                      </a:schemeClr>
                    </a:solidFill>
                  </a:tcPr>
                </a:tc>
                <a:tc>
                  <a:txBody>
                    <a:bodyPr/>
                    <a:lstStyle/>
                    <a:p>
                      <a:pPr lvl="0" algn="l" defTabSz="914400">
                        <a:buNone/>
                      </a:pPr>
                      <a:r>
                        <a:rPr lang="es-ES" sz="1800" b="1" i="0" noProof="1" smtClean="0">
                          <a:latin typeface="Segoe Print"/>
                          <a:ea typeface="+mn-ea"/>
                          <a:cs typeface="+mn-cs"/>
                        </a:rPr>
                        <a:t>Renovar acuerdos</a:t>
                      </a:r>
                    </a:p>
                  </a:txBody>
                  <a:tcPr>
                    <a:solidFill>
                      <a:schemeClr val="accent6">
                        <a:lumMod val="60000"/>
                        <a:lumOff val="40000"/>
                      </a:schemeClr>
                    </a:solidFill>
                  </a:tcPr>
                </a:tc>
              </a:tr>
              <a:tr h="891895">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 sz="1800" b="1" i="0" noProof="1" smtClean="0">
                          <a:latin typeface="Segoe Print"/>
                          <a:ea typeface="+mn-ea"/>
                          <a:cs typeface="+mn-cs"/>
                        </a:rPr>
                        <a:t>- 4º Taller</a:t>
                      </a:r>
                    </a:p>
                    <a:p>
                      <a:pPr>
                        <a:buFont typeface="Arial" pitchFamily="34" charset="0"/>
                        <a:buChar char="•"/>
                      </a:pPr>
                      <a:endParaRPr lang="es-MX" b="1" dirty="0"/>
                    </a:p>
                  </a:txBody>
                  <a:tcPr>
                    <a:solidFill>
                      <a:srgbClr val="66FF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- 5º</a:t>
                      </a:r>
                      <a:r>
                        <a:rPr lang="es-ES" sz="1800" b="1" i="0" baseline="0" noProof="1" smtClean="0">
                          <a:latin typeface="Segoe Print"/>
                          <a:ea typeface="+mn-ea"/>
                          <a:cs typeface="+mn-cs"/>
                        </a:rPr>
                        <a:t> Taller</a:t>
                      </a:r>
                      <a:endParaRPr lang="es-MX" b="1" dirty="0" smtClean="0"/>
                    </a:p>
                  </a:txBody>
                  <a:tcPr>
                    <a:solidFill>
                      <a:srgbClr val="66FF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- 6º</a:t>
                      </a:r>
                      <a:r>
                        <a:rPr lang="es-ES" sz="1800" b="1" i="0" baseline="0" noProof="1" smtClean="0">
                          <a:latin typeface="Segoe Print"/>
                          <a:ea typeface="+mn-ea"/>
                          <a:cs typeface="+mn-cs"/>
                        </a:rPr>
                        <a:t> Taller</a:t>
                      </a:r>
                      <a:endParaRPr lang="es-MX" b="1" dirty="0" smtClean="0"/>
                    </a:p>
                    <a:p>
                      <a:endParaRPr lang="es-MX" b="1" dirty="0"/>
                    </a:p>
                  </a:txBody>
                  <a:tcPr>
                    <a:solidFill>
                      <a:srgbClr val="66FF66"/>
                    </a:solidFill>
                  </a:tcPr>
                </a:tc>
                <a:tc vMerge="1">
                  <a:txBody>
                    <a:bodyPr/>
                    <a:lstStyle/>
                    <a:p>
                      <a:endParaRPr lang="es-MX" b="1" dirty="0"/>
                    </a:p>
                  </a:txBody>
                  <a:tcPr>
                    <a:solidFill>
                      <a:srgbClr val="66FF66"/>
                    </a:solidFill>
                  </a:tcPr>
                </a:tc>
                <a:tc>
                  <a:txBody>
                    <a:bodyPr/>
                    <a:lstStyle/>
                    <a:p>
                      <a:r>
                        <a:rPr lang="es-ES" sz="1800" b="1" i="0" baseline="0" noProof="1" smtClean="0">
                          <a:latin typeface="Segoe Print"/>
                          <a:ea typeface="+mn-ea"/>
                          <a:cs typeface="+mn-cs"/>
                        </a:rPr>
                        <a:t>Escuelas que lleven el programa</a:t>
                      </a:r>
                      <a:endParaRPr lang="es-MX" b="1" dirty="0"/>
                    </a:p>
                  </a:txBody>
                  <a:tcPr>
                    <a:solidFill>
                      <a:srgbClr val="66FF66"/>
                    </a:solidFill>
                  </a:tcPr>
                </a:tc>
              </a:tr>
              <a:tr h="1203528">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 sz="1800" b="1" i="0" noProof="1" smtClean="0">
                          <a:latin typeface="Segoe Print"/>
                          <a:ea typeface="+mn-ea"/>
                          <a:cs typeface="+mn-cs"/>
                        </a:rPr>
                        <a:t>-Grupos Vulnerados (Énfasis Discapacidad)</a:t>
                      </a:r>
                    </a:p>
                  </a:txBody>
                  <a:tcPr>
                    <a:solidFill>
                      <a:srgbClr val="08D3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Comunidad Educativa Inclusion</a:t>
                      </a:r>
                    </a:p>
                  </a:txBody>
                  <a:tcPr>
                    <a:solidFill>
                      <a:srgbClr val="08D3E8"/>
                    </a:solidFill>
                  </a:tcPr>
                </a:tc>
                <a:tc>
                  <a:txBody>
                    <a:bodyPr/>
                    <a:lstStyle/>
                    <a:p>
                      <a:pPr lvl="0" algn="l" defTabSz="914400">
                        <a:buNone/>
                      </a:pPr>
                      <a:r>
                        <a:rPr lang="es-ES" sz="1800" b="1" i="0" noProof="1" smtClean="0">
                          <a:latin typeface="Segoe Print"/>
                          <a:ea typeface="+mn-ea"/>
                          <a:cs typeface="+mn-cs"/>
                        </a:rPr>
                        <a:t>-Escuela Promotora de la Cultura Inclusiva.</a:t>
                      </a:r>
                    </a:p>
                  </a:txBody>
                  <a:tcPr>
                    <a:solidFill>
                      <a:srgbClr val="08D3E8"/>
                    </a:solidFill>
                  </a:tcPr>
                </a:tc>
                <a:tc vMerge="1">
                  <a:txBody>
                    <a:bodyPr/>
                    <a:lstStyle/>
                    <a:p>
                      <a:pPr lvl="0" algn="l" defTabSz="914400">
                        <a:buNone/>
                      </a:pPr>
                      <a:endParaRPr lang="es-ES" sz="1800" b="1" i="0" noProof="1" smtClean="0">
                        <a:latin typeface="Segoe Print"/>
                        <a:ea typeface="+mn-ea"/>
                        <a:cs typeface="+mn-cs"/>
                      </a:endParaRPr>
                    </a:p>
                  </a:txBody>
                  <a:tcPr>
                    <a:solidFill>
                      <a:srgbClr val="08D3E8"/>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Prácticas inclusivas</a:t>
                      </a:r>
                    </a:p>
                    <a:p>
                      <a:pPr lvl="0" algn="l" defTabSz="914400">
                        <a:buNone/>
                      </a:pPr>
                      <a:endParaRPr lang="es-ES" sz="1800" b="1" i="0" noProof="1" smtClean="0">
                        <a:latin typeface="Segoe Print"/>
                        <a:ea typeface="+mn-ea"/>
                        <a:cs typeface="+mn-cs"/>
                      </a:endParaRPr>
                    </a:p>
                  </a:txBody>
                  <a:tcPr>
                    <a:solidFill>
                      <a:srgbClr val="08D3E8"/>
                    </a:solidFill>
                  </a:tcPr>
                </a:tc>
              </a:tr>
              <a:tr h="223504">
                <a:tc rowSpan="2">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 sz="1800" b="1" i="0" noProof="1" smtClean="0">
                          <a:latin typeface="Segoe Print"/>
                          <a:ea typeface="+mn-ea"/>
                          <a:cs typeface="+mn-cs"/>
                        </a:rPr>
                        <a:t>-Equidad de género en el aula</a:t>
                      </a:r>
                    </a:p>
                  </a:txBody>
                  <a:tcPr>
                    <a:solidFill>
                      <a:schemeClr val="accent2">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-Protocolo Alba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i="0" noProof="1" smtClean="0">
                        <a:latin typeface="Segoe Print"/>
                        <a:ea typeface="+mn-ea"/>
                        <a:cs typeface="+mn-cs"/>
                      </a:endParaRPr>
                    </a:p>
                  </a:txBody>
                  <a:tcPr>
                    <a:solidFill>
                      <a:schemeClr val="accent2">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-La NO Discriminación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i="0" noProof="1" smtClean="0">
                        <a:latin typeface="Segoe Print"/>
                        <a:ea typeface="+mn-ea"/>
                        <a:cs typeface="+mn-cs"/>
                      </a:endParaRPr>
                    </a:p>
                  </a:txBody>
                  <a:tcPr>
                    <a:solidFill>
                      <a:schemeClr val="accent2">
                        <a:lumMod val="60000"/>
                        <a:lumOff val="40000"/>
                      </a:schemeClr>
                    </a:solidFill>
                  </a:tcPr>
                </a:tc>
                <a:tc vMerge="1">
                  <a:txBody>
                    <a:bodyPr/>
                    <a:lstStyle/>
                    <a:p>
                      <a:endParaRPr lang="es-MX"/>
                    </a:p>
                  </a:txBody>
                  <a:tcPr/>
                </a:tc>
                <a:tc vMerge="1">
                  <a:txBody>
                    <a:bodyPr/>
                    <a:lstStyle/>
                    <a:p>
                      <a:endParaRPr lang="es-MX"/>
                    </a:p>
                  </a:txBody>
                  <a:tcPr/>
                </a:tc>
              </a:tr>
              <a:tr h="712600">
                <a:tc vMerge="1">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s-ES" sz="1800" b="1" i="0" noProof="1" smtClean="0">
                        <a:latin typeface="Segoe Print"/>
                        <a:ea typeface="+mn-ea"/>
                        <a:cs typeface="+mn-cs"/>
                      </a:endParaRPr>
                    </a:p>
                  </a:txBody>
                  <a:tcPr>
                    <a:solidFill>
                      <a:schemeClr val="accent2">
                        <a:lumMod val="60000"/>
                        <a:lumOff val="4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i="0" noProof="1" smtClean="0">
                        <a:latin typeface="Segoe Print"/>
                        <a:ea typeface="+mn-ea"/>
                        <a:cs typeface="+mn-cs"/>
                      </a:endParaRPr>
                    </a:p>
                  </a:txBody>
                  <a:tcPr>
                    <a:solidFill>
                      <a:schemeClr val="accent2">
                        <a:lumMod val="60000"/>
                        <a:lumOff val="4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i="0" noProof="1" smtClean="0">
                        <a:latin typeface="Segoe Print"/>
                        <a:ea typeface="+mn-ea"/>
                        <a:cs typeface="+mn-cs"/>
                      </a:endParaRPr>
                    </a:p>
                  </a:txBody>
                  <a:tcPr>
                    <a:solidFill>
                      <a:schemeClr val="accent2">
                        <a:lumMod val="60000"/>
                        <a:lumOff val="4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i="0" noProof="1" smtClean="0">
                        <a:latin typeface="Segoe Print"/>
                        <a:ea typeface="+mn-ea"/>
                        <a:cs typeface="+mn-cs"/>
                      </a:endParaRPr>
                    </a:p>
                  </a:txBody>
                  <a:tcPr>
                    <a:solidFill>
                      <a:schemeClr val="accent2">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Difusión</a:t>
                      </a:r>
                      <a:r>
                        <a:rPr lang="es-ES" sz="1800" b="1" i="0" baseline="0" noProof="1" smtClean="0">
                          <a:latin typeface="Segoe Print"/>
                          <a:ea typeface="+mn-ea"/>
                          <a:cs typeface="+mn-cs"/>
                        </a:rPr>
                        <a:t> del Protocolo</a:t>
                      </a:r>
                      <a:endParaRPr lang="es-ES" sz="1800" b="1" i="0" noProof="1" smtClean="0">
                        <a:latin typeface="Segoe Print"/>
                        <a:ea typeface="+mn-ea"/>
                        <a:cs typeface="+mn-cs"/>
                      </a:endParaRPr>
                    </a:p>
                  </a:txBody>
                  <a:tcPr>
                    <a:solidFill>
                      <a:schemeClr val="accent2">
                        <a:lumMod val="60000"/>
                        <a:lumOff val="40000"/>
                      </a:schemeClr>
                    </a:solidFill>
                  </a:tcPr>
                </a:tc>
              </a:tr>
              <a:tr h="179295">
                <a:tc rowSpan="2">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 sz="1800" b="1" i="0" noProof="1" smtClean="0">
                          <a:latin typeface="Segoe Print"/>
                          <a:ea typeface="+mn-ea"/>
                          <a:cs typeface="+mn-cs"/>
                        </a:rPr>
                        <a:t>-Cultura de la Legalidad</a:t>
                      </a:r>
                    </a:p>
                  </a:txBody>
                  <a:tcPr>
                    <a:solidFill>
                      <a:srgbClr val="FFC00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-Ética (valores y principios)</a:t>
                      </a:r>
                    </a:p>
                  </a:txBody>
                  <a:tcPr>
                    <a:solidFill>
                      <a:srgbClr val="FFC00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-Justicia Restaurativa</a:t>
                      </a:r>
                    </a:p>
                  </a:txBody>
                  <a:tcPr>
                    <a:solidFill>
                      <a:srgbClr val="FFC000"/>
                    </a:solidFill>
                  </a:tcPr>
                </a:tc>
                <a:tc vMerge="1">
                  <a:txBody>
                    <a:bodyPr/>
                    <a:lstStyle/>
                    <a:p>
                      <a:endParaRPr lang="es-MX"/>
                    </a:p>
                  </a:txBody>
                  <a:tcPr/>
                </a:tc>
                <a:tc vMerge="1">
                  <a:txBody>
                    <a:bodyPr/>
                    <a:lstStyle/>
                    <a:p>
                      <a:endParaRPr lang="es-MX"/>
                    </a:p>
                  </a:txBody>
                  <a:tcPr/>
                </a:tc>
              </a:tr>
              <a:tr h="684801">
                <a:tc vMerge="1">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s-ES" sz="1800" b="1" i="0" noProof="1" smtClean="0">
                        <a:latin typeface="Segoe Print"/>
                        <a:ea typeface="+mn-ea"/>
                        <a:cs typeface="+mn-cs"/>
                      </a:endParaRPr>
                    </a:p>
                  </a:txBody>
                  <a:tcPr>
                    <a:solidFill>
                      <a:srgbClr val="FFC000"/>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i="0" noProof="1" smtClean="0">
                        <a:latin typeface="Segoe Print"/>
                        <a:ea typeface="+mn-ea"/>
                        <a:cs typeface="+mn-cs"/>
                      </a:endParaRPr>
                    </a:p>
                  </a:txBody>
                  <a:tcPr>
                    <a:solidFill>
                      <a:srgbClr val="FFC000"/>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i="0" noProof="1" smtClean="0">
                        <a:latin typeface="Segoe Print"/>
                        <a:ea typeface="+mn-ea"/>
                        <a:cs typeface="+mn-cs"/>
                      </a:endParaRPr>
                    </a:p>
                  </a:txBody>
                  <a:tcPr>
                    <a:solidFill>
                      <a:srgbClr val="FFC000"/>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i="0" noProof="1" smtClean="0">
                        <a:latin typeface="Segoe Print"/>
                        <a:ea typeface="+mn-ea"/>
                        <a:cs typeface="+mn-cs"/>
                      </a:endParaRPr>
                    </a:p>
                  </a:txBody>
                  <a:tcPr>
                    <a:solidFill>
                      <a:srgbClr val="FFC00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i="0" noProof="1" smtClean="0">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Aprendizajes de los alumnos</a:t>
                      </a:r>
                    </a:p>
                  </a:txBody>
                  <a:tcPr>
                    <a:solidFill>
                      <a:srgbClr val="FFC000"/>
                    </a:solidFill>
                  </a:tcPr>
                </a:tc>
              </a:tr>
              <a:tr h="669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-Formando en la Paz</a:t>
                      </a:r>
                    </a:p>
                  </a:txBody>
                  <a:tcPr>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-Formando en la Paz</a:t>
                      </a:r>
                    </a:p>
                  </a:txBody>
                  <a:tcPr>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0" noProof="1" smtClean="0">
                          <a:latin typeface="Segoe Print"/>
                          <a:ea typeface="+mn-ea"/>
                          <a:cs typeface="+mn-cs"/>
                        </a:rPr>
                        <a:t>-Formando en la Paz</a:t>
                      </a:r>
                    </a:p>
                  </a:txBody>
                  <a:tcPr>
                    <a:solidFill>
                      <a:schemeClr val="accent6">
                        <a:lumMod val="7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i="0" noProof="1" smtClean="0">
                        <a:latin typeface="Segoe Print"/>
                        <a:ea typeface="+mn-ea"/>
                        <a:cs typeface="+mn-cs"/>
                      </a:endParaRPr>
                    </a:p>
                  </a:txBody>
                  <a:tcPr>
                    <a:solidFill>
                      <a:schemeClr val="accent6">
                        <a:lumMod val="7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i="0" noProof="1" smtClean="0">
                        <a:latin typeface="Segoe Print"/>
                        <a:ea typeface="+mn-ea"/>
                        <a:cs typeface="+mn-cs"/>
                      </a:endParaRPr>
                    </a:p>
                  </a:txBody>
                  <a:tcPr>
                    <a:solidFill>
                      <a:schemeClr val="accent6">
                        <a:lumMod val="75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Resultado de imagen para buenos dia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188639"/>
            <a:ext cx="5544616" cy="3473737"/>
          </a:xfrm>
          <a:prstGeom prst="rect">
            <a:avLst/>
          </a:prstGeom>
          <a:noFill/>
          <a:extLst>
            <a:ext uri="{909E8E84-426E-40DD-AFC4-6F175D3DCCD1}">
              <a14:hiddenFill xmlns:a14="http://schemas.microsoft.com/office/drawing/2010/main" xmlns="">
                <a:solidFill>
                  <a:srgbClr val="FFFFFF"/>
                </a:solidFill>
              </a14:hiddenFill>
            </a:ext>
          </a:extLst>
        </p:spPr>
      </p:pic>
      <p:pic>
        <p:nvPicPr>
          <p:cNvPr id="25604" name="Picture 4" descr="Resultado de imagen para agradecimiento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7777" y="3501008"/>
            <a:ext cx="5876223" cy="301587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uadroTexto 3"/>
          <p:cNvSpPr txBox="1"/>
          <p:nvPr/>
        </p:nvSpPr>
        <p:spPr>
          <a:xfrm flipH="1">
            <a:off x="4788021" y="5805264"/>
            <a:ext cx="3528394" cy="523220"/>
          </a:xfrm>
          <a:prstGeom prst="rect">
            <a:avLst/>
          </a:prstGeom>
          <a:noFill/>
        </p:spPr>
        <p:txBody>
          <a:bodyPr wrap="square" rtlCol="0">
            <a:spAutoFit/>
          </a:bodyPr>
          <a:lstStyle/>
          <a:p>
            <a:r>
              <a:rPr lang="es-MX" sz="2800" b="1" dirty="0" smtClean="0">
                <a:latin typeface="Lucida Handwriting" panose="03010101010101010101" pitchFamily="66" charset="0"/>
              </a:rPr>
              <a:t>Por tu presencia</a:t>
            </a:r>
            <a:endParaRPr lang="es-MX" sz="2800" b="1" dirty="0">
              <a:latin typeface="Lucida Handwriting" panose="03010101010101010101" pitchFamily="66" charset="0"/>
            </a:endParaRPr>
          </a:p>
        </p:txBody>
      </p:sp>
    </p:spTree>
    <p:extLst>
      <p:ext uri="{BB962C8B-B14F-4D97-AF65-F5344CB8AC3E}">
        <p14:creationId xmlns:p14="http://schemas.microsoft.com/office/powerpoint/2010/main" xmlns="" val="3499667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13"/>
          <p:cNvSpPr>
            <a:spLocks noChangeArrowheads="1"/>
          </p:cNvSpPr>
          <p:nvPr/>
        </p:nvSpPr>
        <p:spPr bwMode="auto">
          <a:xfrm>
            <a:off x="1259632" y="1192212"/>
            <a:ext cx="7344816" cy="5451475"/>
          </a:xfrm>
          <a:prstGeom prst="ellipse">
            <a:avLst/>
          </a:prstGeom>
          <a:solidFill>
            <a:srgbClr val="66FF66"/>
          </a:solidFill>
          <a:ln w="9525">
            <a:solidFill>
              <a:schemeClr val="tx1"/>
            </a:solidFill>
            <a:round/>
            <a:headEnd/>
            <a:tailEnd/>
          </a:ln>
        </p:spPr>
        <p:txBody>
          <a:bodyPr wrap="none" anchor="ctr"/>
          <a:lstStyle/>
          <a:p>
            <a:endParaRPr lang="es-MX"/>
          </a:p>
        </p:txBody>
      </p:sp>
      <p:sp>
        <p:nvSpPr>
          <p:cNvPr id="33796" name="Text Box 18"/>
          <p:cNvSpPr txBox="1">
            <a:spLocks noChangeArrowheads="1"/>
          </p:cNvSpPr>
          <p:nvPr/>
        </p:nvSpPr>
        <p:spPr bwMode="auto">
          <a:xfrm>
            <a:off x="2987824" y="1340768"/>
            <a:ext cx="3508375" cy="1600438"/>
          </a:xfrm>
          <a:prstGeom prst="rect">
            <a:avLst/>
          </a:prstGeom>
          <a:solidFill>
            <a:srgbClr val="FFFF99"/>
          </a:solidFill>
          <a:ln w="9525">
            <a:noFill/>
            <a:miter lim="800000"/>
            <a:headEnd/>
            <a:tailEnd/>
          </a:ln>
        </p:spPr>
        <p:txBody>
          <a:bodyPr>
            <a:spAutoFit/>
          </a:bodyPr>
          <a:lstStyle/>
          <a:p>
            <a:pPr>
              <a:spcBef>
                <a:spcPct val="50000"/>
              </a:spcBef>
              <a:buFontTx/>
              <a:buChar char="•"/>
            </a:pPr>
            <a:r>
              <a:rPr lang="es-MX" sz="1400" b="1" dirty="0" smtClean="0"/>
              <a:t>ACUERDO DE CONVIVENCIA </a:t>
            </a:r>
            <a:endParaRPr lang="es-MX" sz="1400" b="1" dirty="0"/>
          </a:p>
          <a:p>
            <a:pPr>
              <a:spcBef>
                <a:spcPct val="50000"/>
              </a:spcBef>
              <a:buFontTx/>
              <a:buChar char="•"/>
            </a:pPr>
            <a:r>
              <a:rPr lang="es-MX" sz="1400" b="1" dirty="0" smtClean="0"/>
              <a:t>TALLERES A PADRES</a:t>
            </a:r>
          </a:p>
          <a:p>
            <a:pPr>
              <a:spcBef>
                <a:spcPct val="50000"/>
              </a:spcBef>
              <a:buFontTx/>
              <a:buChar char="•"/>
            </a:pPr>
            <a:r>
              <a:rPr lang="es-MX" sz="1400" b="1" dirty="0" smtClean="0"/>
              <a:t>AUTOREGULACIÓN</a:t>
            </a:r>
            <a:endParaRPr lang="es-MX" sz="1400" b="1" dirty="0"/>
          </a:p>
          <a:p>
            <a:pPr>
              <a:spcBef>
                <a:spcPct val="50000"/>
              </a:spcBef>
              <a:buFontTx/>
              <a:buChar char="•"/>
            </a:pPr>
            <a:r>
              <a:rPr lang="es-MX" sz="1400" b="1" dirty="0" smtClean="0"/>
              <a:t>COMUNICACIÓN ASERTIVA</a:t>
            </a:r>
          </a:p>
          <a:p>
            <a:pPr>
              <a:spcBef>
                <a:spcPct val="50000"/>
              </a:spcBef>
              <a:buFontTx/>
              <a:buChar char="•"/>
            </a:pPr>
            <a:r>
              <a:rPr lang="es-MX" sz="1400" b="1" dirty="0" smtClean="0"/>
              <a:t>RESILIENCIA</a:t>
            </a:r>
            <a:endParaRPr lang="es-ES" sz="1400" b="1" dirty="0"/>
          </a:p>
        </p:txBody>
      </p:sp>
      <p:sp>
        <p:nvSpPr>
          <p:cNvPr id="33797" name="WordArt 3"/>
          <p:cNvSpPr>
            <a:spLocks noChangeArrowheads="1" noChangeShapeType="1" noTextEdit="1"/>
          </p:cNvSpPr>
          <p:nvPr/>
        </p:nvSpPr>
        <p:spPr bwMode="auto">
          <a:xfrm>
            <a:off x="2627784" y="260648"/>
            <a:ext cx="2895600" cy="571500"/>
          </a:xfrm>
          <a:prstGeom prst="rect">
            <a:avLst/>
          </a:prstGeom>
        </p:spPr>
        <p:txBody>
          <a:bodyPr wrap="none" fromWordArt="1">
            <a:prstTxWarp prst="textPlain">
              <a:avLst>
                <a:gd name="adj" fmla="val 50000"/>
              </a:avLst>
            </a:prstTxWarp>
          </a:bodyPr>
          <a:lstStyle/>
          <a:p>
            <a:pPr algn="ctr"/>
            <a:r>
              <a:rPr lang="es-MX" sz="3600" kern="10" dirty="0" smtClean="0">
                <a:ln w="19050">
                  <a:solidFill>
                    <a:srgbClr val="008000"/>
                  </a:solidFill>
                  <a:round/>
                  <a:headEnd/>
                  <a:tailEnd/>
                </a:ln>
                <a:solidFill>
                  <a:srgbClr val="00FF00"/>
                </a:solidFill>
                <a:effectLst>
                  <a:outerShdw dist="35921" dir="2700000" algn="ctr" rotWithShape="0">
                    <a:srgbClr val="990000"/>
                  </a:outerShdw>
                </a:effectLst>
                <a:latin typeface="Impact"/>
              </a:rPr>
              <a:t>PNCE</a:t>
            </a:r>
            <a:endParaRPr lang="es-MX" sz="3600" kern="10" dirty="0">
              <a:ln w="19050">
                <a:solidFill>
                  <a:srgbClr val="008000"/>
                </a:solidFill>
                <a:round/>
                <a:headEnd/>
                <a:tailEnd/>
              </a:ln>
              <a:solidFill>
                <a:srgbClr val="00FF00"/>
              </a:solidFill>
              <a:effectLst>
                <a:outerShdw dist="35921" dir="2700000" algn="ctr" rotWithShape="0">
                  <a:srgbClr val="990000"/>
                </a:outerShdw>
              </a:effectLst>
              <a:latin typeface="Impact"/>
            </a:endParaRPr>
          </a:p>
        </p:txBody>
      </p:sp>
      <p:sp>
        <p:nvSpPr>
          <p:cNvPr id="33798" name="Oval 7"/>
          <p:cNvSpPr>
            <a:spLocks noChangeArrowheads="1"/>
          </p:cNvSpPr>
          <p:nvPr/>
        </p:nvSpPr>
        <p:spPr bwMode="auto">
          <a:xfrm>
            <a:off x="1339216" y="4019847"/>
            <a:ext cx="2753594" cy="1800225"/>
          </a:xfrm>
          <a:prstGeom prst="ellipse">
            <a:avLst/>
          </a:prstGeom>
          <a:solidFill>
            <a:srgbClr val="66FFFF"/>
          </a:solidFill>
          <a:ln w="9525">
            <a:solidFill>
              <a:schemeClr val="tx1"/>
            </a:solidFill>
            <a:round/>
            <a:headEnd/>
            <a:tailEnd/>
          </a:ln>
        </p:spPr>
        <p:txBody>
          <a:bodyPr wrap="none" anchor="ctr"/>
          <a:lstStyle/>
          <a:p>
            <a:pPr>
              <a:buFontTx/>
              <a:buChar char="•"/>
            </a:pPr>
            <a:r>
              <a:rPr lang="es-MX" sz="1400" dirty="0" smtClean="0">
                <a:latin typeface="Arial Narrow" panose="020B0606020202030204" pitchFamily="34" charset="0"/>
              </a:rPr>
              <a:t> </a:t>
            </a:r>
          </a:p>
          <a:p>
            <a:pPr>
              <a:buFontTx/>
              <a:buChar char="•"/>
            </a:pPr>
            <a:r>
              <a:rPr lang="es-MX" dirty="0" smtClean="0">
                <a:latin typeface="Arial Narrow" panose="020B0606020202030204" pitchFamily="34" charset="0"/>
              </a:rPr>
              <a:t>Contra la Violencia de</a:t>
            </a:r>
          </a:p>
          <a:p>
            <a:r>
              <a:rPr lang="es-MX" dirty="0" smtClean="0">
                <a:latin typeface="Arial Narrow" panose="020B0606020202030204" pitchFamily="34" charset="0"/>
              </a:rPr>
              <a:t> Género</a:t>
            </a:r>
          </a:p>
          <a:p>
            <a:pPr>
              <a:buFontTx/>
              <a:buChar char="•"/>
            </a:pPr>
            <a:r>
              <a:rPr lang="es-MX" dirty="0" smtClean="0">
                <a:latin typeface="Arial Narrow" panose="020B0606020202030204" pitchFamily="34" charset="0"/>
              </a:rPr>
              <a:t>Protocolo de Equidad de Género</a:t>
            </a:r>
            <a:endParaRPr lang="es-MX" dirty="0">
              <a:latin typeface="Arial Narrow" panose="020B0606020202030204" pitchFamily="34" charset="0"/>
            </a:endParaRPr>
          </a:p>
          <a:p>
            <a:endParaRPr lang="es-MX" sz="1400" dirty="0">
              <a:latin typeface="Arial Narrow" panose="020B0606020202030204" pitchFamily="34" charset="0"/>
            </a:endParaRPr>
          </a:p>
        </p:txBody>
      </p:sp>
      <p:sp>
        <p:nvSpPr>
          <p:cNvPr id="33800" name="AutoShape 12"/>
          <p:cNvSpPr>
            <a:spLocks noChangeArrowheads="1"/>
          </p:cNvSpPr>
          <p:nvPr/>
        </p:nvSpPr>
        <p:spPr bwMode="auto">
          <a:xfrm>
            <a:off x="4284663" y="836613"/>
            <a:ext cx="792162" cy="576262"/>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s-MX"/>
          </a:p>
        </p:txBody>
      </p:sp>
      <p:sp>
        <p:nvSpPr>
          <p:cNvPr id="33799" name="Oval 8"/>
          <p:cNvSpPr>
            <a:spLocks noChangeArrowheads="1"/>
          </p:cNvSpPr>
          <p:nvPr/>
        </p:nvSpPr>
        <p:spPr bwMode="auto">
          <a:xfrm>
            <a:off x="5685631" y="3791768"/>
            <a:ext cx="2520950" cy="1799407"/>
          </a:xfrm>
          <a:prstGeom prst="ellipse">
            <a:avLst/>
          </a:prstGeom>
          <a:solidFill>
            <a:srgbClr val="FFCCFF"/>
          </a:solidFill>
          <a:ln w="9525">
            <a:solidFill>
              <a:schemeClr val="tx1"/>
            </a:solidFill>
            <a:round/>
            <a:headEnd/>
            <a:tailEnd/>
          </a:ln>
        </p:spPr>
        <p:txBody>
          <a:bodyPr wrap="none" anchor="ctr"/>
          <a:lstStyle/>
          <a:p>
            <a:r>
              <a:rPr lang="es-MX" dirty="0" smtClean="0">
                <a:latin typeface="Arial Narrow" panose="020B0606020202030204" pitchFamily="34" charset="0"/>
              </a:rPr>
              <a:t>Derechos humanos </a:t>
            </a:r>
          </a:p>
          <a:p>
            <a:pPr>
              <a:buFontTx/>
              <a:buChar char="•"/>
            </a:pPr>
            <a:r>
              <a:rPr lang="es-MX" dirty="0" smtClean="0">
                <a:latin typeface="Arial Narrow" panose="020B0606020202030204" pitchFamily="34" charset="0"/>
              </a:rPr>
              <a:t>Derechos de los niños</a:t>
            </a:r>
          </a:p>
        </p:txBody>
      </p:sp>
      <p:sp>
        <p:nvSpPr>
          <p:cNvPr id="33801" name="AutoShape 15"/>
          <p:cNvSpPr>
            <a:spLocks noChangeArrowheads="1"/>
          </p:cNvSpPr>
          <p:nvPr/>
        </p:nvSpPr>
        <p:spPr bwMode="auto">
          <a:xfrm flipV="1">
            <a:off x="6732240" y="548680"/>
            <a:ext cx="864518" cy="2161183"/>
          </a:xfrm>
          <a:custGeom>
            <a:avLst/>
            <a:gdLst>
              <a:gd name="T0" fmla="*/ 2147483647 w 21600"/>
              <a:gd name="T1" fmla="*/ 0 h 21600"/>
              <a:gd name="T2" fmla="*/ 1684274006 w 21600"/>
              <a:gd name="T3" fmla="*/ 2147483647 h 21600"/>
              <a:gd name="T4" fmla="*/ 0 w 21600"/>
              <a:gd name="T5" fmla="*/ 2147483647 h 21600"/>
              <a:gd name="T6" fmla="*/ 1684274006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p:spPr>
        <p:txBody>
          <a:bodyPr wrap="none" anchor="ctr"/>
          <a:lstStyle/>
          <a:p>
            <a:endParaRPr lang="es-MX"/>
          </a:p>
        </p:txBody>
      </p:sp>
      <p:sp>
        <p:nvSpPr>
          <p:cNvPr id="33802" name="AutoShape 16"/>
          <p:cNvSpPr>
            <a:spLocks noChangeArrowheads="1"/>
          </p:cNvSpPr>
          <p:nvPr/>
        </p:nvSpPr>
        <p:spPr bwMode="auto">
          <a:xfrm flipH="1" flipV="1">
            <a:off x="1835696" y="620688"/>
            <a:ext cx="1007641" cy="2232050"/>
          </a:xfrm>
          <a:custGeom>
            <a:avLst/>
            <a:gdLst>
              <a:gd name="T0" fmla="*/ 2147483647 w 21600"/>
              <a:gd name="T1" fmla="*/ 0 h 21600"/>
              <a:gd name="T2" fmla="*/ 1996736034 w 21600"/>
              <a:gd name="T3" fmla="*/ 2147483647 h 21600"/>
              <a:gd name="T4" fmla="*/ 0 w 21600"/>
              <a:gd name="T5" fmla="*/ 2147483647 h 21600"/>
              <a:gd name="T6" fmla="*/ 1996736034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p:spPr>
        <p:txBody>
          <a:bodyPr wrap="none" anchor="ctr"/>
          <a:lstStyle/>
          <a:p>
            <a:endParaRPr lang="es-MX"/>
          </a:p>
        </p:txBody>
      </p:sp>
      <p:sp>
        <p:nvSpPr>
          <p:cNvPr id="33805" name="Oval 5"/>
          <p:cNvSpPr>
            <a:spLocks noChangeArrowheads="1"/>
          </p:cNvSpPr>
          <p:nvPr/>
        </p:nvSpPr>
        <p:spPr bwMode="auto">
          <a:xfrm>
            <a:off x="5652120" y="2708920"/>
            <a:ext cx="1944216" cy="1296144"/>
          </a:xfrm>
          <a:prstGeom prst="ellipse">
            <a:avLst/>
          </a:prstGeom>
          <a:solidFill>
            <a:srgbClr val="FFCCFF"/>
          </a:solidFill>
          <a:ln w="9525">
            <a:solidFill>
              <a:schemeClr val="tx1"/>
            </a:solidFill>
            <a:round/>
            <a:headEnd/>
            <a:tailEnd/>
          </a:ln>
        </p:spPr>
        <p:txBody>
          <a:bodyPr wrap="none" anchor="ctr"/>
          <a:lstStyle/>
          <a:p>
            <a:pPr algn="ctr"/>
            <a:r>
              <a:rPr lang="es-MX" b="1" dirty="0" smtClean="0">
                <a:solidFill>
                  <a:schemeClr val="accent3">
                    <a:lumMod val="50000"/>
                  </a:schemeClr>
                </a:solidFill>
                <a:latin typeface="Arial Narrow" panose="020B0606020202030204" pitchFamily="34" charset="0"/>
              </a:rPr>
              <a:t>CULTURA </a:t>
            </a:r>
          </a:p>
          <a:p>
            <a:pPr algn="ctr"/>
            <a:r>
              <a:rPr lang="es-MX" b="1" dirty="0" smtClean="0">
                <a:solidFill>
                  <a:schemeClr val="accent3">
                    <a:lumMod val="50000"/>
                  </a:schemeClr>
                </a:solidFill>
                <a:latin typeface="Arial Narrow" panose="020B0606020202030204" pitchFamily="34" charset="0"/>
              </a:rPr>
              <a:t>DE LA </a:t>
            </a:r>
          </a:p>
          <a:p>
            <a:pPr algn="ctr"/>
            <a:r>
              <a:rPr lang="es-MX" b="1" dirty="0" smtClean="0">
                <a:solidFill>
                  <a:schemeClr val="accent3">
                    <a:lumMod val="50000"/>
                  </a:schemeClr>
                </a:solidFill>
                <a:latin typeface="Arial Narrow" panose="020B0606020202030204" pitchFamily="34" charset="0"/>
              </a:rPr>
              <a:t>LEGALIDAD</a:t>
            </a:r>
            <a:endParaRPr lang="es-ES" b="1" dirty="0">
              <a:solidFill>
                <a:schemeClr val="accent3">
                  <a:lumMod val="50000"/>
                </a:schemeClr>
              </a:solidFill>
              <a:latin typeface="Arial Narrow" panose="020B0606020202030204" pitchFamily="34" charset="0"/>
            </a:endParaRPr>
          </a:p>
        </p:txBody>
      </p:sp>
      <p:sp>
        <p:nvSpPr>
          <p:cNvPr id="33806" name="Oval 4"/>
          <p:cNvSpPr>
            <a:spLocks noChangeArrowheads="1"/>
          </p:cNvSpPr>
          <p:nvPr/>
        </p:nvSpPr>
        <p:spPr bwMode="auto">
          <a:xfrm>
            <a:off x="1979712" y="2815244"/>
            <a:ext cx="1944216" cy="1227511"/>
          </a:xfrm>
          <a:prstGeom prst="ellipse">
            <a:avLst/>
          </a:prstGeom>
          <a:solidFill>
            <a:srgbClr val="66FFFF"/>
          </a:solidFill>
          <a:ln w="9525">
            <a:solidFill>
              <a:schemeClr val="tx1"/>
            </a:solidFill>
            <a:round/>
            <a:headEnd/>
            <a:tailEnd/>
          </a:ln>
        </p:spPr>
        <p:txBody>
          <a:bodyPr wrap="none" anchor="ctr"/>
          <a:lstStyle/>
          <a:p>
            <a:pPr algn="ctr"/>
            <a:r>
              <a:rPr lang="es-MX" b="1" dirty="0" smtClean="0">
                <a:solidFill>
                  <a:srgbClr val="002060"/>
                </a:solidFill>
              </a:rPr>
              <a:t>EQUIDAD </a:t>
            </a:r>
          </a:p>
          <a:p>
            <a:pPr algn="ctr"/>
            <a:r>
              <a:rPr lang="es-MX" b="1" dirty="0" smtClean="0">
                <a:solidFill>
                  <a:srgbClr val="002060"/>
                </a:solidFill>
              </a:rPr>
              <a:t>DE </a:t>
            </a:r>
          </a:p>
          <a:p>
            <a:pPr algn="ctr"/>
            <a:r>
              <a:rPr lang="es-MX" b="1" dirty="0" smtClean="0">
                <a:solidFill>
                  <a:srgbClr val="002060"/>
                </a:solidFill>
              </a:rPr>
              <a:t>GÉNERO</a:t>
            </a:r>
            <a:endParaRPr lang="es-MX" b="1" dirty="0">
              <a:solidFill>
                <a:srgbClr val="002060"/>
              </a:solidFill>
            </a:endParaRPr>
          </a:p>
          <a:p>
            <a:pPr algn="ctr"/>
            <a:endParaRPr lang="es-ES" sz="1200" b="1" dirty="0">
              <a:solidFill>
                <a:schemeClr val="bg1"/>
              </a:solidFill>
            </a:endParaRPr>
          </a:p>
        </p:txBody>
      </p:sp>
      <p:sp>
        <p:nvSpPr>
          <p:cNvPr id="33795" name="WordArt 14"/>
          <p:cNvSpPr>
            <a:spLocks noChangeArrowheads="1" noChangeShapeType="1" noTextEdit="1"/>
          </p:cNvSpPr>
          <p:nvPr/>
        </p:nvSpPr>
        <p:spPr bwMode="auto">
          <a:xfrm>
            <a:off x="4716016" y="620688"/>
            <a:ext cx="3672408" cy="643508"/>
          </a:xfrm>
          <a:prstGeom prst="rect">
            <a:avLst/>
          </a:prstGeom>
        </p:spPr>
        <p:txBody>
          <a:bodyPr wrap="none" fromWordArt="1">
            <a:prstTxWarp prst="textPlain">
              <a:avLst>
                <a:gd name="adj" fmla="val 50000"/>
              </a:avLst>
            </a:prstTxWarp>
          </a:bodyPr>
          <a:lstStyle/>
          <a:p>
            <a:pPr algn="ctr"/>
            <a:r>
              <a:rPr lang="es-MX" sz="3600" kern="10" dirty="0" smtClean="0">
                <a:ln w="19050">
                  <a:solidFill>
                    <a:srgbClr val="008000"/>
                  </a:solidFill>
                  <a:round/>
                  <a:headEnd/>
                  <a:tailEnd/>
                </a:ln>
                <a:solidFill>
                  <a:srgbClr val="5EF0F7"/>
                </a:solidFill>
                <a:effectLst>
                  <a:outerShdw dist="35921" dir="2700000" algn="ctr" rotWithShape="0">
                    <a:srgbClr val="990000"/>
                  </a:outerShdw>
                </a:effectLst>
                <a:latin typeface="Impact"/>
              </a:rPr>
              <a:t>INCLUSIÓN</a:t>
            </a:r>
            <a:endParaRPr lang="es-MX" sz="3600" kern="10" dirty="0">
              <a:ln w="19050">
                <a:solidFill>
                  <a:srgbClr val="008000"/>
                </a:solidFill>
                <a:round/>
                <a:headEnd/>
                <a:tailEnd/>
              </a:ln>
              <a:solidFill>
                <a:srgbClr val="5EF0F7"/>
              </a:solidFill>
              <a:effectLst>
                <a:outerShdw dist="35921" dir="2700000" algn="ctr" rotWithShape="0">
                  <a:srgbClr val="990000"/>
                </a:outerShdw>
              </a:effectLst>
              <a:latin typeface="Impact"/>
            </a:endParaRPr>
          </a:p>
        </p:txBody>
      </p:sp>
      <p:sp>
        <p:nvSpPr>
          <p:cNvPr id="33803" name="Oval 4"/>
          <p:cNvSpPr>
            <a:spLocks noChangeArrowheads="1"/>
          </p:cNvSpPr>
          <p:nvPr/>
        </p:nvSpPr>
        <p:spPr bwMode="auto">
          <a:xfrm>
            <a:off x="3419872" y="2852936"/>
            <a:ext cx="2664693" cy="1364729"/>
          </a:xfrm>
          <a:prstGeom prst="ellipse">
            <a:avLst/>
          </a:prstGeom>
          <a:solidFill>
            <a:schemeClr val="accent6">
              <a:lumMod val="20000"/>
              <a:lumOff val="80000"/>
            </a:schemeClr>
          </a:solidFill>
          <a:ln w="9525">
            <a:solidFill>
              <a:schemeClr val="tx1"/>
            </a:solidFill>
            <a:round/>
            <a:headEnd/>
            <a:tailEnd/>
          </a:ln>
        </p:spPr>
        <p:txBody>
          <a:bodyPr wrap="none" anchor="ctr"/>
          <a:lstStyle/>
          <a:p>
            <a:pPr algn="ctr"/>
            <a:endParaRPr lang="es-MX" sz="1600" b="1" dirty="0" smtClean="0">
              <a:solidFill>
                <a:srgbClr val="FF0000"/>
              </a:solidFill>
            </a:endParaRPr>
          </a:p>
          <a:p>
            <a:pPr algn="ctr"/>
            <a:r>
              <a:rPr lang="es-MX" sz="1600" b="1" dirty="0" smtClean="0">
                <a:solidFill>
                  <a:schemeClr val="accent2">
                    <a:lumMod val="75000"/>
                  </a:schemeClr>
                </a:solidFill>
              </a:rPr>
              <a:t>LIDERAZGO </a:t>
            </a:r>
          </a:p>
          <a:p>
            <a:pPr algn="ctr"/>
            <a:r>
              <a:rPr lang="es-MX" sz="1600" b="1" dirty="0" smtClean="0">
                <a:solidFill>
                  <a:schemeClr val="accent2">
                    <a:lumMod val="75000"/>
                  </a:schemeClr>
                </a:solidFill>
              </a:rPr>
              <a:t>DIRECTIVO</a:t>
            </a:r>
          </a:p>
          <a:p>
            <a:pPr algn="ctr"/>
            <a:r>
              <a:rPr lang="es-MX" sz="1600" b="1" dirty="0" smtClean="0">
                <a:solidFill>
                  <a:schemeClr val="accent2">
                    <a:lumMod val="75000"/>
                  </a:schemeClr>
                </a:solidFill>
              </a:rPr>
              <a:t>  COMPETENCIAS   </a:t>
            </a:r>
          </a:p>
          <a:p>
            <a:pPr algn="ctr"/>
            <a:r>
              <a:rPr lang="es-MX" sz="1600" b="1" dirty="0" smtClean="0">
                <a:solidFill>
                  <a:schemeClr val="accent2">
                    <a:lumMod val="75000"/>
                  </a:schemeClr>
                </a:solidFill>
              </a:rPr>
              <a:t>DOCENTES</a:t>
            </a:r>
            <a:endParaRPr lang="es-MX" sz="1600" b="1" dirty="0">
              <a:solidFill>
                <a:schemeClr val="accent2">
                  <a:lumMod val="75000"/>
                </a:schemeClr>
              </a:solidFill>
            </a:endParaRPr>
          </a:p>
          <a:p>
            <a:pPr algn="ctr"/>
            <a:endParaRPr lang="es-ES" sz="1200" b="1" dirty="0">
              <a:solidFill>
                <a:schemeClr val="bg1"/>
              </a:solidFill>
            </a:endParaRPr>
          </a:p>
        </p:txBody>
      </p:sp>
      <p:sp>
        <p:nvSpPr>
          <p:cNvPr id="17" name="16 Elipse"/>
          <p:cNvSpPr/>
          <p:nvPr/>
        </p:nvSpPr>
        <p:spPr>
          <a:xfrm>
            <a:off x="3563888" y="4653136"/>
            <a:ext cx="2808312" cy="1368152"/>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accent2">
                    <a:lumMod val="50000"/>
                  </a:schemeClr>
                </a:solidFill>
              </a:rPr>
              <a:t>APRENDIZAJES DE LOS NIÑOS</a:t>
            </a:r>
            <a:endParaRPr lang="es-MX" b="1" dirty="0">
              <a:solidFill>
                <a:schemeClr val="accent2">
                  <a:lumMod val="50000"/>
                </a:schemeClr>
              </a:solidFill>
            </a:endParaRPr>
          </a:p>
        </p:txBody>
      </p:sp>
      <p:graphicFrame>
        <p:nvGraphicFramePr>
          <p:cNvPr id="24" name="23 Diagrama"/>
          <p:cNvGraphicFramePr/>
          <p:nvPr/>
        </p:nvGraphicFramePr>
        <p:xfrm>
          <a:off x="1763688" y="5805264"/>
          <a:ext cx="6408712" cy="64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24 Flecha abajo"/>
          <p:cNvSpPr/>
          <p:nvPr/>
        </p:nvSpPr>
        <p:spPr>
          <a:xfrm>
            <a:off x="4427984" y="4149080"/>
            <a:ext cx="86409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Elipse"/>
          <p:cNvSpPr/>
          <p:nvPr/>
        </p:nvSpPr>
        <p:spPr>
          <a:xfrm>
            <a:off x="635685" y="3443783"/>
            <a:ext cx="2232248" cy="115212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bg2">
                    <a:lumMod val="10000"/>
                  </a:schemeClr>
                </a:solidFill>
              </a:rPr>
              <a:t>P. VALORES POR UNA CONVIVENCIA ESCOLAR ARMÓNICA</a:t>
            </a:r>
            <a:endParaRPr lang="es-MX" sz="1400" b="1" dirty="0">
              <a:solidFill>
                <a:schemeClr val="bg2">
                  <a:lumMod val="10000"/>
                </a:schemeClr>
              </a:solidFill>
            </a:endParaRPr>
          </a:p>
        </p:txBody>
      </p:sp>
      <p:sp>
        <p:nvSpPr>
          <p:cNvPr id="20" name="19 Rectángulo redondeado"/>
          <p:cNvSpPr/>
          <p:nvPr/>
        </p:nvSpPr>
        <p:spPr>
          <a:xfrm>
            <a:off x="7278148" y="2824602"/>
            <a:ext cx="874235" cy="1324478"/>
          </a:xfrm>
          <a:prstGeom prst="round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20 CuadroTexto"/>
          <p:cNvSpPr txBox="1"/>
          <p:nvPr/>
        </p:nvSpPr>
        <p:spPr>
          <a:xfrm>
            <a:off x="7278148" y="2909162"/>
            <a:ext cx="946243" cy="1169551"/>
          </a:xfrm>
          <a:prstGeom prst="rect">
            <a:avLst/>
          </a:prstGeom>
          <a:noFill/>
        </p:spPr>
        <p:txBody>
          <a:bodyPr wrap="square" rtlCol="0">
            <a:spAutoFit/>
          </a:bodyPr>
          <a:lstStyle/>
          <a:p>
            <a:r>
              <a:rPr lang="es-MX" sz="1400" dirty="0" smtClean="0"/>
              <a:t>ESCUELA SEGURA.</a:t>
            </a:r>
          </a:p>
          <a:p>
            <a:endParaRPr lang="es-MX" sz="1400" dirty="0" smtClean="0"/>
          </a:p>
          <a:p>
            <a:r>
              <a:rPr lang="es-MX" sz="1400" dirty="0" smtClean="0"/>
              <a:t>SEGURO ESCOLAR</a:t>
            </a:r>
            <a:endParaRPr lang="es-MX"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buNone/>
            </a:pPr>
            <a:endParaRPr lang="es-ES_tradnl" sz="4800" b="1" dirty="0" smtClean="0">
              <a:solidFill>
                <a:srgbClr val="0070C0"/>
              </a:solidFill>
              <a:latin typeface="Arial Narrow" panose="020B0606020202030204" pitchFamily="34" charset="0"/>
            </a:endParaRPr>
          </a:p>
          <a:p>
            <a:pPr>
              <a:buNone/>
            </a:pPr>
            <a:r>
              <a:rPr lang="es-ES_tradnl" sz="4800" b="1" dirty="0" smtClean="0">
                <a:solidFill>
                  <a:srgbClr val="0070C0"/>
                </a:solidFill>
                <a:latin typeface="Arial Narrow" panose="020B0606020202030204" pitchFamily="34" charset="0"/>
              </a:rPr>
              <a:t>NACIONAL DE CONVIVENCIA ESCOLAR</a:t>
            </a:r>
            <a:br>
              <a:rPr lang="es-ES_tradnl" sz="4800" b="1" dirty="0" smtClean="0">
                <a:solidFill>
                  <a:srgbClr val="0070C0"/>
                </a:solidFill>
                <a:latin typeface="Arial Narrow" panose="020B0606020202030204" pitchFamily="34" charset="0"/>
              </a:rPr>
            </a:br>
            <a:endParaRPr lang="es-MX" sz="4800" dirty="0">
              <a:solidFill>
                <a:srgbClr val="0070C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2424" y="81487"/>
            <a:ext cx="7498080" cy="971249"/>
          </a:xfrm>
        </p:spPr>
        <p:txBody>
          <a:bodyPr/>
          <a:lstStyle/>
          <a:p>
            <a:pPr algn="ctr"/>
            <a:r>
              <a:rPr lang="es-MX" b="1" dirty="0" smtClean="0">
                <a:latin typeface="Arial Narrow" panose="020B0606020202030204" pitchFamily="34" charset="0"/>
              </a:rPr>
              <a:t>ANTECEDENTES</a:t>
            </a:r>
            <a:endParaRPr lang="es-MX" b="1" dirty="0">
              <a:latin typeface="Arial Narrow" panose="020B0606020202030204" pitchFamily="34" charset="0"/>
            </a:endParaRPr>
          </a:p>
        </p:txBody>
      </p:sp>
      <p:sp>
        <p:nvSpPr>
          <p:cNvPr id="3" name="Marcador de contenido 2"/>
          <p:cNvSpPr>
            <a:spLocks noGrp="1"/>
          </p:cNvSpPr>
          <p:nvPr>
            <p:ph idx="1"/>
          </p:nvPr>
        </p:nvSpPr>
        <p:spPr>
          <a:xfrm>
            <a:off x="1331640" y="908720"/>
            <a:ext cx="7498080" cy="5328592"/>
          </a:xfrm>
        </p:spPr>
        <p:txBody>
          <a:bodyPr>
            <a:normAutofit/>
          </a:bodyPr>
          <a:lstStyle/>
          <a:p>
            <a:pPr marL="82296" indent="0">
              <a:buNone/>
            </a:pPr>
            <a:r>
              <a:rPr lang="es-MX" dirty="0" smtClean="0"/>
              <a:t> </a:t>
            </a:r>
            <a:endParaRPr lang="es-MX" sz="3800" dirty="0"/>
          </a:p>
        </p:txBody>
      </p:sp>
      <p:sp>
        <p:nvSpPr>
          <p:cNvPr id="4" name="3 Rectángulo"/>
          <p:cNvSpPr/>
          <p:nvPr/>
        </p:nvSpPr>
        <p:spPr>
          <a:xfrm>
            <a:off x="1763688" y="1258031"/>
            <a:ext cx="3168352" cy="156006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CuadroTexto"/>
          <p:cNvSpPr txBox="1"/>
          <p:nvPr/>
        </p:nvSpPr>
        <p:spPr>
          <a:xfrm>
            <a:off x="2123728" y="1412776"/>
            <a:ext cx="2664296" cy="1200329"/>
          </a:xfrm>
          <a:prstGeom prst="rect">
            <a:avLst/>
          </a:prstGeom>
          <a:noFill/>
        </p:spPr>
        <p:txBody>
          <a:bodyPr wrap="square" rtlCol="0">
            <a:spAutoFit/>
          </a:bodyPr>
          <a:lstStyle/>
          <a:p>
            <a:r>
              <a:rPr lang="es-MX" dirty="0">
                <a:latin typeface="Arial Narrow" panose="020B0606020202030204" pitchFamily="34" charset="0"/>
              </a:rPr>
              <a:t>A</a:t>
            </a:r>
            <a:r>
              <a:rPr lang="es-MX" dirty="0" smtClean="0">
                <a:latin typeface="Arial Narrow" panose="020B0606020202030204" pitchFamily="34" charset="0"/>
              </a:rPr>
              <a:t>nálisis de programas presupuestarios para eliminar las duplicidades y encontrar áreas de oportunidad</a:t>
            </a:r>
            <a:endParaRPr lang="es-MX" dirty="0">
              <a:latin typeface="Arial Narrow" panose="020B0606020202030204" pitchFamily="34" charset="0"/>
            </a:endParaRPr>
          </a:p>
        </p:txBody>
      </p:sp>
      <p:sp>
        <p:nvSpPr>
          <p:cNvPr id="7" name="6 Elipse"/>
          <p:cNvSpPr/>
          <p:nvPr/>
        </p:nvSpPr>
        <p:spPr>
          <a:xfrm>
            <a:off x="5508104" y="980727"/>
            <a:ext cx="2448272" cy="183736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6216324" y="1178168"/>
            <a:ext cx="2016224" cy="1477328"/>
          </a:xfrm>
          <a:prstGeom prst="rect">
            <a:avLst/>
          </a:prstGeom>
          <a:noFill/>
        </p:spPr>
        <p:txBody>
          <a:bodyPr wrap="square" rtlCol="0">
            <a:spAutoFit/>
          </a:bodyPr>
          <a:lstStyle/>
          <a:p>
            <a:r>
              <a:rPr lang="es-MX" dirty="0">
                <a:latin typeface="Arial Narrow" panose="020B0606020202030204" pitchFamily="34" charset="0"/>
              </a:rPr>
              <a:t>E</a:t>
            </a:r>
            <a:r>
              <a:rPr lang="es-MX" dirty="0" smtClean="0">
                <a:latin typeface="Arial Narrow" panose="020B0606020202030204" pitchFamily="34" charset="0"/>
              </a:rPr>
              <a:t>liminados, fusionados o fortalecidos, para cumplir con:  </a:t>
            </a:r>
          </a:p>
          <a:p>
            <a:endParaRPr lang="es-MX" dirty="0"/>
          </a:p>
        </p:txBody>
      </p:sp>
      <p:sp>
        <p:nvSpPr>
          <p:cNvPr id="9" name="8 Rectángulo redondeado"/>
          <p:cNvSpPr/>
          <p:nvPr/>
        </p:nvSpPr>
        <p:spPr>
          <a:xfrm>
            <a:off x="1187624" y="3429000"/>
            <a:ext cx="7776864" cy="316835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CuadroTexto"/>
          <p:cNvSpPr txBox="1"/>
          <p:nvPr/>
        </p:nvSpPr>
        <p:spPr>
          <a:xfrm>
            <a:off x="1331640" y="3717032"/>
            <a:ext cx="7560840" cy="2585323"/>
          </a:xfrm>
          <a:prstGeom prst="rect">
            <a:avLst/>
          </a:prstGeom>
          <a:noFill/>
        </p:spPr>
        <p:txBody>
          <a:bodyPr wrap="square" rtlCol="0">
            <a:spAutoFit/>
          </a:bodyPr>
          <a:lstStyle/>
          <a:p>
            <a:pPr>
              <a:buFont typeface="Wingdings" pitchFamily="2" charset="2"/>
              <a:buChar char="v"/>
            </a:pPr>
            <a:r>
              <a:rPr lang="es-MX" sz="2400" dirty="0" smtClean="0">
                <a:latin typeface="Arial Narrow" panose="020B0606020202030204" pitchFamily="34" charset="0"/>
              </a:rPr>
              <a:t>Obligaciones jurídicas del artículo 3 de la Constitución Política de los Estados Unidos Mexicanos</a:t>
            </a:r>
          </a:p>
          <a:p>
            <a:pPr>
              <a:buFont typeface="Wingdings" pitchFamily="2" charset="2"/>
              <a:buChar char="v"/>
            </a:pPr>
            <a:r>
              <a:rPr lang="es-MX" sz="2400" dirty="0">
                <a:latin typeface="Arial Narrow" panose="020B0606020202030204" pitchFamily="34" charset="0"/>
              </a:rPr>
              <a:t>A</a:t>
            </a:r>
            <a:r>
              <a:rPr lang="es-MX" sz="2400" dirty="0" smtClean="0">
                <a:latin typeface="Arial Narrow" panose="020B0606020202030204" pitchFamily="34" charset="0"/>
              </a:rPr>
              <a:t>rtículo 38 de la Ley Orgánica de la Administración Pública Federal</a:t>
            </a:r>
          </a:p>
          <a:p>
            <a:pPr>
              <a:buFont typeface="Wingdings" pitchFamily="2" charset="2"/>
              <a:buChar char="v"/>
            </a:pPr>
            <a:r>
              <a:rPr lang="es-MX" sz="2400" dirty="0">
                <a:latin typeface="Arial Narrow" panose="020B0606020202030204" pitchFamily="34" charset="0"/>
              </a:rPr>
              <a:t>M</a:t>
            </a:r>
            <a:r>
              <a:rPr lang="es-MX" sz="2400" dirty="0" smtClean="0">
                <a:latin typeface="Arial Narrow" panose="020B0606020202030204" pitchFamily="34" charset="0"/>
              </a:rPr>
              <a:t>etas nacionales contenidas en el Plan Nacional de Desarrollo</a:t>
            </a:r>
          </a:p>
          <a:p>
            <a:pPr>
              <a:buFont typeface="Wingdings" pitchFamily="2" charset="2"/>
              <a:buChar char="v"/>
            </a:pPr>
            <a:r>
              <a:rPr lang="es-MX" sz="2400" dirty="0" smtClean="0">
                <a:latin typeface="Arial Narrow" panose="020B0606020202030204" pitchFamily="34" charset="0"/>
              </a:rPr>
              <a:t>Metas del Programa Sectorial de Educación </a:t>
            </a:r>
            <a:r>
              <a:rPr lang="es-MX" sz="2400" dirty="0" smtClean="0"/>
              <a:t>2013-2018. </a:t>
            </a:r>
          </a:p>
          <a:p>
            <a:endParaRPr lang="es-MX" dirty="0"/>
          </a:p>
        </p:txBody>
      </p:sp>
      <p:sp>
        <p:nvSpPr>
          <p:cNvPr id="13" name="12 Flecha abajo"/>
          <p:cNvSpPr/>
          <p:nvPr/>
        </p:nvSpPr>
        <p:spPr>
          <a:xfrm>
            <a:off x="6588224" y="2708920"/>
            <a:ext cx="2880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Flecha derecha"/>
          <p:cNvSpPr/>
          <p:nvPr/>
        </p:nvSpPr>
        <p:spPr>
          <a:xfrm>
            <a:off x="5076056" y="1916832"/>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2464312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7498080" cy="706090"/>
          </a:xfrm>
        </p:spPr>
        <p:txBody>
          <a:bodyPr>
            <a:noAutofit/>
          </a:bodyPr>
          <a:lstStyle/>
          <a:p>
            <a:pPr algn="ctr"/>
            <a:r>
              <a:rPr lang="es-MX" sz="2800" dirty="0">
                <a:latin typeface="Arial Narrow" panose="020B0606020202030204" pitchFamily="34" charset="0"/>
              </a:rPr>
              <a:t>Creación del </a:t>
            </a:r>
            <a:r>
              <a:rPr lang="es-MX" sz="2800" dirty="0" err="1">
                <a:latin typeface="Arial Narrow" panose="020B0606020202030204" pitchFamily="34" charset="0"/>
              </a:rPr>
              <a:t>Pp</a:t>
            </a:r>
            <a:r>
              <a:rPr lang="es-MX" sz="2800" dirty="0">
                <a:latin typeface="Arial Narrow" panose="020B0606020202030204" pitchFamily="34" charset="0"/>
              </a:rPr>
              <a:t> S271 Programa Nacional de Convivencia </a:t>
            </a:r>
            <a:r>
              <a:rPr lang="es-MX" sz="2800" dirty="0" smtClean="0">
                <a:latin typeface="Arial Narrow" panose="020B0606020202030204" pitchFamily="34" charset="0"/>
              </a:rPr>
              <a:t>Escolar</a:t>
            </a:r>
            <a:endParaRPr lang="es-MX" sz="2800" dirty="0">
              <a:latin typeface="Arial Narrow" panose="020B0606020202030204" pitchFamily="34" charset="0"/>
            </a:endParaRPr>
          </a:p>
        </p:txBody>
      </p:sp>
      <p:sp>
        <p:nvSpPr>
          <p:cNvPr id="3" name="Marcador de contenido 2"/>
          <p:cNvSpPr>
            <a:spLocks noGrp="1"/>
          </p:cNvSpPr>
          <p:nvPr>
            <p:ph idx="1"/>
          </p:nvPr>
        </p:nvSpPr>
        <p:spPr>
          <a:xfrm>
            <a:off x="1475656" y="1124744"/>
            <a:ext cx="7498080" cy="4800600"/>
          </a:xfrm>
        </p:spPr>
        <p:txBody>
          <a:bodyPr>
            <a:normAutofit/>
          </a:bodyPr>
          <a:lstStyle/>
          <a:p>
            <a:pPr marL="82296" indent="0">
              <a:buNone/>
            </a:pPr>
            <a:endParaRPr lang="es-MX" dirty="0"/>
          </a:p>
          <a:p>
            <a:endParaRPr lang="es-MX" dirty="0" smtClean="0"/>
          </a:p>
          <a:p>
            <a:endParaRPr lang="es-MX" dirty="0" smtClean="0"/>
          </a:p>
          <a:p>
            <a:endParaRPr lang="es-MX" dirty="0" smtClean="0"/>
          </a:p>
          <a:p>
            <a:endParaRPr lang="es-MX" dirty="0" smtClean="0"/>
          </a:p>
        </p:txBody>
      </p:sp>
      <p:sp>
        <p:nvSpPr>
          <p:cNvPr id="4" name="3 Rectángulo"/>
          <p:cNvSpPr/>
          <p:nvPr/>
        </p:nvSpPr>
        <p:spPr>
          <a:xfrm>
            <a:off x="3203848" y="1176590"/>
            <a:ext cx="3960440" cy="10282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CuadroTexto"/>
          <p:cNvSpPr txBox="1"/>
          <p:nvPr/>
        </p:nvSpPr>
        <p:spPr>
          <a:xfrm>
            <a:off x="3491880" y="1268760"/>
            <a:ext cx="3384376" cy="646331"/>
          </a:xfrm>
          <a:prstGeom prst="rect">
            <a:avLst/>
          </a:prstGeom>
          <a:noFill/>
        </p:spPr>
        <p:txBody>
          <a:bodyPr wrap="square" rtlCol="0">
            <a:spAutoFit/>
          </a:bodyPr>
          <a:lstStyle/>
          <a:p>
            <a:pPr algn="ctr"/>
            <a:r>
              <a:rPr lang="es-MX" b="1" dirty="0" smtClean="0"/>
              <a:t>PROGRAMA  NACIONAL DE DESARROLLO</a:t>
            </a:r>
            <a:endParaRPr lang="es-MX" b="1" dirty="0"/>
          </a:p>
        </p:txBody>
      </p:sp>
      <p:sp>
        <p:nvSpPr>
          <p:cNvPr id="6" name="5 Llamada de flecha hacia arriba"/>
          <p:cNvSpPr/>
          <p:nvPr/>
        </p:nvSpPr>
        <p:spPr>
          <a:xfrm>
            <a:off x="1475656" y="2126423"/>
            <a:ext cx="7272808" cy="3816424"/>
          </a:xfrm>
          <a:prstGeom prst="up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1620252" y="3525044"/>
            <a:ext cx="7128792" cy="2585323"/>
          </a:xfrm>
          <a:prstGeom prst="rect">
            <a:avLst/>
          </a:prstGeom>
          <a:noFill/>
        </p:spPr>
        <p:txBody>
          <a:bodyPr wrap="square" rtlCol="0">
            <a:spAutoFit/>
          </a:bodyPr>
          <a:lstStyle/>
          <a:p>
            <a:r>
              <a:rPr lang="es-MX" sz="2400" dirty="0" smtClean="0">
                <a:latin typeface="Arial Narrow" panose="020B0606020202030204" pitchFamily="34" charset="0"/>
              </a:rPr>
              <a:t>Respuesta a la preocupación de la sociedad para que en las escuelas de todo el país existan ambientes seguros y de sana convivencia.</a:t>
            </a:r>
          </a:p>
          <a:p>
            <a:pPr>
              <a:buFont typeface="Wingdings" pitchFamily="2" charset="2"/>
              <a:buChar char="Ø"/>
            </a:pPr>
            <a:r>
              <a:rPr lang="es-MX" sz="2400" dirty="0" smtClean="0">
                <a:latin typeface="Arial Narrow" panose="020B0606020202030204" pitchFamily="34" charset="0"/>
              </a:rPr>
              <a:t> Fortalecer colaboración entre comunidades escolares, académicas y la sociedad.</a:t>
            </a:r>
          </a:p>
          <a:p>
            <a:pPr>
              <a:buFont typeface="Wingdings" pitchFamily="2" charset="2"/>
              <a:buChar char="Ø"/>
            </a:pPr>
            <a:r>
              <a:rPr lang="es-MX" sz="2400" dirty="0" smtClean="0">
                <a:latin typeface="Arial Narrow" panose="020B0606020202030204" pitchFamily="34" charset="0"/>
              </a:rPr>
              <a:t> Acciones integrales bajo un enfoque preventivo.  </a:t>
            </a:r>
          </a:p>
          <a:p>
            <a:endParaRPr lang="es-MX" dirty="0">
              <a:latin typeface="Arial Narrow" panose="020B0606020202030204" pitchFamily="34" charset="0"/>
            </a:endParaRPr>
          </a:p>
        </p:txBody>
      </p:sp>
    </p:spTree>
    <p:extLst>
      <p:ext uri="{BB962C8B-B14F-4D97-AF65-F5344CB8AC3E}">
        <p14:creationId xmlns:p14="http://schemas.microsoft.com/office/powerpoint/2010/main" xmlns="" val="2980676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inta perforada"/>
          <p:cNvSpPr/>
          <p:nvPr/>
        </p:nvSpPr>
        <p:spPr>
          <a:xfrm>
            <a:off x="1187624" y="308849"/>
            <a:ext cx="7560840" cy="1440160"/>
          </a:xfrm>
          <a:prstGeom prst="flowChartPunchedTap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CuadroTexto"/>
          <p:cNvSpPr txBox="1"/>
          <p:nvPr/>
        </p:nvSpPr>
        <p:spPr>
          <a:xfrm>
            <a:off x="1403648" y="620688"/>
            <a:ext cx="7272808" cy="830997"/>
          </a:xfrm>
          <a:prstGeom prst="rect">
            <a:avLst/>
          </a:prstGeom>
          <a:noFill/>
        </p:spPr>
        <p:txBody>
          <a:bodyPr wrap="square" rtlCol="0">
            <a:spAutoFit/>
          </a:bodyPr>
          <a:lstStyle/>
          <a:p>
            <a:r>
              <a:rPr lang="es-MX" sz="2400" dirty="0" smtClean="0">
                <a:latin typeface="Arial Narrow" panose="020B0606020202030204" pitchFamily="34" charset="0"/>
              </a:rPr>
              <a:t>La SEP impulsa el Sistema Básico de Mejora,  la Convivencia Escolar constituye una de las cuatro prioridades del sistema.  </a:t>
            </a:r>
          </a:p>
        </p:txBody>
      </p:sp>
      <p:sp>
        <p:nvSpPr>
          <p:cNvPr id="6" name="5 Rectángulo redondeado"/>
          <p:cNvSpPr/>
          <p:nvPr/>
        </p:nvSpPr>
        <p:spPr>
          <a:xfrm>
            <a:off x="1475656" y="1988840"/>
            <a:ext cx="6984776" cy="22322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1835696" y="2060848"/>
            <a:ext cx="6696744" cy="1938992"/>
          </a:xfrm>
          <a:prstGeom prst="rect">
            <a:avLst/>
          </a:prstGeom>
          <a:noFill/>
        </p:spPr>
        <p:txBody>
          <a:bodyPr wrap="square" rtlCol="0">
            <a:spAutoFit/>
          </a:bodyPr>
          <a:lstStyle/>
          <a:p>
            <a:r>
              <a:rPr lang="es-MX" sz="2000" b="1" dirty="0" smtClean="0">
                <a:solidFill>
                  <a:srgbClr val="C00000"/>
                </a:solidFill>
                <a:latin typeface="Arial Narrow" panose="020B0606020202030204" pitchFamily="34" charset="0"/>
              </a:rPr>
              <a:t>El Programa de Escuela Segura (PES), operó desde 2007,  sus objetivos y enfoque se fueron transformado,  en 2013, se promueve  fortalecer los ambiente de convivencia propicio para el aprendizaje del alumnado, prácticas inclusivas, democráticas y de cultura de la paz que contribuyan a que el estudiantado de educación básica “aprenda a aprender” y “aprenda a convivir”.  </a:t>
            </a:r>
            <a:endParaRPr lang="es-MX" sz="2000" b="1" dirty="0">
              <a:solidFill>
                <a:srgbClr val="C00000"/>
              </a:solidFill>
              <a:latin typeface="Arial Narrow" panose="020B0606020202030204" pitchFamily="34" charset="0"/>
            </a:endParaRPr>
          </a:p>
        </p:txBody>
      </p:sp>
      <p:sp>
        <p:nvSpPr>
          <p:cNvPr id="8" name="7 Datos almacenados"/>
          <p:cNvSpPr/>
          <p:nvPr/>
        </p:nvSpPr>
        <p:spPr>
          <a:xfrm>
            <a:off x="899592" y="4725144"/>
            <a:ext cx="8064896" cy="1800200"/>
          </a:xfrm>
          <a:prstGeom prst="flowChartOnlineStorag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CuadroTexto"/>
          <p:cNvSpPr txBox="1"/>
          <p:nvPr/>
        </p:nvSpPr>
        <p:spPr>
          <a:xfrm>
            <a:off x="1187624" y="4797152"/>
            <a:ext cx="6768752" cy="1569660"/>
          </a:xfrm>
          <a:prstGeom prst="rect">
            <a:avLst/>
          </a:prstGeom>
          <a:noFill/>
        </p:spPr>
        <p:txBody>
          <a:bodyPr wrap="square" rtlCol="0">
            <a:spAutoFit/>
          </a:bodyPr>
          <a:lstStyle/>
          <a:p>
            <a:r>
              <a:rPr lang="es-MX" sz="2400" b="1" dirty="0" smtClean="0">
                <a:solidFill>
                  <a:srgbClr val="002060"/>
                </a:solidFill>
                <a:latin typeface="Arial Narrow" panose="020B0606020202030204" pitchFamily="34" charset="0"/>
              </a:rPr>
              <a:t>Se propone la creación del PNCE para desvincularlo de Escuela Segura y posicionar el nuevo enfoque de generar prácticas inclusivas, democráticas y pacíficas, generando  ambientes propicios para el aprendizaje</a:t>
            </a:r>
            <a:endParaRPr lang="es-MX" sz="2400"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xmlns="" val="1715631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1403648" y="260008"/>
            <a:ext cx="7416824" cy="136879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1547664" y="260008"/>
            <a:ext cx="7128792" cy="1200329"/>
          </a:xfrm>
          <a:prstGeom prst="rect">
            <a:avLst/>
          </a:prstGeom>
          <a:noFill/>
        </p:spPr>
        <p:txBody>
          <a:bodyPr wrap="square" rtlCol="0">
            <a:spAutoFit/>
          </a:bodyPr>
          <a:lstStyle/>
          <a:p>
            <a:r>
              <a:rPr lang="es-MX" dirty="0">
                <a:latin typeface="Tahoma" pitchFamily="34" charset="0"/>
                <a:ea typeface="Tahoma" pitchFamily="34" charset="0"/>
                <a:cs typeface="Tahoma" pitchFamily="34" charset="0"/>
              </a:rPr>
              <a:t>I</a:t>
            </a:r>
            <a:r>
              <a:rPr lang="es-MX" dirty="0" smtClean="0">
                <a:latin typeface="Tahoma" pitchFamily="34" charset="0"/>
                <a:ea typeface="Tahoma" pitchFamily="34" charset="0"/>
                <a:cs typeface="Tahoma" pitchFamily="34" charset="0"/>
              </a:rPr>
              <a:t>mportancia de reconocer y analizar las causas e identificar futuras acciones para su atención que permita mejorar las relaciones entre alumnos, docentes, madres y padres de familia, a través del fortalecimiento de ambientes de Convivencia Escolar sana y pacífica</a:t>
            </a:r>
            <a:endParaRPr lang="es-MX" dirty="0">
              <a:latin typeface="Tahoma" pitchFamily="34" charset="0"/>
              <a:ea typeface="Tahoma" pitchFamily="34" charset="0"/>
              <a:cs typeface="Tahoma" pitchFamily="34" charset="0"/>
            </a:endParaRPr>
          </a:p>
        </p:txBody>
      </p:sp>
      <p:sp>
        <p:nvSpPr>
          <p:cNvPr id="8" name="7 Trapecio"/>
          <p:cNvSpPr/>
          <p:nvPr/>
        </p:nvSpPr>
        <p:spPr>
          <a:xfrm>
            <a:off x="2195736" y="1988840"/>
            <a:ext cx="5688632" cy="1872208"/>
          </a:xfrm>
          <a:prstGeom prst="trapezoi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CuadroTexto"/>
          <p:cNvSpPr txBox="1"/>
          <p:nvPr/>
        </p:nvSpPr>
        <p:spPr>
          <a:xfrm>
            <a:off x="3851920" y="2060848"/>
            <a:ext cx="1512168" cy="523220"/>
          </a:xfrm>
          <a:prstGeom prst="rect">
            <a:avLst/>
          </a:prstGeom>
          <a:noFill/>
        </p:spPr>
        <p:txBody>
          <a:bodyPr wrap="square" rtlCol="0">
            <a:spAutoFit/>
          </a:bodyPr>
          <a:lstStyle/>
          <a:p>
            <a:r>
              <a:rPr lang="es-MX" sz="2800" b="1" dirty="0" smtClean="0">
                <a:solidFill>
                  <a:schemeClr val="accent1">
                    <a:lumMod val="75000"/>
                  </a:schemeClr>
                </a:solidFill>
                <a:latin typeface="Aharoni" pitchFamily="2" charset="-79"/>
                <a:cs typeface="Aharoni" pitchFamily="2" charset="-79"/>
              </a:rPr>
              <a:t>CNDH</a:t>
            </a:r>
            <a:endParaRPr lang="es-MX" sz="2800" b="1" dirty="0">
              <a:solidFill>
                <a:schemeClr val="accent1">
                  <a:lumMod val="75000"/>
                </a:schemeClr>
              </a:solidFill>
              <a:latin typeface="Aharoni" pitchFamily="2" charset="-79"/>
              <a:cs typeface="Aharoni" pitchFamily="2" charset="-79"/>
            </a:endParaRPr>
          </a:p>
        </p:txBody>
      </p:sp>
      <p:sp>
        <p:nvSpPr>
          <p:cNvPr id="13" name="12 CuadroTexto"/>
          <p:cNvSpPr txBox="1"/>
          <p:nvPr/>
        </p:nvSpPr>
        <p:spPr>
          <a:xfrm>
            <a:off x="2555776" y="2564904"/>
            <a:ext cx="5040560" cy="369332"/>
          </a:xfrm>
          <a:prstGeom prst="rect">
            <a:avLst/>
          </a:prstGeom>
          <a:noFill/>
        </p:spPr>
        <p:txBody>
          <a:bodyPr wrap="square" rtlCol="0">
            <a:spAutoFit/>
          </a:bodyPr>
          <a:lstStyle/>
          <a:p>
            <a:r>
              <a:rPr lang="es-MX" dirty="0" smtClean="0">
                <a:solidFill>
                  <a:srgbClr val="FF0000"/>
                </a:solidFill>
                <a:latin typeface="Arial Rounded MT Bold" pitchFamily="34" charset="0"/>
              </a:rPr>
              <a:t>2011 a 2013 ha aumentado en un 10%.</a:t>
            </a:r>
            <a:endParaRPr lang="es-MX" dirty="0">
              <a:solidFill>
                <a:srgbClr val="FF0000"/>
              </a:solidFill>
              <a:latin typeface="Arial Rounded MT Bold" pitchFamily="34" charset="0"/>
            </a:endParaRPr>
          </a:p>
        </p:txBody>
      </p:sp>
      <p:sp>
        <p:nvSpPr>
          <p:cNvPr id="15" name="14 CuadroTexto"/>
          <p:cNvSpPr txBox="1"/>
          <p:nvPr/>
        </p:nvSpPr>
        <p:spPr>
          <a:xfrm>
            <a:off x="2915816" y="2967335"/>
            <a:ext cx="5040560" cy="923330"/>
          </a:xfrm>
          <a:prstGeom prst="rect">
            <a:avLst/>
          </a:prstGeom>
          <a:noFill/>
        </p:spPr>
        <p:txBody>
          <a:bodyPr wrap="square" rtlCol="0">
            <a:spAutoFit/>
          </a:bodyPr>
          <a:lstStyle/>
          <a:p>
            <a:r>
              <a:rPr lang="es-MX" b="1" dirty="0" smtClean="0">
                <a:latin typeface="Century Gothic" pitchFamily="34" charset="0"/>
              </a:rPr>
              <a:t>40% en estudiantes de educación básica, es decir, alumnos en edad preescolar, primaria y secundaria</a:t>
            </a:r>
            <a:r>
              <a:rPr lang="es-MX" dirty="0" smtClean="0">
                <a:latin typeface="Arial Narrow" panose="020B0606020202030204" pitchFamily="34" charset="0"/>
              </a:rPr>
              <a:t>.</a:t>
            </a:r>
            <a:endParaRPr lang="es-MX" dirty="0">
              <a:latin typeface="Arial Narrow" panose="020B0606020202030204" pitchFamily="34" charset="0"/>
            </a:endParaRPr>
          </a:p>
        </p:txBody>
      </p:sp>
      <p:sp>
        <p:nvSpPr>
          <p:cNvPr id="16" name="15 Proceso alternativo"/>
          <p:cNvSpPr/>
          <p:nvPr/>
        </p:nvSpPr>
        <p:spPr>
          <a:xfrm>
            <a:off x="2267744" y="4221088"/>
            <a:ext cx="5184576" cy="2376264"/>
          </a:xfrm>
          <a:prstGeom prst="flowChartAlternateProcess">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CuadroTexto"/>
          <p:cNvSpPr txBox="1"/>
          <p:nvPr/>
        </p:nvSpPr>
        <p:spPr>
          <a:xfrm>
            <a:off x="2555776" y="4293096"/>
            <a:ext cx="4680520" cy="369332"/>
          </a:xfrm>
          <a:prstGeom prst="rect">
            <a:avLst/>
          </a:prstGeom>
          <a:noFill/>
        </p:spPr>
        <p:txBody>
          <a:bodyPr wrap="square" rtlCol="0">
            <a:spAutoFit/>
          </a:bodyPr>
          <a:lstStyle/>
          <a:p>
            <a:r>
              <a:rPr lang="es-MX" b="1" dirty="0" smtClean="0">
                <a:solidFill>
                  <a:schemeClr val="accent3">
                    <a:lumMod val="50000"/>
                  </a:schemeClr>
                </a:solidFill>
                <a:latin typeface="Tahoma" pitchFamily="34" charset="0"/>
                <a:ea typeface="Tahoma" pitchFamily="34" charset="0"/>
                <a:cs typeface="Tahoma" pitchFamily="34" charset="0"/>
              </a:rPr>
              <a:t>“Consulta Infantil y Juvenil 2012, IFE”</a:t>
            </a:r>
            <a:endParaRPr lang="es-MX" b="1" dirty="0">
              <a:solidFill>
                <a:schemeClr val="accent3">
                  <a:lumMod val="50000"/>
                </a:schemeClr>
              </a:solidFill>
              <a:latin typeface="Tahoma" pitchFamily="34" charset="0"/>
              <a:ea typeface="Tahoma" pitchFamily="34" charset="0"/>
              <a:cs typeface="Tahoma" pitchFamily="34" charset="0"/>
            </a:endParaRPr>
          </a:p>
        </p:txBody>
      </p:sp>
      <p:sp>
        <p:nvSpPr>
          <p:cNvPr id="18" name="17 CuadroTexto"/>
          <p:cNvSpPr txBox="1"/>
          <p:nvPr/>
        </p:nvSpPr>
        <p:spPr>
          <a:xfrm>
            <a:off x="2267744" y="4797152"/>
            <a:ext cx="5328592" cy="1477328"/>
          </a:xfrm>
          <a:prstGeom prst="rect">
            <a:avLst/>
          </a:prstGeom>
          <a:noFill/>
        </p:spPr>
        <p:txBody>
          <a:bodyPr wrap="square" rtlCol="0">
            <a:spAutoFit/>
          </a:bodyPr>
          <a:lstStyle/>
          <a:p>
            <a:r>
              <a:rPr lang="es-MX" b="1" dirty="0">
                <a:latin typeface="Century Gothic" pitchFamily="34" charset="0"/>
              </a:rPr>
              <a:t>T</a:t>
            </a:r>
            <a:r>
              <a:rPr lang="es-MX" b="1" dirty="0" smtClean="0">
                <a:latin typeface="Century Gothic" pitchFamily="34" charset="0"/>
              </a:rPr>
              <a:t>res formas de violencia escolar recurrentes:</a:t>
            </a:r>
          </a:p>
          <a:p>
            <a:r>
              <a:rPr lang="es-MX" b="1" dirty="0" smtClean="0">
                <a:latin typeface="Century Gothic" pitchFamily="34" charset="0"/>
              </a:rPr>
              <a:t> </a:t>
            </a:r>
          </a:p>
          <a:p>
            <a:r>
              <a:rPr lang="es-MX" b="1" dirty="0" smtClean="0">
                <a:latin typeface="Century Gothic" pitchFamily="34" charset="0"/>
              </a:rPr>
              <a:t>1. maltrato, </a:t>
            </a:r>
          </a:p>
          <a:p>
            <a:r>
              <a:rPr lang="es-MX" b="1" dirty="0" smtClean="0">
                <a:latin typeface="Century Gothic" pitchFamily="34" charset="0"/>
              </a:rPr>
              <a:t>2. violencia entre escolares </a:t>
            </a:r>
          </a:p>
          <a:p>
            <a:r>
              <a:rPr lang="es-MX" b="1" dirty="0" smtClean="0">
                <a:latin typeface="Century Gothic" pitchFamily="34" charset="0"/>
              </a:rPr>
              <a:t>3. violencia sexual.</a:t>
            </a:r>
            <a:endParaRPr lang="es-MX" b="1" dirty="0">
              <a:latin typeface="Century Gothic"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35608" y="404664"/>
            <a:ext cx="7498080" cy="5976664"/>
          </a:xfrm>
        </p:spPr>
        <p:txBody>
          <a:bodyPr>
            <a:normAutofit/>
          </a:bodyPr>
          <a:lstStyle/>
          <a:p>
            <a:pPr>
              <a:buNone/>
            </a:pPr>
            <a:r>
              <a:rPr lang="es-MX" sz="2400" dirty="0" smtClean="0">
                <a:latin typeface="Arial Narrow" panose="020B0606020202030204" pitchFamily="34" charset="0"/>
              </a:rPr>
              <a:t>En </a:t>
            </a:r>
            <a:r>
              <a:rPr lang="es-MX" sz="2400" dirty="0">
                <a:latin typeface="Arial Narrow" panose="020B0606020202030204" pitchFamily="34" charset="0"/>
              </a:rPr>
              <a:t>2011 la Comisión Económica </a:t>
            </a:r>
            <a:r>
              <a:rPr lang="es-MX" sz="2400" dirty="0" smtClean="0">
                <a:latin typeface="Arial Narrow" panose="020B0606020202030204" pitchFamily="34" charset="0"/>
              </a:rPr>
              <a:t>para América </a:t>
            </a:r>
            <a:r>
              <a:rPr lang="es-MX" sz="2400" dirty="0">
                <a:latin typeface="Arial Narrow" panose="020B0606020202030204" pitchFamily="34" charset="0"/>
              </a:rPr>
              <a:t>Latina y el Caribe (CEPAL), </a:t>
            </a:r>
            <a:r>
              <a:rPr lang="es-MX" sz="2400" dirty="0" smtClean="0">
                <a:latin typeface="Arial Narrow" panose="020B0606020202030204" pitchFamily="34" charset="0"/>
              </a:rPr>
              <a:t>reveló</a:t>
            </a:r>
            <a:r>
              <a:rPr lang="es-MX" sz="2800" dirty="0" smtClean="0">
                <a:latin typeface="Arial Narrow" panose="020B0606020202030204" pitchFamily="34" charset="0"/>
              </a:rPr>
              <a:t>:</a:t>
            </a:r>
          </a:p>
          <a:p>
            <a:r>
              <a:rPr lang="es-MX" sz="2800" b="1" dirty="0" smtClean="0">
                <a:latin typeface="Arial Narrow" panose="020B0606020202030204" pitchFamily="34" charset="0"/>
              </a:rPr>
              <a:t>El </a:t>
            </a:r>
            <a:r>
              <a:rPr lang="es-MX" sz="2800" b="1" dirty="0">
                <a:latin typeface="Arial Narrow" panose="020B0606020202030204" pitchFamily="34" charset="0"/>
              </a:rPr>
              <a:t>25.3% de los alumnos de educación básica ha sido insultado o amenazado por sus </a:t>
            </a:r>
            <a:r>
              <a:rPr lang="es-MX" sz="2800" b="1" dirty="0" smtClean="0">
                <a:latin typeface="Arial Narrow" panose="020B0606020202030204" pitchFamily="34" charset="0"/>
              </a:rPr>
              <a:t>compañeros.</a:t>
            </a:r>
          </a:p>
          <a:p>
            <a:r>
              <a:rPr lang="es-MX" sz="2800" b="1" dirty="0">
                <a:latin typeface="Arial Narrow" panose="020B0606020202030204" pitchFamily="34" charset="0"/>
              </a:rPr>
              <a:t>E</a:t>
            </a:r>
            <a:r>
              <a:rPr lang="es-MX" sz="2800" b="1" dirty="0" smtClean="0">
                <a:latin typeface="Arial Narrow" panose="020B0606020202030204" pitchFamily="34" charset="0"/>
              </a:rPr>
              <a:t>l </a:t>
            </a:r>
            <a:r>
              <a:rPr lang="es-MX" sz="2800" b="1" dirty="0">
                <a:latin typeface="Arial Narrow" panose="020B0606020202030204" pitchFamily="34" charset="0"/>
              </a:rPr>
              <a:t>16.7% ha sido </a:t>
            </a:r>
            <a:r>
              <a:rPr lang="es-MX" sz="2800" b="1" dirty="0" smtClean="0">
                <a:latin typeface="Arial Narrow" panose="020B0606020202030204" pitchFamily="34" charset="0"/>
              </a:rPr>
              <a:t>golpeado.</a:t>
            </a:r>
          </a:p>
          <a:p>
            <a:r>
              <a:rPr lang="es-MX" sz="2800" b="1" dirty="0">
                <a:latin typeface="Arial Narrow" panose="020B0606020202030204" pitchFamily="34" charset="0"/>
              </a:rPr>
              <a:t>E</a:t>
            </a:r>
            <a:r>
              <a:rPr lang="es-MX" sz="2800" b="1" dirty="0" smtClean="0">
                <a:latin typeface="Arial Narrow" panose="020B0606020202030204" pitchFamily="34" charset="0"/>
              </a:rPr>
              <a:t>l </a:t>
            </a:r>
            <a:r>
              <a:rPr lang="es-MX" sz="2800" b="1" dirty="0">
                <a:latin typeface="Arial Narrow" panose="020B0606020202030204" pitchFamily="34" charset="0"/>
              </a:rPr>
              <a:t>44.7% ha vivido algún episodio de </a:t>
            </a:r>
            <a:r>
              <a:rPr lang="es-MX" sz="2800" b="1" dirty="0" smtClean="0">
                <a:latin typeface="Arial Narrow" panose="020B0606020202030204" pitchFamily="34" charset="0"/>
              </a:rPr>
              <a:t>violencia.</a:t>
            </a:r>
          </a:p>
          <a:p>
            <a:r>
              <a:rPr lang="es-MX" sz="2800" b="1" dirty="0">
                <a:latin typeface="Arial Narrow" panose="020B0606020202030204" pitchFamily="34" charset="0"/>
              </a:rPr>
              <a:t>R</a:t>
            </a:r>
            <a:r>
              <a:rPr lang="es-MX" sz="2800" b="1" dirty="0" smtClean="0">
                <a:latin typeface="Arial Narrow" panose="020B0606020202030204" pitchFamily="34" charset="0"/>
              </a:rPr>
              <a:t>obo, seguida de la violencia verbal y física.</a:t>
            </a:r>
            <a:endParaRPr lang="es-MX" sz="2800" b="1" dirty="0">
              <a:latin typeface="Arial Narrow" panose="020B0606020202030204" pitchFamily="34" charset="0"/>
            </a:endParaRPr>
          </a:p>
          <a:p>
            <a:pPr marL="82296" indent="0">
              <a:buNone/>
            </a:pPr>
            <a:endParaRPr lang="es-MX" sz="2400" dirty="0"/>
          </a:p>
        </p:txBody>
      </p:sp>
      <p:pic>
        <p:nvPicPr>
          <p:cNvPr id="8194" name="Picture 2" descr="Resultado de imagen para bullyi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84271" y="3717032"/>
            <a:ext cx="3363793" cy="2808312"/>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Resultado de imagen para bully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73317" y="4077072"/>
            <a:ext cx="3447155" cy="22322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1599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850106"/>
          </a:xfrm>
        </p:spPr>
        <p:txBody>
          <a:bodyPr>
            <a:normAutofit fontScale="90000"/>
          </a:bodyPr>
          <a:lstStyle/>
          <a:p>
            <a:r>
              <a:rPr lang="es-MX" sz="3600" dirty="0" smtClean="0"/>
              <a:t/>
            </a:r>
            <a:br>
              <a:rPr lang="es-MX" sz="3600" dirty="0" smtClean="0"/>
            </a:br>
            <a:r>
              <a:rPr lang="es-MX" sz="3600" dirty="0" smtClean="0">
                <a:latin typeface="Arial Narrow" panose="020B0606020202030204" pitchFamily="34" charset="0"/>
              </a:rPr>
              <a:t>La Organización Panamericana de la Salud, enlista las siguientes:  </a:t>
            </a:r>
            <a:r>
              <a:rPr lang="es-MX" sz="4400" dirty="0" smtClean="0">
                <a:latin typeface="Arial Narrow" panose="020B0606020202030204" pitchFamily="34" charset="0"/>
              </a:rPr>
              <a:t/>
            </a:r>
            <a:br>
              <a:rPr lang="es-MX" sz="4400" dirty="0" smtClean="0">
                <a:latin typeface="Arial Narrow" panose="020B0606020202030204" pitchFamily="34" charset="0"/>
              </a:rPr>
            </a:br>
            <a:endParaRPr lang="es-MX" dirty="0">
              <a:latin typeface="Arial Narrow" panose="020B0606020202030204" pitchFamily="34" charset="0"/>
            </a:endParaRPr>
          </a:p>
        </p:txBody>
      </p:sp>
      <p:sp>
        <p:nvSpPr>
          <p:cNvPr id="3" name="2 Marcador de contenido"/>
          <p:cNvSpPr>
            <a:spLocks noGrp="1"/>
          </p:cNvSpPr>
          <p:nvPr>
            <p:ph idx="1"/>
          </p:nvPr>
        </p:nvSpPr>
        <p:spPr>
          <a:xfrm>
            <a:off x="1413904" y="1340768"/>
            <a:ext cx="7498080" cy="4800600"/>
          </a:xfrm>
        </p:spPr>
        <p:txBody>
          <a:bodyPr>
            <a:normAutofit/>
          </a:bodyPr>
          <a:lstStyle/>
          <a:p>
            <a:r>
              <a:rPr lang="es-MX" sz="2800" b="1" dirty="0" smtClean="0">
                <a:latin typeface="Arial Narrow" panose="020B0606020202030204" pitchFamily="34" charset="0"/>
              </a:rPr>
              <a:t>El maltrato físico</a:t>
            </a:r>
            <a:r>
              <a:rPr lang="es-MX" sz="2800" dirty="0" smtClean="0">
                <a:latin typeface="Arial Narrow" panose="020B0606020202030204" pitchFamily="34" charset="0"/>
              </a:rPr>
              <a:t>.  </a:t>
            </a:r>
          </a:p>
          <a:p>
            <a:r>
              <a:rPr lang="es-MX" sz="2800" b="1" dirty="0" smtClean="0">
                <a:latin typeface="Arial Narrow" panose="020B0606020202030204" pitchFamily="34" charset="0"/>
              </a:rPr>
              <a:t>Abuso sexual. </a:t>
            </a:r>
            <a:r>
              <a:rPr lang="es-MX" sz="2800" dirty="0" smtClean="0">
                <a:latin typeface="Arial Narrow" panose="020B0606020202030204" pitchFamily="34" charset="0"/>
              </a:rPr>
              <a:t> </a:t>
            </a:r>
          </a:p>
          <a:p>
            <a:r>
              <a:rPr lang="es-MX" sz="2800" b="1" dirty="0" smtClean="0">
                <a:latin typeface="Arial Narrow" panose="020B0606020202030204" pitchFamily="34" charset="0"/>
              </a:rPr>
              <a:t>Maltrato emocional.</a:t>
            </a:r>
          </a:p>
          <a:p>
            <a:r>
              <a:rPr lang="es-MX" sz="2800" b="1" dirty="0" smtClean="0">
                <a:latin typeface="Arial Narrow" panose="020B0606020202030204" pitchFamily="34" charset="0"/>
              </a:rPr>
              <a:t>Descuido o negligencia.</a:t>
            </a:r>
          </a:p>
          <a:p>
            <a:r>
              <a:rPr lang="es-MX" sz="2800" b="1" dirty="0" smtClean="0">
                <a:latin typeface="Arial Narrow" panose="020B0606020202030204" pitchFamily="34" charset="0"/>
              </a:rPr>
              <a:t>La violencia escolar</a:t>
            </a:r>
            <a:r>
              <a:rPr lang="es-MX" sz="2800" dirty="0" smtClean="0"/>
              <a:t>.</a:t>
            </a:r>
            <a:endParaRPr lang="es-MX" sz="2800" dirty="0"/>
          </a:p>
        </p:txBody>
      </p:sp>
      <p:pic>
        <p:nvPicPr>
          <p:cNvPr id="9218" name="Picture 2" descr="Resultado de imagen para bullyi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1840" y="3933056"/>
            <a:ext cx="3312368" cy="2304256"/>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Resultado de imagen para bully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41692" y="1484784"/>
            <a:ext cx="3189285" cy="187220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71600" y="260648"/>
            <a:ext cx="8172400" cy="6336704"/>
          </a:xfrm>
        </p:spPr>
        <p:txBody>
          <a:bodyPr>
            <a:noAutofit/>
          </a:bodyPr>
          <a:lstStyle/>
          <a:p>
            <a:pPr>
              <a:buNone/>
            </a:pPr>
            <a:r>
              <a:rPr lang="es-MX" sz="2000" dirty="0" smtClean="0">
                <a:latin typeface="Arial Narrow" panose="020B0606020202030204" pitchFamily="34" charset="0"/>
              </a:rPr>
              <a:t>El </a:t>
            </a:r>
            <a:r>
              <a:rPr lang="es-MX" sz="2000" dirty="0">
                <a:latin typeface="Arial Narrow" panose="020B0606020202030204" pitchFamily="34" charset="0"/>
              </a:rPr>
              <a:t>Senado de la República señala que </a:t>
            </a:r>
            <a:r>
              <a:rPr lang="es-MX" sz="2000" dirty="0" smtClean="0">
                <a:latin typeface="Arial Narrow" panose="020B0606020202030204" pitchFamily="34" charset="0"/>
              </a:rPr>
              <a:t>la UNAM </a:t>
            </a:r>
            <a:r>
              <a:rPr lang="es-MX" sz="2000" dirty="0">
                <a:latin typeface="Arial Narrow" panose="020B0606020202030204" pitchFamily="34" charset="0"/>
              </a:rPr>
              <a:t>y </a:t>
            </a:r>
            <a:r>
              <a:rPr lang="es-MX" sz="2000" dirty="0" smtClean="0">
                <a:latin typeface="Arial Narrow" panose="020B0606020202030204" pitchFamily="34" charset="0"/>
              </a:rPr>
              <a:t>IPN </a:t>
            </a:r>
            <a:r>
              <a:rPr lang="es-MX" sz="2000" dirty="0">
                <a:latin typeface="Arial Narrow" panose="020B0606020202030204" pitchFamily="34" charset="0"/>
              </a:rPr>
              <a:t>revelan que entre el 60 y 70 %</a:t>
            </a:r>
            <a:r>
              <a:rPr lang="es-MX" sz="2000" dirty="0" smtClean="0">
                <a:latin typeface="Arial Narrow" panose="020B0606020202030204" pitchFamily="34" charset="0"/>
              </a:rPr>
              <a:t> </a:t>
            </a:r>
            <a:r>
              <a:rPr lang="es-MX" sz="2000" dirty="0">
                <a:latin typeface="Arial Narrow" panose="020B0606020202030204" pitchFamily="34" charset="0"/>
              </a:rPr>
              <a:t>de los alumnos de nivel básico han sufrido algún tipo de violencia. </a:t>
            </a:r>
            <a:endParaRPr lang="es-MX" sz="2000" dirty="0" smtClean="0">
              <a:latin typeface="Arial Narrow" panose="020B0606020202030204" pitchFamily="34" charset="0"/>
            </a:endParaRPr>
          </a:p>
          <a:p>
            <a:r>
              <a:rPr lang="es-MX" sz="2400" b="1" dirty="0" smtClean="0">
                <a:latin typeface="Arial Narrow" panose="020B0606020202030204" pitchFamily="34" charset="0"/>
              </a:rPr>
              <a:t>De los </a:t>
            </a:r>
            <a:r>
              <a:rPr lang="es-MX" sz="2400" b="1" dirty="0">
                <a:latin typeface="Arial Narrow" panose="020B0606020202030204" pitchFamily="34" charset="0"/>
              </a:rPr>
              <a:t>25 millones de estudiantes </a:t>
            </a:r>
            <a:r>
              <a:rPr lang="es-MX" sz="2400" b="1" dirty="0" smtClean="0">
                <a:latin typeface="Arial Narrow" panose="020B0606020202030204" pitchFamily="34" charset="0"/>
              </a:rPr>
              <a:t>en </a:t>
            </a:r>
            <a:r>
              <a:rPr lang="es-MX" sz="2400" b="1" dirty="0">
                <a:latin typeface="Arial Narrow" panose="020B0606020202030204" pitchFamily="34" charset="0"/>
              </a:rPr>
              <a:t>educación básica, </a:t>
            </a:r>
            <a:endParaRPr lang="es-MX" sz="2400" b="1" dirty="0" smtClean="0">
              <a:latin typeface="Arial Narrow" panose="020B0606020202030204" pitchFamily="34" charset="0"/>
            </a:endParaRPr>
          </a:p>
          <a:p>
            <a:pPr marL="82296" indent="0">
              <a:buNone/>
            </a:pPr>
            <a:r>
              <a:rPr lang="es-MX" sz="2400" b="1" dirty="0">
                <a:latin typeface="Arial Narrow" panose="020B0606020202030204" pitchFamily="34" charset="0"/>
              </a:rPr>
              <a:t> </a:t>
            </a:r>
            <a:r>
              <a:rPr lang="es-MX" sz="2400" b="1" dirty="0" smtClean="0">
                <a:latin typeface="Arial Narrow" panose="020B0606020202030204" pitchFamily="34" charset="0"/>
              </a:rPr>
              <a:t>           </a:t>
            </a:r>
            <a:r>
              <a:rPr lang="es-MX" sz="2400" b="1" i="1" dirty="0" smtClean="0">
                <a:solidFill>
                  <a:schemeClr val="accent2">
                    <a:lumMod val="75000"/>
                  </a:schemeClr>
                </a:solidFill>
                <a:latin typeface="Arial Narrow" panose="020B0606020202030204" pitchFamily="34" charset="0"/>
              </a:rPr>
              <a:t>18.7 </a:t>
            </a:r>
            <a:r>
              <a:rPr lang="es-MX" sz="2400" b="1" i="1" dirty="0">
                <a:solidFill>
                  <a:schemeClr val="accent2">
                    <a:lumMod val="75000"/>
                  </a:schemeClr>
                </a:solidFill>
                <a:latin typeface="Arial Narrow" panose="020B0606020202030204" pitchFamily="34" charset="0"/>
              </a:rPr>
              <a:t>millones han sido víctimas o testigos. </a:t>
            </a:r>
            <a:endParaRPr lang="es-MX" sz="2400" b="1" i="1" dirty="0" smtClean="0">
              <a:solidFill>
                <a:schemeClr val="accent2">
                  <a:lumMod val="75000"/>
                </a:schemeClr>
              </a:solidFill>
              <a:latin typeface="Arial Narrow" panose="020B0606020202030204" pitchFamily="34" charset="0"/>
            </a:endParaRPr>
          </a:p>
          <a:p>
            <a:pPr>
              <a:buNone/>
            </a:pPr>
            <a:endParaRPr lang="es-MX" sz="2400" dirty="0" smtClean="0">
              <a:latin typeface="Arial Narrow" panose="020B0606020202030204" pitchFamily="34" charset="0"/>
            </a:endParaRPr>
          </a:p>
          <a:p>
            <a:pPr>
              <a:buNone/>
            </a:pPr>
            <a:r>
              <a:rPr lang="es-MX" sz="2400" dirty="0" smtClean="0">
                <a:latin typeface="Arial Narrow" panose="020B0606020202030204" pitchFamily="34" charset="0"/>
              </a:rPr>
              <a:t>Esto es confirmado </a:t>
            </a:r>
            <a:r>
              <a:rPr lang="es-MX" sz="2400" dirty="0">
                <a:latin typeface="Arial Narrow" panose="020B0606020202030204" pitchFamily="34" charset="0"/>
              </a:rPr>
              <a:t>por la Organización para la Cooperación y el Desarrollo Económicos (OCDE) que</a:t>
            </a:r>
            <a:r>
              <a:rPr lang="es-MX" sz="2400" b="1" dirty="0">
                <a:latin typeface="Arial Narrow" panose="020B0606020202030204" pitchFamily="34" charset="0"/>
              </a:rPr>
              <a:t> sitúa a México como el </a:t>
            </a:r>
            <a:r>
              <a:rPr lang="es-MX" sz="2400" b="1" dirty="0" smtClean="0">
                <a:latin typeface="Arial Narrow" panose="020B0606020202030204" pitchFamily="34" charset="0"/>
              </a:rPr>
              <a:t>1er. </a:t>
            </a:r>
            <a:r>
              <a:rPr lang="es-MX" sz="2400" b="1" dirty="0">
                <a:latin typeface="Arial Narrow" panose="020B0606020202030204" pitchFamily="34" charset="0"/>
              </a:rPr>
              <a:t>lugar </a:t>
            </a:r>
            <a:r>
              <a:rPr lang="es-MX" sz="2400" b="1" dirty="0" smtClean="0">
                <a:latin typeface="Arial Narrow" panose="020B0606020202030204" pitchFamily="34" charset="0"/>
              </a:rPr>
              <a:t>de </a:t>
            </a:r>
            <a:r>
              <a:rPr lang="es-MX" sz="2400" b="1" dirty="0">
                <a:latin typeface="Arial Narrow" panose="020B0606020202030204" pitchFamily="34" charset="0"/>
              </a:rPr>
              <a:t>incidencia </a:t>
            </a:r>
            <a:r>
              <a:rPr lang="es-MX" sz="2400" b="1" dirty="0" smtClean="0">
                <a:latin typeface="Arial Narrow" panose="020B0606020202030204" pitchFamily="34" charset="0"/>
              </a:rPr>
              <a:t>de acoso escolar </a:t>
            </a:r>
            <a:r>
              <a:rPr lang="es-MX" sz="2400" b="1" dirty="0">
                <a:latin typeface="Arial Narrow" panose="020B0606020202030204" pitchFamily="34" charset="0"/>
              </a:rPr>
              <a:t>a nivel internacional</a:t>
            </a:r>
            <a:r>
              <a:rPr lang="es-MX" sz="2400" b="1" dirty="0" smtClean="0">
                <a:latin typeface="Arial Narrow" panose="020B0606020202030204" pitchFamily="34" charset="0"/>
              </a:rPr>
              <a:t>.. </a:t>
            </a:r>
            <a:endParaRPr lang="es-MX" sz="2400" b="1" dirty="0">
              <a:latin typeface="Arial Narrow" panose="020B0606020202030204" pitchFamily="34" charset="0"/>
            </a:endParaRPr>
          </a:p>
        </p:txBody>
      </p:sp>
      <p:pic>
        <p:nvPicPr>
          <p:cNvPr id="10242" name="Picture 2" descr="Resultado de imagen para bullyi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7" y="4005064"/>
            <a:ext cx="3744416" cy="2448272"/>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Imagen relacionad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61856" y="4005064"/>
            <a:ext cx="3480321" cy="24186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24605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43608" y="292968"/>
            <a:ext cx="7920880" cy="6264696"/>
          </a:xfrm>
        </p:spPr>
        <p:txBody>
          <a:bodyPr>
            <a:noAutofit/>
          </a:bodyPr>
          <a:lstStyle/>
          <a:p>
            <a:pPr>
              <a:buNone/>
            </a:pPr>
            <a:r>
              <a:rPr lang="es-MX" sz="1800" b="1" dirty="0">
                <a:latin typeface="Arial Narrow" panose="020B0606020202030204" pitchFamily="34" charset="0"/>
              </a:rPr>
              <a:t>Muchas veces no se identifican los tipos de </a:t>
            </a:r>
            <a:r>
              <a:rPr lang="es-MX" sz="1800" b="1" dirty="0" smtClean="0">
                <a:latin typeface="Arial Narrow" panose="020B0606020202030204" pitchFamily="34" charset="0"/>
              </a:rPr>
              <a:t>violencia, </a:t>
            </a:r>
            <a:r>
              <a:rPr lang="es-MX" sz="1800" b="1" dirty="0">
                <a:latin typeface="Arial Narrow" panose="020B0606020202030204" pitchFamily="34" charset="0"/>
              </a:rPr>
              <a:t>ni se considera </a:t>
            </a:r>
            <a:r>
              <a:rPr lang="es-MX" sz="1800" dirty="0">
                <a:latin typeface="Arial Narrow" panose="020B0606020202030204" pitchFamily="34" charset="0"/>
              </a:rPr>
              <a:t>que puede haber violencia sexual y psicológica y acciones a través </a:t>
            </a:r>
            <a:r>
              <a:rPr lang="es-MX" sz="1800" b="1" i="1" dirty="0">
                <a:latin typeface="Arial Narrow" panose="020B0606020202030204" pitchFamily="34" charset="0"/>
              </a:rPr>
              <a:t>del lenguaje </a:t>
            </a:r>
            <a:r>
              <a:rPr lang="es-MX" sz="1800" dirty="0">
                <a:latin typeface="Arial Narrow" panose="020B0606020202030204" pitchFamily="34" charset="0"/>
              </a:rPr>
              <a:t>capaces de violentar a los niños, como </a:t>
            </a:r>
            <a:r>
              <a:rPr lang="es-MX" sz="1800" dirty="0" smtClean="0">
                <a:latin typeface="Arial Narrow" panose="020B0606020202030204" pitchFamily="34" charset="0"/>
              </a:rPr>
              <a:t>las </a:t>
            </a:r>
            <a:r>
              <a:rPr lang="es-MX" sz="1800" dirty="0">
                <a:latin typeface="Arial Narrow" panose="020B0606020202030204" pitchFamily="34" charset="0"/>
              </a:rPr>
              <a:t>bromas de tipo sexista. </a:t>
            </a:r>
            <a:endParaRPr lang="es-MX" sz="1800" dirty="0" smtClean="0">
              <a:latin typeface="Arial Narrow" panose="020B0606020202030204" pitchFamily="34" charset="0"/>
            </a:endParaRPr>
          </a:p>
          <a:p>
            <a:r>
              <a:rPr lang="es-MX" sz="2000" b="1" dirty="0" smtClean="0">
                <a:latin typeface="Arial Narrow" panose="020B0606020202030204" pitchFamily="34" charset="0"/>
              </a:rPr>
              <a:t>50.2</a:t>
            </a:r>
            <a:r>
              <a:rPr lang="es-MX" sz="2000" b="1" dirty="0">
                <a:latin typeface="Arial Narrow" panose="020B0606020202030204" pitchFamily="34" charset="0"/>
              </a:rPr>
              <a:t>% de los profesores consideran que no hay problemas relacionados con el género; </a:t>
            </a:r>
            <a:endParaRPr lang="es-MX" sz="2000" b="1" dirty="0" smtClean="0">
              <a:latin typeface="Arial Narrow" panose="020B0606020202030204" pitchFamily="34" charset="0"/>
            </a:endParaRPr>
          </a:p>
          <a:p>
            <a:r>
              <a:rPr lang="es-MX" sz="1800" dirty="0" smtClean="0">
                <a:latin typeface="Arial Narrow" panose="020B0606020202030204" pitchFamily="34" charset="0"/>
              </a:rPr>
              <a:t>9.2</a:t>
            </a:r>
            <a:r>
              <a:rPr lang="es-MX" sz="1800" dirty="0">
                <a:latin typeface="Arial Narrow" panose="020B0606020202030204" pitchFamily="34" charset="0"/>
              </a:rPr>
              <a:t>% de los maestros señalaron que existen grupos que intimidan al interior de su salón mediante amenazas de golpes, agresiones verbales y hostigamientos; </a:t>
            </a:r>
            <a:endParaRPr lang="es-MX" sz="1800" dirty="0" smtClean="0">
              <a:latin typeface="Arial Narrow" panose="020B0606020202030204" pitchFamily="34" charset="0"/>
            </a:endParaRPr>
          </a:p>
          <a:p>
            <a:r>
              <a:rPr lang="es-MX" sz="1800" dirty="0" smtClean="0">
                <a:latin typeface="Arial Narrow" panose="020B0606020202030204" pitchFamily="34" charset="0"/>
              </a:rPr>
              <a:t>11.7</a:t>
            </a:r>
            <a:r>
              <a:rPr lang="es-MX" sz="1800" dirty="0">
                <a:latin typeface="Arial Narrow" panose="020B0606020202030204" pitchFamily="34" charset="0"/>
              </a:rPr>
              <a:t>% reconocieron agresiones verbales y actitudes de discriminación; y </a:t>
            </a:r>
            <a:endParaRPr lang="es-MX" sz="1800" dirty="0" smtClean="0">
              <a:latin typeface="Arial Narrow" panose="020B0606020202030204" pitchFamily="34" charset="0"/>
            </a:endParaRPr>
          </a:p>
          <a:p>
            <a:r>
              <a:rPr lang="es-MX" sz="1800" dirty="0" smtClean="0">
                <a:latin typeface="Arial Narrow" panose="020B0606020202030204" pitchFamily="34" charset="0"/>
              </a:rPr>
              <a:t>10.7</a:t>
            </a:r>
            <a:r>
              <a:rPr lang="es-MX" sz="1800" dirty="0">
                <a:latin typeface="Arial Narrow" panose="020B0606020202030204" pitchFamily="34" charset="0"/>
              </a:rPr>
              <a:t>% detectaron insultos leves por juegos o competencias. </a:t>
            </a:r>
            <a:endParaRPr lang="es-MX" sz="1800" dirty="0" smtClean="0">
              <a:latin typeface="Arial Narrow" panose="020B0606020202030204" pitchFamily="34" charset="0"/>
            </a:endParaRPr>
          </a:p>
          <a:p>
            <a:pPr>
              <a:buNone/>
            </a:pPr>
            <a:r>
              <a:rPr lang="es-MX" sz="2400" b="1" dirty="0" smtClean="0">
                <a:latin typeface="Arial Narrow" panose="020B0606020202030204" pitchFamily="34" charset="0"/>
              </a:rPr>
              <a:t>El </a:t>
            </a:r>
            <a:r>
              <a:rPr lang="es-MX" sz="2400" b="1" dirty="0">
                <a:latin typeface="Arial Narrow" panose="020B0606020202030204" pitchFamily="34" charset="0"/>
              </a:rPr>
              <a:t>porcentaje de docentes que no reconoce ningún problema puede estar indicando invisibilización y normalización de la violencia. </a:t>
            </a:r>
          </a:p>
          <a:p>
            <a:pPr marL="82296" indent="0">
              <a:buNone/>
            </a:pPr>
            <a:endParaRPr lang="es-MX" sz="2000" dirty="0"/>
          </a:p>
        </p:txBody>
      </p:sp>
      <p:pic>
        <p:nvPicPr>
          <p:cNvPr id="11266" name="Picture 2" descr="Resultado de imagen para bullyi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4365104"/>
            <a:ext cx="3408764" cy="2376264"/>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Resultado de imagen para bully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3991" y="4641038"/>
            <a:ext cx="3012978" cy="19153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8251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188640"/>
            <a:ext cx="7498080" cy="634082"/>
          </a:xfrm>
        </p:spPr>
        <p:txBody>
          <a:bodyPr>
            <a:normAutofit fontScale="90000"/>
          </a:bodyPr>
          <a:lstStyle/>
          <a:p>
            <a:pPr algn="ctr"/>
            <a:r>
              <a:rPr lang="es-MX" dirty="0" smtClean="0"/>
              <a:t>REUNIÓN DE TRABAJO</a:t>
            </a:r>
            <a:endParaRPr lang="es-MX" dirty="0"/>
          </a:p>
        </p:txBody>
      </p:sp>
      <p:sp>
        <p:nvSpPr>
          <p:cNvPr id="3" name="Marcador de contenido 2"/>
          <p:cNvSpPr>
            <a:spLocks noGrp="1"/>
          </p:cNvSpPr>
          <p:nvPr>
            <p:ph idx="1"/>
          </p:nvPr>
        </p:nvSpPr>
        <p:spPr>
          <a:xfrm>
            <a:off x="899592" y="1028700"/>
            <a:ext cx="8028384" cy="4800600"/>
          </a:xfrm>
        </p:spPr>
        <p:txBody>
          <a:bodyPr>
            <a:normAutofit/>
          </a:bodyPr>
          <a:lstStyle/>
          <a:p>
            <a:pPr algn="ctr">
              <a:buNone/>
            </a:pPr>
            <a:r>
              <a:rPr lang="es-ES" sz="3400" b="1" dirty="0" smtClean="0">
                <a:latin typeface="Century Gothic" pitchFamily="34" charset="0"/>
              </a:rPr>
              <a:t>HACIA </a:t>
            </a:r>
            <a:r>
              <a:rPr lang="es-ES" sz="3400" b="1" dirty="0">
                <a:latin typeface="Century Gothic" pitchFamily="34" charset="0"/>
              </a:rPr>
              <a:t>UN MODELO DE </a:t>
            </a:r>
            <a:r>
              <a:rPr lang="es-ES" sz="3400" b="1" dirty="0" smtClean="0">
                <a:latin typeface="Century Gothic" pitchFamily="34" charset="0"/>
              </a:rPr>
              <a:t>GESTIÓN DE CONVIVENCIA DEMOCRÁTICO, INCLUSIVO </a:t>
            </a:r>
            <a:r>
              <a:rPr lang="es-ES" sz="3400" b="1" dirty="0">
                <a:latin typeface="Century Gothic" pitchFamily="34" charset="0"/>
              </a:rPr>
              <a:t>Y PACÍFICO </a:t>
            </a:r>
            <a:endParaRPr lang="es-ES" sz="3400" b="1" dirty="0" smtClean="0">
              <a:latin typeface="Century Gothic" pitchFamily="34" charset="0"/>
            </a:endParaRPr>
          </a:p>
          <a:p>
            <a:pPr algn="ctr">
              <a:buNone/>
            </a:pPr>
            <a:r>
              <a:rPr lang="es-ES" sz="3400" b="1" dirty="0" smtClean="0">
                <a:latin typeface="Century Gothic" pitchFamily="34" charset="0"/>
              </a:rPr>
              <a:t>EN </a:t>
            </a:r>
            <a:r>
              <a:rPr lang="es-ES" sz="3400" b="1" dirty="0">
                <a:latin typeface="Century Gothic" pitchFamily="34" charset="0"/>
              </a:rPr>
              <a:t>LOS CENTROS DE TRABAJO </a:t>
            </a:r>
            <a:endParaRPr lang="es-ES" sz="3400" b="1" dirty="0" smtClean="0">
              <a:latin typeface="Century Gothic" pitchFamily="34" charset="0"/>
            </a:endParaRPr>
          </a:p>
          <a:p>
            <a:pPr algn="ctr">
              <a:buNone/>
            </a:pPr>
            <a:r>
              <a:rPr lang="es-ES" sz="3400" b="1" dirty="0" smtClean="0">
                <a:latin typeface="Century Gothic" pitchFamily="34" charset="0"/>
              </a:rPr>
              <a:t>DE </a:t>
            </a:r>
            <a:r>
              <a:rPr lang="es-ES" sz="3400" b="1" dirty="0">
                <a:latin typeface="Century Gothic" pitchFamily="34" charset="0"/>
              </a:rPr>
              <a:t>PREESCOLAR VALLE DE </a:t>
            </a:r>
            <a:r>
              <a:rPr lang="es-ES" sz="3400" b="1" dirty="0" smtClean="0">
                <a:latin typeface="Century Gothic" pitchFamily="34" charset="0"/>
              </a:rPr>
              <a:t>MÉXICO</a:t>
            </a:r>
            <a:r>
              <a:rPr lang="es-ES" sz="3400" dirty="0">
                <a:latin typeface="Arial Narrow" panose="020B0606020202030204" pitchFamily="34" charset="0"/>
              </a:rPr>
              <a:t/>
            </a:r>
            <a:br>
              <a:rPr lang="es-ES" sz="3400" dirty="0">
                <a:latin typeface="Arial Narrow" panose="020B0606020202030204" pitchFamily="34" charset="0"/>
              </a:rPr>
            </a:br>
            <a:endParaRPr lang="es-MX" sz="3400" dirty="0">
              <a:latin typeface="Arial Narrow" panose="020B0606020202030204" pitchFamily="34" charset="0"/>
            </a:endParaRPr>
          </a:p>
        </p:txBody>
      </p:sp>
      <p:pic>
        <p:nvPicPr>
          <p:cNvPr id="1026" name="Picture 2" descr="Resultado de imagen para reunion de trabaj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7744" y="4005064"/>
            <a:ext cx="5256584" cy="2664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7022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43608" y="343447"/>
            <a:ext cx="7920880" cy="5616624"/>
          </a:xfrm>
        </p:spPr>
        <p:txBody>
          <a:bodyPr>
            <a:noAutofit/>
          </a:bodyPr>
          <a:lstStyle/>
          <a:p>
            <a:pPr marL="82296" indent="0">
              <a:buNone/>
            </a:pPr>
            <a:r>
              <a:rPr lang="es-MX" sz="2400" dirty="0" smtClean="0">
                <a:latin typeface="Arial Narrow" panose="020B0606020202030204" pitchFamily="34" charset="0"/>
              </a:rPr>
              <a:t>A pesar de, en México los </a:t>
            </a:r>
            <a:r>
              <a:rPr lang="es-MX" sz="2400" dirty="0">
                <a:latin typeface="Arial Narrow" panose="020B0606020202030204" pitchFamily="34" charset="0"/>
              </a:rPr>
              <a:t>estudiantes se sienten bien en la </a:t>
            </a:r>
            <a:r>
              <a:rPr lang="es-MX" sz="2400" dirty="0" smtClean="0">
                <a:latin typeface="Arial Narrow" panose="020B0606020202030204" pitchFamily="34" charset="0"/>
              </a:rPr>
              <a:t>escuela:</a:t>
            </a:r>
          </a:p>
          <a:p>
            <a:pPr marL="82296" indent="0">
              <a:buNone/>
            </a:pPr>
            <a:endParaRPr lang="es-MX" sz="1050" dirty="0" smtClean="0">
              <a:latin typeface="Arial Narrow" panose="020B0606020202030204" pitchFamily="34" charset="0"/>
            </a:endParaRPr>
          </a:p>
          <a:p>
            <a:pPr marL="82296" indent="0"/>
            <a:r>
              <a:rPr lang="es-MX" sz="2400" b="1" dirty="0" smtClean="0">
                <a:latin typeface="Arial Narrow" panose="020B0606020202030204" pitchFamily="34" charset="0"/>
              </a:rPr>
              <a:t>80.6</a:t>
            </a:r>
            <a:r>
              <a:rPr lang="es-MX" sz="2400" b="1" dirty="0">
                <a:latin typeface="Arial Narrow" panose="020B0606020202030204" pitchFamily="34" charset="0"/>
              </a:rPr>
              <a:t>% de los </a:t>
            </a:r>
            <a:r>
              <a:rPr lang="es-MX" sz="2400" b="1" dirty="0" smtClean="0">
                <a:latin typeface="Arial Narrow" panose="020B0606020202030204" pitchFamily="34" charset="0"/>
              </a:rPr>
              <a:t>alumnos </a:t>
            </a:r>
            <a:r>
              <a:rPr lang="es-MX" sz="2400" dirty="0" smtClean="0">
                <a:latin typeface="Arial Narrow" panose="020B0606020202030204" pitchFamily="34" charset="0"/>
              </a:rPr>
              <a:t>de </a:t>
            </a:r>
            <a:r>
              <a:rPr lang="es-MX" sz="2400" dirty="0">
                <a:latin typeface="Arial Narrow" panose="020B0606020202030204" pitchFamily="34" charset="0"/>
              </a:rPr>
              <a:t>4° y 5° de </a:t>
            </a:r>
            <a:r>
              <a:rPr lang="es-MX" sz="2400" dirty="0" smtClean="0">
                <a:latin typeface="Arial Narrow" panose="020B0606020202030204" pitchFamily="34" charset="0"/>
              </a:rPr>
              <a:t>primaria la </a:t>
            </a:r>
            <a:r>
              <a:rPr lang="es-MX" sz="2400" dirty="0">
                <a:latin typeface="Arial Narrow" panose="020B0606020202030204" pitchFamily="34" charset="0"/>
              </a:rPr>
              <a:t>perciben  como una </a:t>
            </a:r>
            <a:r>
              <a:rPr lang="es-MX" sz="2400" b="1" dirty="0">
                <a:latin typeface="Arial Narrow" panose="020B0606020202030204" pitchFamily="34" charset="0"/>
              </a:rPr>
              <a:t>especie de “refugio” donde encuentran </a:t>
            </a:r>
            <a:r>
              <a:rPr lang="es-MX" sz="2400" b="1" dirty="0" smtClean="0">
                <a:latin typeface="Arial Narrow" panose="020B0606020202030204" pitchFamily="34" charset="0"/>
              </a:rPr>
              <a:t>contención </a:t>
            </a:r>
            <a:r>
              <a:rPr lang="es-MX" sz="2400" b="1" dirty="0">
                <a:latin typeface="Arial Narrow" panose="020B0606020202030204" pitchFamily="34" charset="0"/>
              </a:rPr>
              <a:t>y </a:t>
            </a:r>
            <a:r>
              <a:rPr lang="es-MX" sz="2400" b="1" dirty="0" smtClean="0">
                <a:latin typeface="Arial Narrow" panose="020B0606020202030204" pitchFamily="34" charset="0"/>
              </a:rPr>
              <a:t>protección. </a:t>
            </a:r>
          </a:p>
          <a:p>
            <a:pPr marL="82296" indent="0"/>
            <a:r>
              <a:rPr lang="es-MX" sz="2400" dirty="0" smtClean="0">
                <a:latin typeface="Arial Narrow" panose="020B0606020202030204" pitchFamily="34" charset="0"/>
              </a:rPr>
              <a:t>El </a:t>
            </a:r>
            <a:r>
              <a:rPr lang="es-MX" sz="2400" b="1" dirty="0">
                <a:latin typeface="Arial Narrow" panose="020B0606020202030204" pitchFamily="34" charset="0"/>
              </a:rPr>
              <a:t>64.9% de los </a:t>
            </a:r>
            <a:r>
              <a:rPr lang="es-MX" sz="2400" b="1" dirty="0" smtClean="0">
                <a:latin typeface="Arial Narrow" panose="020B0606020202030204" pitchFamily="34" charset="0"/>
              </a:rPr>
              <a:t>alumnos </a:t>
            </a:r>
            <a:r>
              <a:rPr lang="es-MX" sz="2400" b="1" dirty="0">
                <a:latin typeface="Arial Narrow" panose="020B0606020202030204" pitchFamily="34" charset="0"/>
              </a:rPr>
              <a:t>de 6° grado dijeron </a:t>
            </a:r>
            <a:r>
              <a:rPr lang="es-MX" sz="2400" dirty="0" smtClean="0">
                <a:latin typeface="Arial Narrow" panose="020B0606020202030204" pitchFamily="34" charset="0"/>
              </a:rPr>
              <a:t>sentirse </a:t>
            </a:r>
            <a:r>
              <a:rPr lang="es-MX" sz="2400" dirty="0">
                <a:latin typeface="Arial Narrow" panose="020B0606020202030204" pitchFamily="34" charset="0"/>
              </a:rPr>
              <a:t>cómodos para expresar sus  puntos de vista frente sus compañeros, lo que  repercute en un buen clima </a:t>
            </a:r>
            <a:r>
              <a:rPr lang="es-MX" sz="2400" dirty="0" smtClean="0">
                <a:latin typeface="Arial Narrow" panose="020B0606020202030204" pitchFamily="34" charset="0"/>
              </a:rPr>
              <a:t>de comunicación </a:t>
            </a:r>
            <a:r>
              <a:rPr lang="es-MX" sz="2400" dirty="0">
                <a:latin typeface="Arial Narrow" panose="020B0606020202030204" pitchFamily="34" charset="0"/>
              </a:rPr>
              <a:t>en el  espacio escolar.  </a:t>
            </a:r>
            <a:endParaRPr lang="es-MX" sz="2400" dirty="0" smtClean="0">
              <a:latin typeface="Arial Narrow" panose="020B0606020202030204" pitchFamily="34" charset="0"/>
            </a:endParaRPr>
          </a:p>
          <a:p>
            <a:pPr marL="82296" indent="0">
              <a:buNone/>
            </a:pPr>
            <a:r>
              <a:rPr lang="es-MX" sz="1800" dirty="0" smtClean="0"/>
              <a:t>  </a:t>
            </a:r>
            <a:endParaRPr lang="es-MX" sz="1800" dirty="0"/>
          </a:p>
        </p:txBody>
      </p:sp>
      <p:pic>
        <p:nvPicPr>
          <p:cNvPr id="22530" name="Picture 2" descr="Resultado de imagen para convivencia escol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8811" y="3645024"/>
            <a:ext cx="3049173" cy="2169503"/>
          </a:xfrm>
          <a:prstGeom prst="rect">
            <a:avLst/>
          </a:prstGeom>
          <a:noFill/>
          <a:extLst>
            <a:ext uri="{909E8E84-426E-40DD-AFC4-6F175D3DCCD1}">
              <a14:hiddenFill xmlns:a14="http://schemas.microsoft.com/office/drawing/2010/main" xmlns="">
                <a:solidFill>
                  <a:srgbClr val="FFFFFF"/>
                </a:solidFill>
              </a14:hiddenFill>
            </a:ext>
          </a:extLst>
        </p:spPr>
      </p:pic>
      <p:pic>
        <p:nvPicPr>
          <p:cNvPr id="22532" name="Picture 4" descr="Imagen relacionad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4221088"/>
            <a:ext cx="3794765" cy="24208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6104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87624" y="116632"/>
            <a:ext cx="7498080" cy="5616624"/>
          </a:xfrm>
        </p:spPr>
        <p:txBody>
          <a:bodyPr>
            <a:noAutofit/>
          </a:bodyPr>
          <a:lstStyle/>
          <a:p>
            <a:pPr marL="82296" indent="0">
              <a:buNone/>
            </a:pPr>
            <a:r>
              <a:rPr lang="es-MX" sz="2800" b="1" dirty="0" smtClean="0">
                <a:solidFill>
                  <a:srgbClr val="C00000"/>
                </a:solidFill>
                <a:latin typeface="Arial Narrow" panose="020B0606020202030204" pitchFamily="34" charset="0"/>
              </a:rPr>
              <a:t>PERO….</a:t>
            </a:r>
            <a:endParaRPr lang="es-MX" sz="2800" b="1" dirty="0">
              <a:solidFill>
                <a:srgbClr val="C00000"/>
              </a:solidFill>
              <a:latin typeface="Arial Narrow" panose="020B0606020202030204" pitchFamily="34" charset="0"/>
            </a:endParaRPr>
          </a:p>
          <a:p>
            <a:r>
              <a:rPr lang="es-MX" sz="2200" b="1" dirty="0">
                <a:latin typeface="Arial Narrow" panose="020B0606020202030204" pitchFamily="34" charset="0"/>
              </a:rPr>
              <a:t>Los profesores consideran que tanto niñas como niños pueden ser buenos en cualquier asignatura, con la excepción de las manualidades donde se considera que las niñas son mejores. </a:t>
            </a:r>
            <a:endParaRPr lang="es-MX" sz="2200" b="1" dirty="0" smtClean="0">
              <a:latin typeface="Arial Narrow" panose="020B0606020202030204" pitchFamily="34" charset="0"/>
            </a:endParaRPr>
          </a:p>
          <a:p>
            <a:pPr marL="82296" indent="0">
              <a:buNone/>
            </a:pPr>
            <a:endParaRPr lang="es-MX" sz="2200" b="1" dirty="0" smtClean="0">
              <a:latin typeface="Arial Narrow" panose="020B0606020202030204" pitchFamily="34" charset="0"/>
            </a:endParaRPr>
          </a:p>
          <a:p>
            <a:r>
              <a:rPr lang="es-MX" sz="2200" b="1" dirty="0" smtClean="0">
                <a:latin typeface="Arial Narrow" panose="020B0606020202030204" pitchFamily="34" charset="0"/>
              </a:rPr>
              <a:t>Se </a:t>
            </a:r>
            <a:r>
              <a:rPr lang="es-MX" sz="2200" b="1" dirty="0">
                <a:latin typeface="Arial Narrow" panose="020B0606020202030204" pitchFamily="34" charset="0"/>
              </a:rPr>
              <a:t>observa que las niñas sufren mayor presión en relación con su aspecto personal (ellas reportan que con frecuencia reciben llamados de atención por llevar uñas o labios pintados, falda muy corta, el peinado a la moda o los aretes muy grandes); por </a:t>
            </a:r>
            <a:r>
              <a:rPr lang="es-MX" sz="2200" b="1" dirty="0" smtClean="0">
                <a:latin typeface="Arial Narrow" panose="020B0606020202030204" pitchFamily="34" charset="0"/>
              </a:rPr>
              <a:t>su </a:t>
            </a:r>
            <a:r>
              <a:rPr lang="es-MX" sz="2200" b="1" dirty="0">
                <a:latin typeface="Arial Narrow" panose="020B0606020202030204" pitchFamily="34" charset="0"/>
              </a:rPr>
              <a:t>parte, los niños reportan llamados de atención por comportamientos que se juzgan como “afeminados” o por llevar el cabello largo o aretes.  </a:t>
            </a:r>
          </a:p>
        </p:txBody>
      </p:sp>
      <p:pic>
        <p:nvPicPr>
          <p:cNvPr id="13314" name="Picture 2" descr="Resultado de imagen para bullyi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4725144"/>
            <a:ext cx="2232247" cy="1728191"/>
          </a:xfrm>
          <a:prstGeom prst="rect">
            <a:avLst/>
          </a:prstGeom>
          <a:noFill/>
          <a:extLst>
            <a:ext uri="{909E8E84-426E-40DD-AFC4-6F175D3DCCD1}">
              <a14:hiddenFill xmlns:a14="http://schemas.microsoft.com/office/drawing/2010/main" xmlns="">
                <a:solidFill>
                  <a:srgbClr val="FFFFFF"/>
                </a:solidFill>
              </a14:hiddenFill>
            </a:ext>
          </a:extLst>
        </p:spPr>
      </p:pic>
      <p:pic>
        <p:nvPicPr>
          <p:cNvPr id="13316" name="Picture 4" descr="Resultado de imagen para bully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4941168"/>
            <a:ext cx="3192289" cy="1728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1781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260648"/>
            <a:ext cx="8136904" cy="6408712"/>
          </a:xfrm>
        </p:spPr>
        <p:txBody>
          <a:bodyPr>
            <a:normAutofit fontScale="47500" lnSpcReduction="20000"/>
          </a:bodyPr>
          <a:lstStyle/>
          <a:p>
            <a:pPr algn="just">
              <a:buNone/>
            </a:pPr>
            <a:endParaRPr lang="es-MX" sz="4200" dirty="0" smtClean="0">
              <a:latin typeface="Arial" pitchFamily="34" charset="0"/>
              <a:cs typeface="Arial" pitchFamily="34" charset="0"/>
            </a:endParaRPr>
          </a:p>
          <a:p>
            <a:pPr algn="just">
              <a:buNone/>
            </a:pPr>
            <a:r>
              <a:rPr lang="es-MX" sz="4200" dirty="0" smtClean="0">
                <a:latin typeface="Arial" pitchFamily="34" charset="0"/>
                <a:cs typeface="Arial" pitchFamily="34" charset="0"/>
              </a:rPr>
              <a:t>Con motivo de los lamentables acontecimientos de violencia ocurridos en nuestro país y de forma muy puntual en el caso del Colegio Americano del Noreste en Monterrey, aprovechamos el espacio para que nos comprometamos a realizar una profunda reflexión sobre nuestra acción educativa que nace en el núcleo familiar y se continúa en la escuela.</a:t>
            </a:r>
          </a:p>
          <a:p>
            <a:pPr>
              <a:buNone/>
            </a:pPr>
            <a:endParaRPr lang="es-MX" sz="3800" dirty="0" smtClean="0"/>
          </a:p>
          <a:p>
            <a:pPr algn="just">
              <a:buNone/>
            </a:pPr>
            <a:r>
              <a:rPr lang="es-MX" sz="4400" dirty="0" smtClean="0">
                <a:latin typeface="Arial" pitchFamily="34" charset="0"/>
                <a:cs typeface="Arial" pitchFamily="34" charset="0"/>
              </a:rPr>
              <a:t>Este hecho es una valiosa oportunidad para recordar la urgente necesidad de reforzar en las familias el acompañamiento personal de los niños y jóvenes. </a:t>
            </a:r>
          </a:p>
          <a:p>
            <a:pPr algn="just">
              <a:buNone/>
            </a:pPr>
            <a:r>
              <a:rPr lang="es-MX" sz="4400" dirty="0" smtClean="0">
                <a:latin typeface="Arial" pitchFamily="34" charset="0"/>
                <a:cs typeface="Arial" pitchFamily="34" charset="0"/>
              </a:rPr>
              <a:t>Es de vital importancia robustecer la transmisión de virtudes y valores, brindándoles calidad de vida y un buen testimonio por medio de nuestro ejemplo, así como fortalecer los vínculos afectivos por medio del diálogo, la reflexión, la cercanía, la convivencia, la presencia y las expresiones afectivas de amor. </a:t>
            </a:r>
          </a:p>
          <a:p>
            <a:pPr algn="just">
              <a:buNone/>
            </a:pPr>
            <a:r>
              <a:rPr lang="es-MX" sz="4400" dirty="0" smtClean="0">
                <a:latin typeface="Arial" pitchFamily="34" charset="0"/>
                <a:cs typeface="Arial" pitchFamily="34" charset="0"/>
              </a:rPr>
              <a:t>Lo anterior tiene como objetivo prevenir en nuestra niñez y juventud conductas que los orillen a la autodestrucción, proveerlos de virtudes en el hogar para que logren ser verdaderos agentes de cambio en nuestra sociedad y formar hombres y mujeres felices con el apoyo de la comunidad educativa.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209039" y="116632"/>
            <a:ext cx="7992888" cy="100811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Marcador de contenido 2"/>
          <p:cNvSpPr>
            <a:spLocks noGrp="1"/>
          </p:cNvSpPr>
          <p:nvPr>
            <p:ph idx="1"/>
          </p:nvPr>
        </p:nvSpPr>
        <p:spPr>
          <a:xfrm>
            <a:off x="1403648" y="116632"/>
            <a:ext cx="7416824" cy="5904656"/>
          </a:xfrm>
        </p:spPr>
        <p:txBody>
          <a:bodyPr>
            <a:normAutofit/>
          </a:bodyPr>
          <a:lstStyle/>
          <a:p>
            <a:pPr algn="ctr">
              <a:buNone/>
            </a:pPr>
            <a:r>
              <a:rPr lang="es-MX" sz="2800" b="1" dirty="0">
                <a:solidFill>
                  <a:schemeClr val="accent2">
                    <a:lumMod val="75000"/>
                  </a:schemeClr>
                </a:solidFill>
                <a:latin typeface="Arial Narrow" panose="020B0606020202030204" pitchFamily="34" charset="0"/>
              </a:rPr>
              <a:t>P</a:t>
            </a:r>
            <a:r>
              <a:rPr lang="es-MX" sz="2800" b="1" dirty="0" smtClean="0">
                <a:solidFill>
                  <a:schemeClr val="accent2">
                    <a:lumMod val="75000"/>
                  </a:schemeClr>
                </a:solidFill>
                <a:latin typeface="Arial Narrow" panose="020B0606020202030204" pitchFamily="34" charset="0"/>
              </a:rPr>
              <a:t>ercepción de </a:t>
            </a:r>
            <a:r>
              <a:rPr lang="es-MX" sz="2800" b="1" dirty="0">
                <a:solidFill>
                  <a:schemeClr val="accent2">
                    <a:lumMod val="75000"/>
                  </a:schemeClr>
                </a:solidFill>
                <a:latin typeface="Arial Narrow" panose="020B0606020202030204" pitchFamily="34" charset="0"/>
              </a:rPr>
              <a:t>la frecuencia </a:t>
            </a:r>
            <a:endParaRPr lang="es-MX" sz="2800" b="1" dirty="0" smtClean="0">
              <a:solidFill>
                <a:schemeClr val="accent2">
                  <a:lumMod val="75000"/>
                </a:schemeClr>
              </a:solidFill>
              <a:latin typeface="Arial Narrow" panose="020B0606020202030204" pitchFamily="34" charset="0"/>
            </a:endParaRPr>
          </a:p>
          <a:p>
            <a:pPr algn="ctr">
              <a:buNone/>
            </a:pPr>
            <a:r>
              <a:rPr lang="es-MX" sz="2800" b="1" dirty="0" smtClean="0">
                <a:solidFill>
                  <a:schemeClr val="accent2">
                    <a:lumMod val="75000"/>
                  </a:schemeClr>
                </a:solidFill>
                <a:latin typeface="Arial Narrow" panose="020B0606020202030204" pitchFamily="34" charset="0"/>
              </a:rPr>
              <a:t>con que </a:t>
            </a:r>
            <a:r>
              <a:rPr lang="es-MX" sz="2800" b="1" dirty="0">
                <a:solidFill>
                  <a:schemeClr val="accent2">
                    <a:lumMod val="75000"/>
                  </a:schemeClr>
                </a:solidFill>
                <a:latin typeface="Arial Narrow" panose="020B0606020202030204" pitchFamily="34" charset="0"/>
              </a:rPr>
              <a:t>suceden los </a:t>
            </a:r>
            <a:r>
              <a:rPr lang="es-MX" sz="2800" b="1" dirty="0" smtClean="0">
                <a:solidFill>
                  <a:schemeClr val="accent2">
                    <a:lumMod val="75000"/>
                  </a:schemeClr>
                </a:solidFill>
                <a:latin typeface="Arial Narrow" panose="020B0606020202030204" pitchFamily="34" charset="0"/>
              </a:rPr>
              <a:t>conflictos</a:t>
            </a:r>
            <a:endParaRPr lang="es-MX" sz="1800" b="1" dirty="0" smtClean="0">
              <a:solidFill>
                <a:schemeClr val="accent2">
                  <a:lumMod val="75000"/>
                </a:schemeClr>
              </a:solidFill>
              <a:latin typeface="Arial Narrow" panose="020B0606020202030204" pitchFamily="34" charset="0"/>
            </a:endParaRPr>
          </a:p>
          <a:p>
            <a:pPr>
              <a:buNone/>
            </a:pPr>
            <a:r>
              <a:rPr lang="es-MX" sz="1800" b="1" dirty="0" smtClean="0">
                <a:latin typeface="Arial Narrow" panose="020B0606020202030204" pitchFamily="34" charset="0"/>
              </a:rPr>
              <a:t> </a:t>
            </a:r>
            <a:r>
              <a:rPr lang="es-MX" sz="1800" b="1" dirty="0">
                <a:latin typeface="Arial Narrow" panose="020B0606020202030204" pitchFamily="34" charset="0"/>
              </a:rPr>
              <a:t>I</a:t>
            </a:r>
            <a:r>
              <a:rPr lang="es-MX" sz="1800" b="1" dirty="0" smtClean="0">
                <a:latin typeface="Arial Narrow" panose="020B0606020202030204" pitchFamily="34" charset="0"/>
              </a:rPr>
              <a:t>nstrumento </a:t>
            </a:r>
            <a:r>
              <a:rPr lang="es-MX" sz="1800" b="1" dirty="0">
                <a:latin typeface="Arial Narrow" panose="020B0606020202030204" pitchFamily="34" charset="0"/>
              </a:rPr>
              <a:t>a</a:t>
            </a:r>
            <a:r>
              <a:rPr lang="es-MX" sz="1800" b="1" dirty="0" smtClean="0">
                <a:latin typeface="Arial Narrow" panose="020B0606020202030204" pitchFamily="34" charset="0"/>
              </a:rPr>
              <a:t>plicado por la </a:t>
            </a:r>
            <a:r>
              <a:rPr lang="es-MX" sz="1800" b="1" dirty="0">
                <a:latin typeface="Arial Narrow" panose="020B0606020202030204" pitchFamily="34" charset="0"/>
              </a:rPr>
              <a:t>SEB </a:t>
            </a:r>
            <a:r>
              <a:rPr lang="es-MX" sz="1800" b="1" dirty="0" smtClean="0">
                <a:latin typeface="Arial Narrow" panose="020B0606020202030204" pitchFamily="34" charset="0"/>
              </a:rPr>
              <a:t>a Supervisores</a:t>
            </a:r>
            <a:r>
              <a:rPr lang="es-MX" sz="1800" b="1" dirty="0">
                <a:latin typeface="Arial Narrow" panose="020B0606020202030204" pitchFamily="34" charset="0"/>
              </a:rPr>
              <a:t>, Directores y </a:t>
            </a:r>
            <a:r>
              <a:rPr lang="es-MX" sz="1800" b="1" dirty="0" smtClean="0">
                <a:latin typeface="Arial Narrow" panose="020B0606020202030204" pitchFamily="34" charset="0"/>
              </a:rPr>
              <a:t>Docentes. </a:t>
            </a:r>
            <a:endParaRPr lang="es-MX" sz="1800" b="1" dirty="0">
              <a:latin typeface="Arial Narrow" panose="020B0606020202030204" pitchFamily="34" charset="0"/>
            </a:endParaRPr>
          </a:p>
          <a:p>
            <a:r>
              <a:rPr lang="es-MX" sz="1800" b="1" dirty="0" smtClean="0">
                <a:latin typeface="Arial Narrow" panose="020B0606020202030204" pitchFamily="34" charset="0"/>
              </a:rPr>
              <a:t>Sesión del </a:t>
            </a:r>
            <a:r>
              <a:rPr lang="es-MX" sz="1800" b="1" dirty="0">
                <a:latin typeface="Arial Narrow" panose="020B0606020202030204" pitchFamily="34" charset="0"/>
              </a:rPr>
              <a:t>CTE </a:t>
            </a:r>
            <a:r>
              <a:rPr lang="es-MX" sz="1800" b="1" dirty="0" smtClean="0">
                <a:latin typeface="Arial Narrow" panose="020B0606020202030204" pitchFamily="34" charset="0"/>
              </a:rPr>
              <a:t>de </a:t>
            </a:r>
            <a:r>
              <a:rPr lang="es-MX" sz="1800" b="1" dirty="0">
                <a:latin typeface="Arial Narrow" panose="020B0606020202030204" pitchFamily="34" charset="0"/>
              </a:rPr>
              <a:t>febrero </a:t>
            </a:r>
            <a:r>
              <a:rPr lang="es-MX" sz="1800" b="1" dirty="0" smtClean="0">
                <a:latin typeface="Arial Narrow" panose="020B0606020202030204" pitchFamily="34" charset="0"/>
              </a:rPr>
              <a:t>2015</a:t>
            </a:r>
            <a:r>
              <a:rPr lang="es-MX" sz="1800" b="1" dirty="0">
                <a:latin typeface="Arial Narrow" panose="020B0606020202030204" pitchFamily="34" charset="0"/>
              </a:rPr>
              <a:t> </a:t>
            </a:r>
            <a:r>
              <a:rPr lang="es-MX" sz="1800" b="1" dirty="0" smtClean="0">
                <a:latin typeface="Arial Narrow" panose="020B0606020202030204" pitchFamily="34" charset="0"/>
              </a:rPr>
              <a:t>en 29 </a:t>
            </a:r>
            <a:r>
              <a:rPr lang="es-MX" sz="1800" b="1" dirty="0">
                <a:latin typeface="Arial Narrow" panose="020B0606020202030204" pitchFamily="34" charset="0"/>
              </a:rPr>
              <a:t>de las 32 entidades </a:t>
            </a:r>
            <a:r>
              <a:rPr lang="es-MX" sz="1800" b="1" dirty="0" smtClean="0">
                <a:latin typeface="Arial Narrow" panose="020B0606020202030204" pitchFamily="34" charset="0"/>
              </a:rPr>
              <a:t>federativas.</a:t>
            </a:r>
          </a:p>
          <a:p>
            <a:pPr>
              <a:buNone/>
            </a:pPr>
            <a:r>
              <a:rPr lang="es-MX" sz="1800" b="1" dirty="0" smtClean="0">
                <a:latin typeface="Arial Narrow" panose="020B0606020202030204" pitchFamily="34" charset="0"/>
              </a:rPr>
              <a:t>              No participaron: </a:t>
            </a:r>
            <a:r>
              <a:rPr lang="es-MX" sz="1800" b="1" dirty="0">
                <a:solidFill>
                  <a:srgbClr val="C00000"/>
                </a:solidFill>
                <a:latin typeface="Arial Narrow" panose="020B0606020202030204" pitchFamily="34" charset="0"/>
              </a:rPr>
              <a:t>Baja California Sur, Michoacán y Oaxaca. </a:t>
            </a:r>
            <a:endParaRPr lang="es-MX" sz="1800" b="1" dirty="0" smtClean="0">
              <a:solidFill>
                <a:srgbClr val="C00000"/>
              </a:solidFill>
              <a:latin typeface="Arial Narrow" panose="020B0606020202030204" pitchFamily="34" charset="0"/>
            </a:endParaRPr>
          </a:p>
          <a:p>
            <a:pPr marL="82296" indent="0">
              <a:buNone/>
            </a:pPr>
            <a:endParaRPr lang="es-MX" sz="1800" b="1" dirty="0" smtClean="0">
              <a:solidFill>
                <a:schemeClr val="accent2">
                  <a:lumMod val="75000"/>
                </a:schemeClr>
              </a:solidFill>
              <a:latin typeface="Arial Narrow" panose="020B0606020202030204" pitchFamily="34" charset="0"/>
            </a:endParaRPr>
          </a:p>
          <a:p>
            <a:pPr marL="82296" indent="0">
              <a:buNone/>
            </a:pPr>
            <a:r>
              <a:rPr lang="es-MX" sz="2400" b="1" dirty="0" smtClean="0">
                <a:solidFill>
                  <a:schemeClr val="accent2">
                    <a:lumMod val="75000"/>
                  </a:schemeClr>
                </a:solidFill>
                <a:latin typeface="Arial Narrow" panose="020B0606020202030204" pitchFamily="34" charset="0"/>
              </a:rPr>
              <a:t>Se consideraron los siguientes apartados:</a:t>
            </a:r>
          </a:p>
          <a:p>
            <a:pPr marL="82296" indent="0">
              <a:buNone/>
            </a:pPr>
            <a:endParaRPr lang="es-MX" sz="800" b="1" dirty="0" smtClean="0">
              <a:solidFill>
                <a:schemeClr val="accent2">
                  <a:lumMod val="75000"/>
                </a:schemeClr>
              </a:solidFill>
              <a:latin typeface="Arial Narrow" panose="020B0606020202030204" pitchFamily="34" charset="0"/>
            </a:endParaRPr>
          </a:p>
          <a:p>
            <a:pPr marL="82296" indent="0">
              <a:buNone/>
            </a:pPr>
            <a:r>
              <a:rPr lang="es-MX" sz="2000" b="1" u="sng" dirty="0" smtClean="0">
                <a:latin typeface="Arial Narrow" panose="020B0606020202030204" pitchFamily="34" charset="0"/>
              </a:rPr>
              <a:t>I.  Conflictos </a:t>
            </a:r>
            <a:r>
              <a:rPr lang="es-MX" sz="2000" b="1" u="sng" dirty="0">
                <a:latin typeface="Arial Narrow" panose="020B0606020202030204" pitchFamily="34" charset="0"/>
              </a:rPr>
              <a:t>en la escuela</a:t>
            </a:r>
            <a:r>
              <a:rPr lang="es-MX" sz="2000" b="1" u="sng" dirty="0">
                <a:solidFill>
                  <a:schemeClr val="accent2">
                    <a:lumMod val="75000"/>
                  </a:schemeClr>
                </a:solidFill>
                <a:latin typeface="Arial Narrow" panose="020B0606020202030204" pitchFamily="34" charset="0"/>
              </a:rPr>
              <a:t>. </a:t>
            </a:r>
            <a:endParaRPr lang="es-MX" sz="2000" u="sng" dirty="0">
              <a:solidFill>
                <a:schemeClr val="accent2">
                  <a:lumMod val="75000"/>
                </a:schemeClr>
              </a:solidFill>
              <a:latin typeface="Arial Narrow" panose="020B0606020202030204" pitchFamily="34" charset="0"/>
            </a:endParaRPr>
          </a:p>
          <a:p>
            <a:pPr marL="82296" indent="0">
              <a:buNone/>
            </a:pPr>
            <a:r>
              <a:rPr lang="es-MX" sz="2000" b="1" dirty="0" smtClean="0">
                <a:latin typeface="Arial Narrow" panose="020B0606020202030204" pitchFamily="34" charset="0"/>
              </a:rPr>
              <a:t>              </a:t>
            </a:r>
            <a:r>
              <a:rPr lang="es-MX" sz="2000" b="1" u="sng" dirty="0" smtClean="0">
                <a:latin typeface="Arial Narrow" panose="020B0606020202030204" pitchFamily="34" charset="0"/>
              </a:rPr>
              <a:t>II</a:t>
            </a:r>
            <a:r>
              <a:rPr lang="es-MX" sz="2000" b="1" u="sng" dirty="0">
                <a:latin typeface="Arial Narrow" panose="020B0606020202030204" pitchFamily="34" charset="0"/>
              </a:rPr>
              <a:t>. Agresiones entre alumnos. </a:t>
            </a:r>
            <a:endParaRPr lang="es-MX" sz="2000" b="1" u="sng" dirty="0" smtClean="0">
              <a:latin typeface="Arial Narrow" panose="020B0606020202030204" pitchFamily="34" charset="0"/>
            </a:endParaRPr>
          </a:p>
          <a:p>
            <a:pPr marL="82296" indent="0">
              <a:buNone/>
            </a:pPr>
            <a:r>
              <a:rPr lang="es-MX" sz="2000" b="1" u="sng" dirty="0">
                <a:latin typeface="Arial Narrow" panose="020B0606020202030204" pitchFamily="34" charset="0"/>
              </a:rPr>
              <a:t>III. Justificación que dan los alumnos para agredir. </a:t>
            </a:r>
          </a:p>
          <a:p>
            <a:pPr marL="82296" indent="0">
              <a:buNone/>
            </a:pPr>
            <a:endParaRPr lang="es-MX" sz="1200" b="1" u="sng" dirty="0">
              <a:latin typeface="Arial Narrow" panose="020B0606020202030204" pitchFamily="34" charset="0"/>
            </a:endParaRPr>
          </a:p>
          <a:p>
            <a:pPr marL="82296" indent="0">
              <a:buNone/>
            </a:pPr>
            <a:endParaRPr lang="es-MX" sz="1800" b="1" dirty="0">
              <a:latin typeface="Arial Narrow" panose="020B0606020202030204" pitchFamily="34" charset="0"/>
            </a:endParaRPr>
          </a:p>
        </p:txBody>
      </p:sp>
      <p:pic>
        <p:nvPicPr>
          <p:cNvPr id="4" name="Imagen 3"/>
          <p:cNvPicPr>
            <a:picLocks noChangeAspect="1"/>
          </p:cNvPicPr>
          <p:nvPr/>
        </p:nvPicPr>
        <p:blipFill>
          <a:blip r:embed="rId2" cstate="print"/>
          <a:stretch>
            <a:fillRect/>
          </a:stretch>
        </p:blipFill>
        <p:spPr>
          <a:xfrm>
            <a:off x="5364088" y="4509120"/>
            <a:ext cx="2735911" cy="1800200"/>
          </a:xfrm>
          <a:prstGeom prst="rect">
            <a:avLst/>
          </a:prstGeom>
        </p:spPr>
      </p:pic>
    </p:spTree>
    <p:extLst>
      <p:ext uri="{BB962C8B-B14F-4D97-AF65-F5344CB8AC3E}">
        <p14:creationId xmlns:p14="http://schemas.microsoft.com/office/powerpoint/2010/main" xmlns="" val="1901759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03648" y="0"/>
            <a:ext cx="7498080" cy="6192688"/>
          </a:xfrm>
        </p:spPr>
        <p:txBody>
          <a:bodyPr>
            <a:noAutofit/>
          </a:bodyPr>
          <a:lstStyle/>
          <a:p>
            <a:pPr marL="82296" indent="0">
              <a:buNone/>
            </a:pPr>
            <a:endParaRPr lang="es-MX" sz="1800" dirty="0" smtClean="0">
              <a:latin typeface="Arial Narrow" panose="020B0606020202030204" pitchFamily="34" charset="0"/>
            </a:endParaRPr>
          </a:p>
          <a:p>
            <a:pPr marL="82296" indent="0">
              <a:buNone/>
            </a:pPr>
            <a:endParaRPr lang="es-MX" sz="1800" dirty="0" smtClean="0">
              <a:latin typeface="Arial Narrow" panose="020B0606020202030204" pitchFamily="34" charset="0"/>
            </a:endParaRPr>
          </a:p>
          <a:p>
            <a:pPr marL="82296" indent="0">
              <a:buNone/>
            </a:pPr>
            <a:r>
              <a:rPr lang="es-MX" sz="1800" dirty="0" smtClean="0">
                <a:latin typeface="Arial Narrow" panose="020B0606020202030204" pitchFamily="34" charset="0"/>
              </a:rPr>
              <a:t>Resultados de los tres apartados del instrumento. </a:t>
            </a:r>
          </a:p>
          <a:p>
            <a:pPr marL="482346" indent="-400050">
              <a:buAutoNum type="romanUcPeriod"/>
            </a:pPr>
            <a:r>
              <a:rPr lang="es-MX" sz="2800" b="1" u="sng" dirty="0" smtClean="0">
                <a:latin typeface="Arial Narrow" panose="020B0606020202030204" pitchFamily="34" charset="0"/>
              </a:rPr>
              <a:t>Conflictos </a:t>
            </a:r>
            <a:r>
              <a:rPr lang="es-MX" sz="2800" b="1" u="sng" dirty="0">
                <a:latin typeface="Arial Narrow" panose="020B0606020202030204" pitchFamily="34" charset="0"/>
              </a:rPr>
              <a:t>en la escuela</a:t>
            </a:r>
            <a:r>
              <a:rPr lang="es-MX" sz="1800" b="1" u="sng" dirty="0">
                <a:latin typeface="Arial Narrow" panose="020B0606020202030204" pitchFamily="34" charset="0"/>
              </a:rPr>
              <a:t>. </a:t>
            </a:r>
            <a:endParaRPr lang="es-MX" sz="1600" dirty="0" smtClean="0">
              <a:latin typeface="Arial Narrow" panose="020B0606020202030204" pitchFamily="34" charset="0"/>
            </a:endParaRPr>
          </a:p>
          <a:p>
            <a:pPr>
              <a:buNone/>
            </a:pPr>
            <a:endParaRPr lang="es-MX" sz="1600" dirty="0">
              <a:latin typeface="Arial Narrow" panose="020B0606020202030204" pitchFamily="34" charset="0"/>
            </a:endParaRPr>
          </a:p>
        </p:txBody>
      </p:sp>
      <p:graphicFrame>
        <p:nvGraphicFramePr>
          <p:cNvPr id="4" name="3 Tabla"/>
          <p:cNvGraphicFramePr>
            <a:graphicFrameLocks noGrp="1"/>
          </p:cNvGraphicFramePr>
          <p:nvPr/>
        </p:nvGraphicFramePr>
        <p:xfrm>
          <a:off x="1475656" y="1844824"/>
          <a:ext cx="6912768" cy="3138656"/>
        </p:xfrm>
        <a:graphic>
          <a:graphicData uri="http://schemas.openxmlformats.org/drawingml/2006/table">
            <a:tbl>
              <a:tblPr firstRow="1" bandRow="1">
                <a:tableStyleId>{5C22544A-7EE6-4342-B048-85BDC9FD1C3A}</a:tableStyleId>
              </a:tblPr>
              <a:tblGrid>
                <a:gridCol w="1995650"/>
                <a:gridCol w="1460734"/>
                <a:gridCol w="1645897"/>
                <a:gridCol w="1810487"/>
              </a:tblGrid>
              <a:tr h="369254">
                <a:tc>
                  <a:txBody>
                    <a:bodyPr/>
                    <a:lstStyle/>
                    <a:p>
                      <a:endParaRPr lang="es-MX" dirty="0"/>
                    </a:p>
                  </a:txBody>
                  <a:tcPr/>
                </a:tc>
                <a:tc>
                  <a:txBody>
                    <a:bodyPr/>
                    <a:lstStyle/>
                    <a:p>
                      <a:r>
                        <a:rPr lang="es-MX" sz="1400" dirty="0" smtClean="0"/>
                        <a:t>DOCENTES</a:t>
                      </a:r>
                      <a:endParaRPr lang="es-MX" sz="1400" dirty="0"/>
                    </a:p>
                  </a:txBody>
                  <a:tcPr/>
                </a:tc>
                <a:tc>
                  <a:txBody>
                    <a:bodyPr/>
                    <a:lstStyle/>
                    <a:p>
                      <a:r>
                        <a:rPr lang="es-MX" sz="1400" dirty="0" smtClean="0"/>
                        <a:t>DIRECTORES</a:t>
                      </a:r>
                      <a:endParaRPr lang="es-MX" sz="1400" dirty="0"/>
                    </a:p>
                  </a:txBody>
                  <a:tcPr/>
                </a:tc>
                <a:tc>
                  <a:txBody>
                    <a:bodyPr/>
                    <a:lstStyle/>
                    <a:p>
                      <a:r>
                        <a:rPr lang="es-MX" sz="1400" dirty="0" smtClean="0"/>
                        <a:t>SUPERVISORES</a:t>
                      </a:r>
                      <a:endParaRPr lang="es-MX" sz="1400" dirty="0"/>
                    </a:p>
                  </a:txBody>
                  <a:tcPr/>
                </a:tc>
              </a:tr>
              <a:tr h="646194">
                <a:tc>
                  <a:txBody>
                    <a:bodyPr/>
                    <a:lstStyle/>
                    <a:p>
                      <a:r>
                        <a:rPr lang="es-MX" dirty="0" smtClean="0"/>
                        <a:t>Alumnos indisciplinados</a:t>
                      </a:r>
                      <a:endParaRPr lang="es-MX" dirty="0"/>
                    </a:p>
                  </a:txBody>
                  <a:tcPr/>
                </a:tc>
                <a:tc>
                  <a:txBody>
                    <a:bodyPr/>
                    <a:lstStyle/>
                    <a:p>
                      <a:pPr algn="ctr"/>
                      <a:r>
                        <a:rPr lang="es-MX" dirty="0" smtClean="0"/>
                        <a:t>51.4%</a:t>
                      </a:r>
                      <a:endParaRPr lang="es-MX" dirty="0"/>
                    </a:p>
                  </a:txBody>
                  <a:tcPr/>
                </a:tc>
                <a:tc>
                  <a:txBody>
                    <a:bodyPr/>
                    <a:lstStyle/>
                    <a:p>
                      <a:pPr algn="ctr"/>
                      <a:r>
                        <a:rPr lang="es-MX" dirty="0" smtClean="0"/>
                        <a:t>36.3%</a:t>
                      </a:r>
                      <a:endParaRPr lang="es-MX" dirty="0"/>
                    </a:p>
                  </a:txBody>
                  <a:tcPr/>
                </a:tc>
                <a:tc>
                  <a:txBody>
                    <a:bodyPr/>
                    <a:lstStyle/>
                    <a:p>
                      <a:pPr algn="ctr"/>
                      <a:r>
                        <a:rPr lang="es-MX" dirty="0" smtClean="0"/>
                        <a:t>45.6%</a:t>
                      </a:r>
                      <a:endParaRPr lang="es-MX" dirty="0"/>
                    </a:p>
                  </a:txBody>
                  <a:tcPr/>
                </a:tc>
              </a:tr>
              <a:tr h="923134">
                <a:tc>
                  <a:txBody>
                    <a:bodyPr/>
                    <a:lstStyle/>
                    <a:p>
                      <a:r>
                        <a:rPr lang="es-MX" dirty="0" smtClean="0"/>
                        <a:t>Agresiones,</a:t>
                      </a:r>
                      <a:r>
                        <a:rPr lang="es-MX" baseline="0" dirty="0" smtClean="0"/>
                        <a:t> gritos o maltratos</a:t>
                      </a:r>
                      <a:endParaRPr lang="es-MX" dirty="0"/>
                    </a:p>
                  </a:txBody>
                  <a:tcPr/>
                </a:tc>
                <a:tc>
                  <a:txBody>
                    <a:bodyPr/>
                    <a:lstStyle/>
                    <a:p>
                      <a:pPr algn="ctr"/>
                      <a:endParaRPr lang="es-MX" dirty="0" smtClean="0"/>
                    </a:p>
                    <a:p>
                      <a:pPr algn="ctr"/>
                      <a:r>
                        <a:rPr lang="es-MX" dirty="0" smtClean="0"/>
                        <a:t>34.5%</a:t>
                      </a:r>
                      <a:endParaRPr lang="es-MX" dirty="0"/>
                    </a:p>
                  </a:txBody>
                  <a:tcPr/>
                </a:tc>
                <a:tc>
                  <a:txBody>
                    <a:bodyPr/>
                    <a:lstStyle/>
                    <a:p>
                      <a:pPr algn="ctr"/>
                      <a:endParaRPr lang="es-MX" dirty="0" smtClean="0"/>
                    </a:p>
                    <a:p>
                      <a:pPr algn="ctr"/>
                      <a:r>
                        <a:rPr lang="es-MX" dirty="0" smtClean="0"/>
                        <a:t>23.8%</a:t>
                      </a:r>
                      <a:endParaRPr lang="es-MX" dirty="0"/>
                    </a:p>
                  </a:txBody>
                  <a:tcPr/>
                </a:tc>
                <a:tc>
                  <a:txBody>
                    <a:bodyPr/>
                    <a:lstStyle/>
                    <a:p>
                      <a:pPr algn="ctr"/>
                      <a:endParaRPr lang="es-MX" dirty="0" smtClean="0"/>
                    </a:p>
                    <a:p>
                      <a:pPr algn="ctr"/>
                      <a:r>
                        <a:rPr lang="es-MX" dirty="0" smtClean="0"/>
                        <a:t>26.3%</a:t>
                      </a:r>
                      <a:endParaRPr lang="es-MX" dirty="0"/>
                    </a:p>
                  </a:txBody>
                  <a:tcPr/>
                </a:tc>
              </a:tr>
              <a:tr h="1200074">
                <a:tc>
                  <a:txBody>
                    <a:bodyPr/>
                    <a:lstStyle/>
                    <a:p>
                      <a:r>
                        <a:rPr lang="es-MX" dirty="0" smtClean="0"/>
                        <a:t>Destrucción de objetos, mobiliario y material escolar</a:t>
                      </a:r>
                      <a:endParaRPr lang="es-MX" dirty="0"/>
                    </a:p>
                  </a:txBody>
                  <a:tcPr/>
                </a:tc>
                <a:tc>
                  <a:txBody>
                    <a:bodyPr/>
                    <a:lstStyle/>
                    <a:p>
                      <a:pPr algn="ctr"/>
                      <a:endParaRPr lang="es-MX" dirty="0" smtClean="0"/>
                    </a:p>
                    <a:p>
                      <a:pPr algn="ctr"/>
                      <a:r>
                        <a:rPr lang="es-MX" dirty="0" smtClean="0"/>
                        <a:t>14.3%</a:t>
                      </a:r>
                      <a:endParaRPr lang="es-MX" dirty="0"/>
                    </a:p>
                  </a:txBody>
                  <a:tcPr/>
                </a:tc>
                <a:tc>
                  <a:txBody>
                    <a:bodyPr/>
                    <a:lstStyle/>
                    <a:p>
                      <a:pPr algn="ctr"/>
                      <a:endParaRPr lang="es-MX" dirty="0" smtClean="0"/>
                    </a:p>
                    <a:p>
                      <a:pPr algn="ctr"/>
                      <a:r>
                        <a:rPr lang="es-MX" dirty="0" smtClean="0"/>
                        <a:t>8.5%</a:t>
                      </a:r>
                      <a:endParaRPr lang="es-MX" dirty="0"/>
                    </a:p>
                  </a:txBody>
                  <a:tcPr/>
                </a:tc>
                <a:tc>
                  <a:txBody>
                    <a:bodyPr/>
                    <a:lstStyle/>
                    <a:p>
                      <a:pPr algn="ctr"/>
                      <a:endParaRPr lang="es-MX" dirty="0" smtClean="0"/>
                    </a:p>
                    <a:p>
                      <a:pPr algn="ctr"/>
                      <a:r>
                        <a:rPr lang="es-MX" dirty="0" smtClean="0"/>
                        <a:t>9.7%</a:t>
                      </a:r>
                      <a:endParaRPr lang="es-MX" dirty="0"/>
                    </a:p>
                  </a:txBody>
                  <a:tcPr/>
                </a:tc>
              </a:tr>
            </a:tbl>
          </a:graphicData>
        </a:graphic>
      </p:graphicFrame>
    </p:spTree>
    <p:extLst>
      <p:ext uri="{BB962C8B-B14F-4D97-AF65-F5344CB8AC3E}">
        <p14:creationId xmlns:p14="http://schemas.microsoft.com/office/powerpoint/2010/main" xmlns="" val="7726136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75656" y="0"/>
            <a:ext cx="7498080" cy="6192688"/>
          </a:xfrm>
        </p:spPr>
        <p:txBody>
          <a:bodyPr>
            <a:noAutofit/>
          </a:bodyPr>
          <a:lstStyle/>
          <a:p>
            <a:pPr marL="82296" indent="0">
              <a:buNone/>
            </a:pPr>
            <a:r>
              <a:rPr lang="es-MX" sz="1800" dirty="0" smtClean="0">
                <a:latin typeface="Arial Narrow" panose="020B0606020202030204" pitchFamily="34" charset="0"/>
              </a:rPr>
              <a:t>Resultados de los tres apartados del instrumento. </a:t>
            </a:r>
            <a:r>
              <a:rPr lang="es-MX" sz="1800" b="1" u="sng" dirty="0" smtClean="0">
                <a:latin typeface="Arial Narrow" panose="020B0606020202030204" pitchFamily="34" charset="0"/>
              </a:rPr>
              <a:t> </a:t>
            </a:r>
            <a:endParaRPr lang="es-MX" sz="1600" dirty="0">
              <a:latin typeface="Arial Narrow" panose="020B0606020202030204" pitchFamily="34" charset="0"/>
            </a:endParaRPr>
          </a:p>
          <a:p>
            <a:pPr marL="82296" indent="0">
              <a:buNone/>
            </a:pPr>
            <a:r>
              <a:rPr lang="es-MX" sz="2400" b="1" u="sng" dirty="0">
                <a:latin typeface="Arial Narrow" panose="020B0606020202030204" pitchFamily="34" charset="0"/>
              </a:rPr>
              <a:t>II. Agresiones entre alumnos</a:t>
            </a:r>
            <a:r>
              <a:rPr lang="es-MX" sz="1600" b="1" u="sng" dirty="0">
                <a:latin typeface="Arial Narrow" panose="020B0606020202030204" pitchFamily="34" charset="0"/>
              </a:rPr>
              <a:t>. </a:t>
            </a:r>
          </a:p>
        </p:txBody>
      </p:sp>
      <p:graphicFrame>
        <p:nvGraphicFramePr>
          <p:cNvPr id="4" name="3 Tabla"/>
          <p:cNvGraphicFramePr>
            <a:graphicFrameLocks noGrp="1"/>
          </p:cNvGraphicFramePr>
          <p:nvPr/>
        </p:nvGraphicFramePr>
        <p:xfrm>
          <a:off x="1547664" y="980728"/>
          <a:ext cx="7272808" cy="1651000"/>
        </p:xfrm>
        <a:graphic>
          <a:graphicData uri="http://schemas.openxmlformats.org/drawingml/2006/table">
            <a:tbl>
              <a:tblPr firstRow="1" bandRow="1">
                <a:tableStyleId>{5C22544A-7EE6-4342-B048-85BDC9FD1C3A}</a:tableStyleId>
              </a:tblPr>
              <a:tblGrid>
                <a:gridCol w="1746194"/>
                <a:gridCol w="1746194"/>
                <a:gridCol w="1746194"/>
                <a:gridCol w="2034226"/>
              </a:tblGrid>
              <a:tr h="370840">
                <a:tc>
                  <a:txBody>
                    <a:bodyPr/>
                    <a:lstStyle/>
                    <a:p>
                      <a:endParaRPr lang="es-MX" dirty="0"/>
                    </a:p>
                  </a:txBody>
                  <a:tcPr/>
                </a:tc>
                <a:tc>
                  <a:txBody>
                    <a:bodyPr/>
                    <a:lstStyle/>
                    <a:p>
                      <a:r>
                        <a:rPr lang="es-MX" dirty="0" smtClean="0"/>
                        <a:t>DOCENTES</a:t>
                      </a:r>
                      <a:endParaRPr lang="es-MX" dirty="0"/>
                    </a:p>
                  </a:txBody>
                  <a:tcPr/>
                </a:tc>
                <a:tc>
                  <a:txBody>
                    <a:bodyPr/>
                    <a:lstStyle/>
                    <a:p>
                      <a:r>
                        <a:rPr lang="es-MX" dirty="0" smtClean="0"/>
                        <a:t>DIRECTORES</a:t>
                      </a:r>
                      <a:endParaRPr lang="es-MX" dirty="0"/>
                    </a:p>
                  </a:txBody>
                  <a:tcPr/>
                </a:tc>
                <a:tc>
                  <a:txBody>
                    <a:bodyPr/>
                    <a:lstStyle/>
                    <a:p>
                      <a:r>
                        <a:rPr lang="es-MX" dirty="0" smtClean="0"/>
                        <a:t>SUPERVISORES</a:t>
                      </a:r>
                      <a:endParaRPr lang="es-MX" dirty="0"/>
                    </a:p>
                  </a:txBody>
                  <a:tcPr/>
                </a:tc>
              </a:tr>
              <a:tr h="370840">
                <a:tc>
                  <a:txBody>
                    <a:bodyPr/>
                    <a:lstStyle/>
                    <a:p>
                      <a:r>
                        <a:rPr lang="es-MX" dirty="0" smtClean="0"/>
                        <a:t>Insultos, apodos, gritos y burlas</a:t>
                      </a:r>
                      <a:endParaRPr lang="es-MX" dirty="0"/>
                    </a:p>
                  </a:txBody>
                  <a:tcPr/>
                </a:tc>
                <a:tc>
                  <a:txBody>
                    <a:bodyPr/>
                    <a:lstStyle/>
                    <a:p>
                      <a:pPr algn="ctr"/>
                      <a:r>
                        <a:rPr lang="es-MX" dirty="0" smtClean="0"/>
                        <a:t>44.9%</a:t>
                      </a:r>
                      <a:endParaRPr lang="es-MX" dirty="0"/>
                    </a:p>
                  </a:txBody>
                  <a:tcPr/>
                </a:tc>
                <a:tc>
                  <a:txBody>
                    <a:bodyPr/>
                    <a:lstStyle/>
                    <a:p>
                      <a:pPr algn="ctr"/>
                      <a:r>
                        <a:rPr lang="es-MX" dirty="0" smtClean="0"/>
                        <a:t>29.8%</a:t>
                      </a:r>
                      <a:endParaRPr lang="es-MX" dirty="0"/>
                    </a:p>
                  </a:txBody>
                  <a:tcPr/>
                </a:tc>
                <a:tc>
                  <a:txBody>
                    <a:bodyPr/>
                    <a:lstStyle/>
                    <a:p>
                      <a:pPr algn="ctr"/>
                      <a:r>
                        <a:rPr lang="es-MX" dirty="0" smtClean="0"/>
                        <a:t>29.4%</a:t>
                      </a:r>
                      <a:endParaRPr lang="es-MX" dirty="0"/>
                    </a:p>
                  </a:txBody>
                  <a:tcPr/>
                </a:tc>
              </a:tr>
              <a:tr h="370840">
                <a:tc>
                  <a:txBody>
                    <a:bodyPr/>
                    <a:lstStyle/>
                    <a:p>
                      <a:r>
                        <a:rPr lang="es-MX" dirty="0" smtClean="0"/>
                        <a:t>Golpes, empujones</a:t>
                      </a:r>
                      <a:endParaRPr lang="es-MX" dirty="0"/>
                    </a:p>
                  </a:txBody>
                  <a:tcPr/>
                </a:tc>
                <a:tc>
                  <a:txBody>
                    <a:bodyPr/>
                    <a:lstStyle/>
                    <a:p>
                      <a:pPr algn="ctr"/>
                      <a:r>
                        <a:rPr lang="es-MX" dirty="0" smtClean="0"/>
                        <a:t>34.4%</a:t>
                      </a:r>
                      <a:endParaRPr lang="es-MX" dirty="0"/>
                    </a:p>
                  </a:txBody>
                  <a:tcPr/>
                </a:tc>
                <a:tc>
                  <a:txBody>
                    <a:bodyPr/>
                    <a:lstStyle/>
                    <a:p>
                      <a:pPr algn="ctr"/>
                      <a:r>
                        <a:rPr lang="es-MX" dirty="0" smtClean="0"/>
                        <a:t>20.2%</a:t>
                      </a:r>
                      <a:endParaRPr lang="es-MX" dirty="0"/>
                    </a:p>
                  </a:txBody>
                  <a:tcPr/>
                </a:tc>
                <a:tc>
                  <a:txBody>
                    <a:bodyPr/>
                    <a:lstStyle/>
                    <a:p>
                      <a:pPr algn="ctr"/>
                      <a:r>
                        <a:rPr lang="es-MX" dirty="0" smtClean="0"/>
                        <a:t>22</a:t>
                      </a:r>
                      <a:r>
                        <a:rPr lang="es-MX" baseline="0" dirty="0" smtClean="0"/>
                        <a:t> </a:t>
                      </a:r>
                      <a:r>
                        <a:rPr lang="es-MX" dirty="0" smtClean="0"/>
                        <a:t>%</a:t>
                      </a:r>
                      <a:endParaRPr lang="es-MX" dirty="0"/>
                    </a:p>
                  </a:txBody>
                  <a:tcPr/>
                </a:tc>
              </a:tr>
            </a:tbl>
          </a:graphicData>
        </a:graphic>
      </p:graphicFrame>
      <p:sp>
        <p:nvSpPr>
          <p:cNvPr id="5" name="4 Rectángulo"/>
          <p:cNvSpPr/>
          <p:nvPr/>
        </p:nvSpPr>
        <p:spPr>
          <a:xfrm>
            <a:off x="1403648" y="3573016"/>
            <a:ext cx="6336704" cy="738664"/>
          </a:xfrm>
          <a:prstGeom prst="rect">
            <a:avLst/>
          </a:prstGeom>
        </p:spPr>
        <p:txBody>
          <a:bodyPr wrap="square">
            <a:spAutoFit/>
          </a:bodyPr>
          <a:lstStyle/>
          <a:p>
            <a:pPr marL="82296" indent="0">
              <a:buNone/>
            </a:pPr>
            <a:r>
              <a:rPr lang="es-MX" sz="2400" b="1" u="sng" dirty="0" smtClean="0">
                <a:latin typeface="Arial Narrow" panose="020B0606020202030204" pitchFamily="34" charset="0"/>
              </a:rPr>
              <a:t>III. Justificación que dan los alumnos para agredir.</a:t>
            </a:r>
            <a:r>
              <a:rPr lang="es-MX" b="1" u="sng" dirty="0" smtClean="0">
                <a:latin typeface="Arial Narrow" panose="020B0606020202030204" pitchFamily="34" charset="0"/>
              </a:rPr>
              <a:t> </a:t>
            </a:r>
          </a:p>
          <a:p>
            <a:pPr marL="82296" indent="0">
              <a:buNone/>
            </a:pPr>
            <a:endParaRPr lang="es-MX" b="1" u="sng" dirty="0">
              <a:latin typeface="Arial Narrow" panose="020B0606020202030204" pitchFamily="34" charset="0"/>
            </a:endParaRPr>
          </a:p>
        </p:txBody>
      </p:sp>
      <p:graphicFrame>
        <p:nvGraphicFramePr>
          <p:cNvPr id="6" name="5 Tabla"/>
          <p:cNvGraphicFramePr>
            <a:graphicFrameLocks noGrp="1"/>
          </p:cNvGraphicFramePr>
          <p:nvPr/>
        </p:nvGraphicFramePr>
        <p:xfrm>
          <a:off x="1403648" y="4149080"/>
          <a:ext cx="7200800" cy="2021840"/>
        </p:xfrm>
        <a:graphic>
          <a:graphicData uri="http://schemas.openxmlformats.org/drawingml/2006/table">
            <a:tbl>
              <a:tblPr firstRow="1" bandRow="1">
                <a:tableStyleId>{5C22544A-7EE6-4342-B048-85BDC9FD1C3A}</a:tableStyleId>
              </a:tblPr>
              <a:tblGrid>
                <a:gridCol w="1746194"/>
                <a:gridCol w="1746194"/>
                <a:gridCol w="1746194"/>
                <a:gridCol w="1962218"/>
              </a:tblGrid>
              <a:tr h="370840">
                <a:tc>
                  <a:txBody>
                    <a:bodyPr/>
                    <a:lstStyle/>
                    <a:p>
                      <a:endParaRPr lang="es-MX" dirty="0"/>
                    </a:p>
                  </a:txBody>
                  <a:tcPr/>
                </a:tc>
                <a:tc>
                  <a:txBody>
                    <a:bodyPr/>
                    <a:lstStyle/>
                    <a:p>
                      <a:r>
                        <a:rPr lang="es-MX" dirty="0" smtClean="0"/>
                        <a:t>DOCENTES</a:t>
                      </a:r>
                      <a:endParaRPr lang="es-MX" dirty="0"/>
                    </a:p>
                  </a:txBody>
                  <a:tcPr/>
                </a:tc>
                <a:tc>
                  <a:txBody>
                    <a:bodyPr/>
                    <a:lstStyle/>
                    <a:p>
                      <a:r>
                        <a:rPr lang="es-MX" dirty="0" smtClean="0"/>
                        <a:t>DIRECTORES</a:t>
                      </a:r>
                      <a:endParaRPr lang="es-MX" dirty="0"/>
                    </a:p>
                  </a:txBody>
                  <a:tcPr/>
                </a:tc>
                <a:tc>
                  <a:txBody>
                    <a:bodyPr/>
                    <a:lstStyle/>
                    <a:p>
                      <a:r>
                        <a:rPr lang="es-MX" dirty="0" smtClean="0"/>
                        <a:t>SUPERVISORES</a:t>
                      </a:r>
                      <a:endParaRPr lang="es-MX" dirty="0"/>
                    </a:p>
                  </a:txBody>
                  <a:tcPr/>
                </a:tc>
              </a:tr>
              <a:tr h="370840">
                <a:tc>
                  <a:txBody>
                    <a:bodyPr/>
                    <a:lstStyle/>
                    <a:p>
                      <a:r>
                        <a:rPr lang="es-MX" dirty="0" smtClean="0"/>
                        <a:t>Porque me pellizcó</a:t>
                      </a:r>
                      <a:endParaRPr lang="es-MX" dirty="0"/>
                    </a:p>
                  </a:txBody>
                  <a:tcPr/>
                </a:tc>
                <a:tc>
                  <a:txBody>
                    <a:bodyPr/>
                    <a:lstStyle/>
                    <a:p>
                      <a:pPr algn="ctr"/>
                      <a:r>
                        <a:rPr lang="es-MX" dirty="0" smtClean="0"/>
                        <a:t>59.6%</a:t>
                      </a:r>
                      <a:endParaRPr lang="es-MX" dirty="0"/>
                    </a:p>
                  </a:txBody>
                  <a:tcPr/>
                </a:tc>
                <a:tc>
                  <a:txBody>
                    <a:bodyPr/>
                    <a:lstStyle/>
                    <a:p>
                      <a:pPr algn="ctr"/>
                      <a:r>
                        <a:rPr lang="es-MX" dirty="0" smtClean="0"/>
                        <a:t>46.5%</a:t>
                      </a:r>
                      <a:endParaRPr lang="es-MX" dirty="0"/>
                    </a:p>
                  </a:txBody>
                  <a:tcPr/>
                </a:tc>
                <a:tc>
                  <a:txBody>
                    <a:bodyPr/>
                    <a:lstStyle/>
                    <a:p>
                      <a:pPr algn="ctr"/>
                      <a:r>
                        <a:rPr lang="es-MX" dirty="0" smtClean="0"/>
                        <a:t>46.8%</a:t>
                      </a:r>
                      <a:endParaRPr lang="es-MX" dirty="0"/>
                    </a:p>
                  </a:txBody>
                  <a:tcPr/>
                </a:tc>
              </a:tr>
              <a:tr h="370840">
                <a:tc>
                  <a:txBody>
                    <a:bodyPr/>
                    <a:lstStyle/>
                    <a:p>
                      <a:r>
                        <a:rPr lang="es-MX" dirty="0" smtClean="0"/>
                        <a:t>Por broma</a:t>
                      </a:r>
                      <a:endParaRPr lang="es-MX" dirty="0"/>
                    </a:p>
                  </a:txBody>
                  <a:tcPr/>
                </a:tc>
                <a:tc>
                  <a:txBody>
                    <a:bodyPr/>
                    <a:lstStyle/>
                    <a:p>
                      <a:pPr algn="ctr"/>
                      <a:r>
                        <a:rPr lang="es-MX" dirty="0" smtClean="0"/>
                        <a:t>53</a:t>
                      </a:r>
                      <a:r>
                        <a:rPr lang="es-MX" baseline="0" dirty="0" smtClean="0"/>
                        <a:t> </a:t>
                      </a:r>
                      <a:r>
                        <a:rPr lang="es-MX" dirty="0" smtClean="0"/>
                        <a:t>%</a:t>
                      </a:r>
                      <a:endParaRPr lang="es-MX" dirty="0"/>
                    </a:p>
                  </a:txBody>
                  <a:tcPr/>
                </a:tc>
                <a:tc>
                  <a:txBody>
                    <a:bodyPr/>
                    <a:lstStyle/>
                    <a:p>
                      <a:pPr algn="ctr"/>
                      <a:r>
                        <a:rPr lang="es-MX" dirty="0" smtClean="0"/>
                        <a:t>39.4%</a:t>
                      </a:r>
                      <a:endParaRPr lang="es-MX" dirty="0"/>
                    </a:p>
                  </a:txBody>
                  <a:tcPr/>
                </a:tc>
                <a:tc>
                  <a:txBody>
                    <a:bodyPr/>
                    <a:lstStyle/>
                    <a:p>
                      <a:pPr algn="ctr"/>
                      <a:r>
                        <a:rPr lang="es-MX" baseline="0" dirty="0" smtClean="0"/>
                        <a:t>45 </a:t>
                      </a:r>
                      <a:r>
                        <a:rPr lang="es-MX" dirty="0" smtClean="0"/>
                        <a:t>%</a:t>
                      </a:r>
                      <a:endParaRPr lang="es-MX" dirty="0"/>
                    </a:p>
                  </a:txBody>
                  <a:tcPr/>
                </a:tc>
              </a:tr>
              <a:tr h="370840">
                <a:tc>
                  <a:txBody>
                    <a:bodyPr/>
                    <a:lstStyle/>
                    <a:p>
                      <a:r>
                        <a:rPr lang="es-MX" dirty="0" smtClean="0"/>
                        <a:t>Por que me provocan</a:t>
                      </a:r>
                      <a:endParaRPr lang="es-MX" dirty="0"/>
                    </a:p>
                  </a:txBody>
                  <a:tcPr/>
                </a:tc>
                <a:tc>
                  <a:txBody>
                    <a:bodyPr/>
                    <a:lstStyle/>
                    <a:p>
                      <a:pPr algn="ctr"/>
                      <a:r>
                        <a:rPr lang="es-MX" dirty="0" smtClean="0"/>
                        <a:t>52.2%</a:t>
                      </a:r>
                      <a:endParaRPr lang="es-MX" dirty="0"/>
                    </a:p>
                  </a:txBody>
                  <a:tcPr/>
                </a:tc>
                <a:tc>
                  <a:txBody>
                    <a:bodyPr/>
                    <a:lstStyle/>
                    <a:p>
                      <a:pPr algn="ctr"/>
                      <a:r>
                        <a:rPr lang="es-MX" dirty="0" smtClean="0"/>
                        <a:t>38.2%</a:t>
                      </a:r>
                      <a:endParaRPr lang="es-MX" dirty="0"/>
                    </a:p>
                  </a:txBody>
                  <a:tcPr/>
                </a:tc>
                <a:tc>
                  <a:txBody>
                    <a:bodyPr/>
                    <a:lstStyle/>
                    <a:p>
                      <a:pPr algn="ctr"/>
                      <a:r>
                        <a:rPr lang="es-MX" dirty="0" smtClean="0"/>
                        <a:t>43.5%</a:t>
                      </a:r>
                      <a:endParaRPr lang="es-MX" dirty="0"/>
                    </a:p>
                  </a:txBody>
                  <a:tcPr/>
                </a:tc>
              </a:tr>
            </a:tbl>
          </a:graphicData>
        </a:graphic>
      </p:graphicFrame>
    </p:spTree>
    <p:extLst>
      <p:ext uri="{BB962C8B-B14F-4D97-AF65-F5344CB8AC3E}">
        <p14:creationId xmlns:p14="http://schemas.microsoft.com/office/powerpoint/2010/main" xmlns="" val="772613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59632" y="260648"/>
            <a:ext cx="7498080" cy="6120680"/>
          </a:xfrm>
        </p:spPr>
        <p:txBody>
          <a:bodyPr>
            <a:normAutofit/>
          </a:bodyPr>
          <a:lstStyle/>
          <a:p>
            <a:pPr>
              <a:buNone/>
            </a:pPr>
            <a:r>
              <a:rPr lang="es-MX" sz="1800" b="1" dirty="0" smtClean="0">
                <a:latin typeface="Arial Narrow" panose="020B0606020202030204" pitchFamily="34" charset="0"/>
              </a:rPr>
              <a:t>Acciones </a:t>
            </a:r>
            <a:r>
              <a:rPr lang="es-MX" sz="1800" b="1" dirty="0">
                <a:latin typeface="Arial Narrow" panose="020B0606020202030204" pitchFamily="34" charset="0"/>
              </a:rPr>
              <a:t>que </a:t>
            </a:r>
            <a:r>
              <a:rPr lang="es-MX" sz="1800" b="1" dirty="0" smtClean="0">
                <a:latin typeface="Arial Narrow" panose="020B0606020202030204" pitchFamily="34" charset="0"/>
              </a:rPr>
              <a:t>se desarrollan para </a:t>
            </a:r>
            <a:r>
              <a:rPr lang="es-MX" sz="1800" b="1" dirty="0">
                <a:latin typeface="Arial Narrow" panose="020B0606020202030204" pitchFamily="34" charset="0"/>
              </a:rPr>
              <a:t>mejorar la Convivencia Escolar. </a:t>
            </a:r>
            <a:endParaRPr lang="es-MX" sz="1800" b="1" dirty="0" smtClean="0">
              <a:latin typeface="Arial Narrow" panose="020B0606020202030204" pitchFamily="34" charset="0"/>
            </a:endParaRPr>
          </a:p>
          <a:p>
            <a:pPr>
              <a:buNone/>
            </a:pPr>
            <a:r>
              <a:rPr lang="es-MX" sz="1800" b="1" dirty="0" smtClean="0">
                <a:latin typeface="Arial Narrow" panose="020B0606020202030204" pitchFamily="34" charset="0"/>
              </a:rPr>
              <a:t>Se obtuvieron las siguientes </a:t>
            </a:r>
            <a:r>
              <a:rPr lang="es-MX" sz="1800" b="1" dirty="0">
                <a:latin typeface="Arial Narrow" panose="020B0606020202030204" pitchFamily="34" charset="0"/>
              </a:rPr>
              <a:t>categorías </a:t>
            </a:r>
            <a:r>
              <a:rPr lang="es-MX" sz="1600" dirty="0" smtClean="0">
                <a:latin typeface="Arial Narrow" panose="020B0606020202030204" pitchFamily="34" charset="0"/>
              </a:rPr>
              <a:t>: </a:t>
            </a:r>
            <a:endParaRPr lang="es-MX" sz="1600" dirty="0">
              <a:latin typeface="Arial Narrow" panose="020B0606020202030204" pitchFamily="34" charset="0"/>
            </a:endParaRPr>
          </a:p>
          <a:p>
            <a:endParaRPr lang="es-MX" sz="1600" dirty="0" smtClean="0">
              <a:latin typeface="Arial Narrow" panose="020B0606020202030204" pitchFamily="34" charset="0"/>
            </a:endParaRPr>
          </a:p>
          <a:p>
            <a:endParaRPr lang="es-MX" sz="1600" dirty="0" smtClean="0">
              <a:latin typeface="Arial Narrow" panose="020B0606020202030204" pitchFamily="34" charset="0"/>
            </a:endParaRPr>
          </a:p>
          <a:p>
            <a:endParaRPr lang="es-MX" sz="1600" dirty="0" smtClean="0">
              <a:latin typeface="Arial Narrow" panose="020B0606020202030204" pitchFamily="34" charset="0"/>
            </a:endParaRPr>
          </a:p>
          <a:p>
            <a:endParaRPr lang="es-MX" sz="1600" dirty="0" smtClean="0">
              <a:latin typeface="Arial Narrow" panose="020B0606020202030204" pitchFamily="34" charset="0"/>
            </a:endParaRPr>
          </a:p>
          <a:p>
            <a:endParaRPr lang="es-MX" sz="1600" b="1" dirty="0" smtClean="0">
              <a:latin typeface="Arial Narrow" panose="020B0606020202030204" pitchFamily="34" charset="0"/>
            </a:endParaRPr>
          </a:p>
          <a:p>
            <a:endParaRPr lang="es-MX" sz="1600" b="1" dirty="0" smtClean="0">
              <a:latin typeface="Arial Narrow" panose="020B0606020202030204" pitchFamily="34" charset="0"/>
            </a:endParaRPr>
          </a:p>
          <a:p>
            <a:endParaRPr lang="es-MX" sz="1600" b="1" dirty="0" smtClean="0">
              <a:latin typeface="Arial Narrow" panose="020B0606020202030204" pitchFamily="34" charset="0"/>
            </a:endParaRPr>
          </a:p>
          <a:p>
            <a:endParaRPr lang="es-MX" sz="1600" dirty="0" smtClean="0">
              <a:latin typeface="Arial Narrow" panose="020B0606020202030204" pitchFamily="34" charset="0"/>
            </a:endParaRPr>
          </a:p>
        </p:txBody>
      </p:sp>
      <p:sp>
        <p:nvSpPr>
          <p:cNvPr id="4" name="3 Cubo"/>
          <p:cNvSpPr/>
          <p:nvPr/>
        </p:nvSpPr>
        <p:spPr>
          <a:xfrm>
            <a:off x="1331640" y="1556792"/>
            <a:ext cx="4320480" cy="2232248"/>
          </a:xfrm>
          <a:prstGeom prst="cube">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s-MX" b="1" dirty="0" smtClean="0">
                <a:solidFill>
                  <a:srgbClr val="002060"/>
                </a:solidFill>
                <a:latin typeface="Arial Narrow" panose="020B0606020202030204" pitchFamily="34" charset="0"/>
              </a:rPr>
              <a:t>Actividades culturales, deportivas, artísticas, recreativas, sociales, lúdicas.</a:t>
            </a:r>
          </a:p>
          <a:p>
            <a:pPr marL="342900" indent="-342900" algn="ctr">
              <a:buAutoNum type="arabicPeriod"/>
            </a:pPr>
            <a:r>
              <a:rPr lang="es-MX" b="1" dirty="0" smtClean="0">
                <a:solidFill>
                  <a:srgbClr val="002060"/>
                </a:solidFill>
                <a:latin typeface="Arial Narrow" panose="020B0606020202030204" pitchFamily="34" charset="0"/>
              </a:rPr>
              <a:t>Respeto, valores, actitudes. </a:t>
            </a:r>
          </a:p>
          <a:p>
            <a:pPr marL="342900" indent="-342900" algn="ctr">
              <a:buAutoNum type="arabicPeriod"/>
            </a:pPr>
            <a:r>
              <a:rPr lang="es-MX" b="1" dirty="0" smtClean="0">
                <a:solidFill>
                  <a:srgbClr val="002060"/>
                </a:solidFill>
                <a:latin typeface="Arial Narrow" panose="020B0606020202030204" pitchFamily="34" charset="0"/>
              </a:rPr>
              <a:t>Capacitación a docentes. </a:t>
            </a:r>
          </a:p>
          <a:p>
            <a:pPr marL="342900" indent="-342900" algn="ctr">
              <a:buAutoNum type="arabicPeriod"/>
            </a:pPr>
            <a:r>
              <a:rPr lang="es-MX" b="1" dirty="0" smtClean="0">
                <a:solidFill>
                  <a:srgbClr val="002060"/>
                </a:solidFill>
                <a:latin typeface="Arial Narrow" panose="020B0606020202030204" pitchFamily="34" charset="0"/>
              </a:rPr>
              <a:t>Comunicación, diálogo, empatía</a:t>
            </a:r>
            <a:r>
              <a:rPr lang="es-MX" dirty="0" smtClean="0">
                <a:latin typeface="Arial Narrow" panose="020B0606020202030204" pitchFamily="34" charset="0"/>
              </a:rPr>
              <a:t>. </a:t>
            </a:r>
            <a:endParaRPr lang="es-MX" dirty="0"/>
          </a:p>
        </p:txBody>
      </p:sp>
      <p:sp>
        <p:nvSpPr>
          <p:cNvPr id="5" name="4 CuadroTexto"/>
          <p:cNvSpPr txBox="1"/>
          <p:nvPr/>
        </p:nvSpPr>
        <p:spPr>
          <a:xfrm>
            <a:off x="1763688" y="1412776"/>
            <a:ext cx="3384376" cy="584775"/>
          </a:xfrm>
          <a:prstGeom prst="rect">
            <a:avLst/>
          </a:prstGeom>
          <a:noFill/>
        </p:spPr>
        <p:txBody>
          <a:bodyPr wrap="square" rtlCol="0">
            <a:spAutoFit/>
          </a:bodyPr>
          <a:lstStyle/>
          <a:p>
            <a:r>
              <a:rPr lang="es-MX" sz="3200" b="1" dirty="0" smtClean="0">
                <a:latin typeface="Arial Narrow" panose="020B0606020202030204" pitchFamily="34" charset="0"/>
              </a:rPr>
              <a:t>Supervisor</a:t>
            </a:r>
            <a:r>
              <a:rPr lang="es-MX" dirty="0" smtClean="0">
                <a:latin typeface="Arial Narrow" panose="020B0606020202030204" pitchFamily="34" charset="0"/>
              </a:rPr>
              <a:t> </a:t>
            </a:r>
          </a:p>
        </p:txBody>
      </p:sp>
      <p:sp>
        <p:nvSpPr>
          <p:cNvPr id="6" name="5 Cilindro"/>
          <p:cNvSpPr/>
          <p:nvPr/>
        </p:nvSpPr>
        <p:spPr>
          <a:xfrm>
            <a:off x="6300192" y="901682"/>
            <a:ext cx="2232248" cy="3960440"/>
          </a:xfrm>
          <a:prstGeom prst="can">
            <a:avLst/>
          </a:prstGeom>
          <a:solidFill>
            <a:schemeClr val="tx2">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smtClean="0">
                <a:solidFill>
                  <a:schemeClr val="bg2">
                    <a:lumMod val="10000"/>
                  </a:schemeClr>
                </a:solidFill>
                <a:latin typeface="Arial Narrow" panose="020B0606020202030204" pitchFamily="34" charset="0"/>
              </a:rPr>
              <a:t>1. Actividades culturales, deportivas, artísticas, recreativas, sociales, lúdicas.</a:t>
            </a:r>
          </a:p>
          <a:p>
            <a:r>
              <a:rPr lang="es-MX" b="1" dirty="0" smtClean="0">
                <a:solidFill>
                  <a:schemeClr val="bg2">
                    <a:lumMod val="10000"/>
                  </a:schemeClr>
                </a:solidFill>
                <a:latin typeface="Arial Narrow" panose="020B0606020202030204" pitchFamily="34" charset="0"/>
              </a:rPr>
              <a:t>2. Respeto, valores, actitudes. </a:t>
            </a:r>
          </a:p>
          <a:p>
            <a:r>
              <a:rPr lang="es-MX" b="1" dirty="0" smtClean="0">
                <a:solidFill>
                  <a:schemeClr val="bg2">
                    <a:lumMod val="10000"/>
                  </a:schemeClr>
                </a:solidFill>
                <a:latin typeface="Arial Narrow" panose="020B0606020202030204" pitchFamily="34" charset="0"/>
              </a:rPr>
              <a:t>3.Trabajo en equipo. </a:t>
            </a:r>
          </a:p>
          <a:p>
            <a:endParaRPr lang="es-MX" b="1" dirty="0">
              <a:solidFill>
                <a:schemeClr val="bg2">
                  <a:lumMod val="10000"/>
                </a:schemeClr>
              </a:solidFill>
            </a:endParaRPr>
          </a:p>
        </p:txBody>
      </p:sp>
      <p:sp>
        <p:nvSpPr>
          <p:cNvPr id="7" name="6 CuadroTexto"/>
          <p:cNvSpPr txBox="1"/>
          <p:nvPr/>
        </p:nvSpPr>
        <p:spPr>
          <a:xfrm>
            <a:off x="6516216" y="908720"/>
            <a:ext cx="1800200" cy="584775"/>
          </a:xfrm>
          <a:prstGeom prst="rect">
            <a:avLst/>
          </a:prstGeom>
          <a:noFill/>
        </p:spPr>
        <p:txBody>
          <a:bodyPr wrap="square" rtlCol="0">
            <a:spAutoFit/>
          </a:bodyPr>
          <a:lstStyle/>
          <a:p>
            <a:r>
              <a:rPr lang="es-MX" sz="3200" b="1" dirty="0" smtClean="0">
                <a:latin typeface="Arial Narrow" panose="020B0606020202030204" pitchFamily="34" charset="0"/>
              </a:rPr>
              <a:t>Director</a:t>
            </a:r>
            <a:endParaRPr lang="es-MX" sz="3200" b="1" dirty="0"/>
          </a:p>
        </p:txBody>
      </p:sp>
      <p:sp>
        <p:nvSpPr>
          <p:cNvPr id="8" name="7 Almacenamiento de acceso directo"/>
          <p:cNvSpPr/>
          <p:nvPr/>
        </p:nvSpPr>
        <p:spPr>
          <a:xfrm>
            <a:off x="899592" y="4077072"/>
            <a:ext cx="5400600" cy="2636912"/>
          </a:xfrm>
          <a:prstGeom prst="flowChartMagneticDrum">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smtClean="0">
                <a:solidFill>
                  <a:schemeClr val="bg2">
                    <a:lumMod val="10000"/>
                  </a:schemeClr>
                </a:solidFill>
                <a:latin typeface="Arial Narrow" panose="020B0606020202030204" pitchFamily="34" charset="0"/>
              </a:rPr>
              <a:t>1.Reuniones con padres de familia y alumnos.</a:t>
            </a:r>
          </a:p>
          <a:p>
            <a:r>
              <a:rPr lang="es-MX" sz="2000" b="1" dirty="0" smtClean="0">
                <a:solidFill>
                  <a:schemeClr val="bg2">
                    <a:lumMod val="10000"/>
                  </a:schemeClr>
                </a:solidFill>
                <a:latin typeface="Arial Narrow" panose="020B0606020202030204" pitchFamily="34" charset="0"/>
              </a:rPr>
              <a:t>2.Respeto, valores, actitudes. </a:t>
            </a:r>
          </a:p>
          <a:p>
            <a:r>
              <a:rPr lang="es-MX" sz="2000" b="1" dirty="0" smtClean="0">
                <a:solidFill>
                  <a:schemeClr val="bg2">
                    <a:lumMod val="10000"/>
                  </a:schemeClr>
                </a:solidFill>
                <a:latin typeface="Arial Narrow" panose="020B0606020202030204" pitchFamily="34" charset="0"/>
              </a:rPr>
              <a:t>3.Disciplina, conducta escolar. </a:t>
            </a:r>
          </a:p>
          <a:p>
            <a:r>
              <a:rPr lang="es-MX" sz="2000" b="1" dirty="0" smtClean="0">
                <a:solidFill>
                  <a:schemeClr val="bg2">
                    <a:lumMod val="10000"/>
                  </a:schemeClr>
                </a:solidFill>
                <a:latin typeface="Arial Narrow" panose="020B0606020202030204" pitchFamily="34" charset="0"/>
              </a:rPr>
              <a:t>4.Planeación, organización escolar. </a:t>
            </a:r>
            <a:endParaRPr lang="es-MX" sz="2000" b="1" dirty="0">
              <a:solidFill>
                <a:schemeClr val="bg2">
                  <a:lumMod val="10000"/>
                </a:schemeClr>
              </a:solidFill>
              <a:latin typeface="Arial Narrow" panose="020B0606020202030204" pitchFamily="34" charset="0"/>
            </a:endParaRPr>
          </a:p>
        </p:txBody>
      </p:sp>
      <p:sp>
        <p:nvSpPr>
          <p:cNvPr id="9" name="8 CuadroTexto"/>
          <p:cNvSpPr txBox="1"/>
          <p:nvPr/>
        </p:nvSpPr>
        <p:spPr>
          <a:xfrm>
            <a:off x="4572000" y="4869160"/>
            <a:ext cx="1800200" cy="584775"/>
          </a:xfrm>
          <a:prstGeom prst="rect">
            <a:avLst/>
          </a:prstGeom>
          <a:noFill/>
        </p:spPr>
        <p:txBody>
          <a:bodyPr wrap="square" rtlCol="0">
            <a:spAutoFit/>
          </a:bodyPr>
          <a:lstStyle/>
          <a:p>
            <a:r>
              <a:rPr lang="es-MX" sz="3200" b="1" dirty="0" smtClean="0">
                <a:latin typeface="Arial Narrow" panose="020B0606020202030204" pitchFamily="34" charset="0"/>
              </a:rPr>
              <a:t>Docente</a:t>
            </a:r>
            <a:r>
              <a:rPr lang="es-MX" dirty="0" smtClean="0">
                <a:latin typeface="Arial Narrow" panose="020B0606020202030204" pitchFamily="34" charset="0"/>
              </a:rPr>
              <a:t> </a:t>
            </a:r>
            <a:endParaRPr lang="es-MX" dirty="0"/>
          </a:p>
        </p:txBody>
      </p:sp>
    </p:spTree>
    <p:extLst>
      <p:ext uri="{BB962C8B-B14F-4D97-AF65-F5344CB8AC3E}">
        <p14:creationId xmlns:p14="http://schemas.microsoft.com/office/powerpoint/2010/main" xmlns="" val="5877295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59632" y="332656"/>
            <a:ext cx="7498080" cy="6192688"/>
          </a:xfrm>
        </p:spPr>
        <p:txBody>
          <a:bodyPr>
            <a:normAutofit/>
          </a:bodyPr>
          <a:lstStyle/>
          <a:p>
            <a:pPr marL="82296" indent="0">
              <a:buNone/>
            </a:pPr>
            <a:r>
              <a:rPr lang="es-MX" sz="2800" b="1" dirty="0" smtClean="0">
                <a:solidFill>
                  <a:srgbClr val="6600FF"/>
                </a:solidFill>
                <a:latin typeface="Arial Narrow" panose="020B0606020202030204" pitchFamily="34" charset="0"/>
              </a:rPr>
              <a:t>¿HACIA DÓNDE MIRAMOS?</a:t>
            </a:r>
            <a:r>
              <a:rPr lang="es-MX" sz="2400" dirty="0" smtClean="0">
                <a:latin typeface="Arial Narrow" panose="020B0606020202030204" pitchFamily="34" charset="0"/>
              </a:rPr>
              <a:t> </a:t>
            </a:r>
            <a:endParaRPr lang="es-MX" sz="2400" dirty="0">
              <a:latin typeface="Arial Narrow" panose="020B0606020202030204" pitchFamily="34" charset="0"/>
            </a:endParaRPr>
          </a:p>
          <a:p>
            <a:pPr>
              <a:buNone/>
            </a:pPr>
            <a:r>
              <a:rPr lang="es-MX" sz="2000" b="1" dirty="0">
                <a:latin typeface="Arial Narrow" panose="020B0606020202030204" pitchFamily="34" charset="0"/>
              </a:rPr>
              <a:t>El instrumento de mayor significancia en la Región de América Latina y el Caribe ha sido la prueba Segundo Estudio Regional Comparativo y Explicativo (SERCE) y la prueba Tercer Estudio Regional Comparativo y Explicativo (TERCE</a:t>
            </a:r>
            <a:r>
              <a:rPr lang="es-MX" sz="2000" b="1" dirty="0" smtClean="0">
                <a:latin typeface="Arial Narrow" panose="020B0606020202030204" pitchFamily="34" charset="0"/>
              </a:rPr>
              <a:t>).</a:t>
            </a:r>
          </a:p>
          <a:p>
            <a:pPr>
              <a:buNone/>
            </a:pPr>
            <a:endParaRPr lang="es-MX" sz="2000" b="1" dirty="0" smtClean="0">
              <a:latin typeface="Arial Narrow" panose="020B0606020202030204" pitchFamily="34" charset="0"/>
            </a:endParaRPr>
          </a:p>
          <a:p>
            <a:pPr>
              <a:buNone/>
            </a:pPr>
            <a:endParaRPr lang="es-MX" sz="2000" b="1" dirty="0" smtClean="0">
              <a:latin typeface="Arial Narrow" panose="020B0606020202030204" pitchFamily="34" charset="0"/>
            </a:endParaRPr>
          </a:p>
          <a:p>
            <a:pPr>
              <a:buNone/>
            </a:pPr>
            <a:endParaRPr lang="es-MX" sz="2000" b="1" dirty="0" smtClean="0">
              <a:latin typeface="Arial Narrow" panose="020B0606020202030204" pitchFamily="34" charset="0"/>
            </a:endParaRPr>
          </a:p>
        </p:txBody>
      </p:sp>
      <p:pic>
        <p:nvPicPr>
          <p:cNvPr id="21506" name="Picture 2" descr="Resultado de imagen para aplicación de cuestionario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1880" y="3909860"/>
            <a:ext cx="3456384" cy="259228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Estrella de 7 puntas"/>
          <p:cNvSpPr/>
          <p:nvPr/>
        </p:nvSpPr>
        <p:spPr>
          <a:xfrm>
            <a:off x="1403648" y="2060848"/>
            <a:ext cx="7272808" cy="2232248"/>
          </a:xfrm>
          <a:prstGeom prst="star7">
            <a:avLst/>
          </a:prstGeom>
          <a:solidFill>
            <a:srgbClr val="99FFCC"/>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CuadroTexto"/>
          <p:cNvSpPr txBox="1"/>
          <p:nvPr/>
        </p:nvSpPr>
        <p:spPr>
          <a:xfrm>
            <a:off x="2555776" y="2554347"/>
            <a:ext cx="5112568" cy="1200329"/>
          </a:xfrm>
          <a:prstGeom prst="rect">
            <a:avLst/>
          </a:prstGeom>
          <a:noFill/>
        </p:spPr>
        <p:txBody>
          <a:bodyPr wrap="square" rtlCol="0">
            <a:spAutoFit/>
          </a:bodyPr>
          <a:lstStyle/>
          <a:p>
            <a:pPr>
              <a:buNone/>
            </a:pPr>
            <a:r>
              <a:rPr lang="es-MX" sz="2400" b="1" dirty="0" smtClean="0">
                <a:latin typeface="Arial Narrow" panose="020B0606020202030204" pitchFamily="34" charset="0"/>
              </a:rPr>
              <a:t>evidencia de que si se disminuyen los niveles de agresión escolar se mejoran las condiciones para el aprendizaje.  </a:t>
            </a:r>
          </a:p>
        </p:txBody>
      </p:sp>
    </p:spTree>
    <p:extLst>
      <p:ext uri="{BB962C8B-B14F-4D97-AF65-F5344CB8AC3E}">
        <p14:creationId xmlns:p14="http://schemas.microsoft.com/office/powerpoint/2010/main" xmlns="" val="40112121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ble onda 1"/>
          <p:cNvSpPr/>
          <p:nvPr/>
        </p:nvSpPr>
        <p:spPr>
          <a:xfrm>
            <a:off x="1547664" y="116632"/>
            <a:ext cx="6840760" cy="648072"/>
          </a:xfrm>
          <a:prstGeom prst="doubleWav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Marcador de contenido 2"/>
          <p:cNvSpPr>
            <a:spLocks noGrp="1"/>
          </p:cNvSpPr>
          <p:nvPr>
            <p:ph idx="1"/>
          </p:nvPr>
        </p:nvSpPr>
        <p:spPr>
          <a:xfrm>
            <a:off x="899592" y="169111"/>
            <a:ext cx="7920880" cy="6192688"/>
          </a:xfrm>
        </p:spPr>
        <p:txBody>
          <a:bodyPr>
            <a:normAutofit/>
          </a:bodyPr>
          <a:lstStyle/>
          <a:p>
            <a:pPr marL="82296" indent="0" algn="ctr">
              <a:buNone/>
            </a:pPr>
            <a:r>
              <a:rPr lang="es-MX" sz="2200" dirty="0"/>
              <a:t> </a:t>
            </a:r>
            <a:r>
              <a:rPr lang="es-MX" sz="2000" dirty="0" smtClean="0">
                <a:latin typeface="Arial Narrow" panose="020B0606020202030204" pitchFamily="34" charset="0"/>
              </a:rPr>
              <a:t> </a:t>
            </a:r>
            <a:r>
              <a:rPr lang="es-MX" sz="2800" b="1" dirty="0" smtClean="0">
                <a:solidFill>
                  <a:srgbClr val="0070C0"/>
                </a:solidFill>
                <a:latin typeface="Arial Narrow" panose="020B0606020202030204" pitchFamily="34" charset="0"/>
              </a:rPr>
              <a:t>EDUCACIÓN PARA LA DEMOCRACIA Y LA PAZ                                                         </a:t>
            </a:r>
          </a:p>
          <a:p>
            <a:pPr marL="82296" indent="0">
              <a:buNone/>
            </a:pPr>
            <a:r>
              <a:rPr lang="es-MX" sz="2800" b="1" dirty="0" smtClean="0">
                <a:solidFill>
                  <a:srgbClr val="6600FF"/>
                </a:solidFill>
                <a:latin typeface="Arial Narrow" panose="020B0606020202030204" pitchFamily="34" charset="0"/>
              </a:rPr>
              <a:t>Experiencia </a:t>
            </a:r>
            <a:r>
              <a:rPr lang="es-MX" sz="2800" b="1" dirty="0">
                <a:solidFill>
                  <a:srgbClr val="6600FF"/>
                </a:solidFill>
                <a:latin typeface="Arial Narrow" panose="020B0606020202030204" pitchFamily="34" charset="0"/>
              </a:rPr>
              <a:t>escolar </a:t>
            </a:r>
            <a:r>
              <a:rPr lang="es-MX" sz="2800" b="1" dirty="0" smtClean="0">
                <a:solidFill>
                  <a:srgbClr val="6600FF"/>
                </a:solidFill>
                <a:latin typeface="Arial Narrow" panose="020B0606020202030204" pitchFamily="34" charset="0"/>
              </a:rPr>
              <a:t>formativa: </a:t>
            </a:r>
            <a:r>
              <a:rPr lang="es-MX" sz="2800" dirty="0" smtClean="0">
                <a:latin typeface="Arial Narrow" panose="020B0606020202030204" pitchFamily="34" charset="0"/>
              </a:rPr>
              <a:t> </a:t>
            </a:r>
          </a:p>
          <a:p>
            <a:pPr algn="ctr">
              <a:buFont typeface="Wingdings" panose="05000000000000000000" pitchFamily="2" charset="2"/>
              <a:buChar char="Ø"/>
            </a:pPr>
            <a:r>
              <a:rPr lang="es-MX" sz="2000" b="1" u="sng" dirty="0" smtClean="0">
                <a:solidFill>
                  <a:srgbClr val="0070C0"/>
                </a:solidFill>
                <a:latin typeface="Arial Narrow" panose="020B0606020202030204" pitchFamily="34" charset="0"/>
              </a:rPr>
              <a:t>valores</a:t>
            </a:r>
            <a:r>
              <a:rPr lang="es-MX" sz="2000" b="1" u="sng" dirty="0">
                <a:solidFill>
                  <a:srgbClr val="0070C0"/>
                </a:solidFill>
                <a:latin typeface="Arial Narrow" panose="020B0606020202030204" pitchFamily="34" charset="0"/>
              </a:rPr>
              <a:t>, </a:t>
            </a:r>
            <a:endParaRPr lang="es-MX" sz="2000" b="1" u="sng" dirty="0" smtClean="0">
              <a:solidFill>
                <a:srgbClr val="0070C0"/>
              </a:solidFill>
              <a:latin typeface="Arial Narrow" panose="020B0606020202030204" pitchFamily="34" charset="0"/>
            </a:endParaRPr>
          </a:p>
          <a:p>
            <a:pPr algn="ctr">
              <a:buFont typeface="Wingdings" panose="05000000000000000000" pitchFamily="2" charset="2"/>
              <a:buChar char="Ø"/>
            </a:pPr>
            <a:r>
              <a:rPr lang="es-MX" sz="2000" b="1" u="sng" dirty="0" smtClean="0">
                <a:solidFill>
                  <a:srgbClr val="0070C0"/>
                </a:solidFill>
                <a:latin typeface="Arial Narrow" panose="020B0606020202030204" pitchFamily="34" charset="0"/>
              </a:rPr>
              <a:t>habilidades </a:t>
            </a:r>
            <a:r>
              <a:rPr lang="es-MX" sz="2000" b="1" u="sng" dirty="0">
                <a:solidFill>
                  <a:srgbClr val="0070C0"/>
                </a:solidFill>
                <a:latin typeface="Arial Narrow" panose="020B0606020202030204" pitchFamily="34" charset="0"/>
              </a:rPr>
              <a:t>sociales y emocionales </a:t>
            </a:r>
            <a:endParaRPr lang="es-MX" sz="2000" b="1" u="sng" dirty="0" smtClean="0">
              <a:solidFill>
                <a:srgbClr val="0070C0"/>
              </a:solidFill>
              <a:latin typeface="Arial Narrow" panose="020B0606020202030204" pitchFamily="34" charset="0"/>
            </a:endParaRPr>
          </a:p>
          <a:p>
            <a:pPr algn="ctr">
              <a:buFont typeface="Wingdings" panose="05000000000000000000" pitchFamily="2" charset="2"/>
              <a:buChar char="Ø"/>
            </a:pPr>
            <a:r>
              <a:rPr lang="es-MX" sz="2000" b="1" u="sng" dirty="0" smtClean="0">
                <a:solidFill>
                  <a:srgbClr val="0070C0"/>
                </a:solidFill>
                <a:latin typeface="Arial Narrow" panose="020B0606020202030204" pitchFamily="34" charset="0"/>
              </a:rPr>
              <a:t> ética</a:t>
            </a:r>
          </a:p>
          <a:p>
            <a:pPr marL="82296" indent="0" algn="ctr">
              <a:buNone/>
            </a:pPr>
            <a:r>
              <a:rPr lang="es-MX" sz="2400" dirty="0" smtClean="0">
                <a:latin typeface="Arial Narrow" panose="020B0606020202030204" pitchFamily="34" charset="0"/>
              </a:rPr>
              <a:t>que</a:t>
            </a:r>
            <a:r>
              <a:rPr lang="es-MX" sz="2400" b="1" dirty="0" smtClean="0">
                <a:solidFill>
                  <a:srgbClr val="C00000"/>
                </a:solidFill>
                <a:latin typeface="Arial Narrow" panose="020B0606020202030204" pitchFamily="34" charset="0"/>
              </a:rPr>
              <a:t> </a:t>
            </a:r>
            <a:r>
              <a:rPr lang="es-MX" sz="2400" b="1" dirty="0" smtClean="0">
                <a:solidFill>
                  <a:srgbClr val="6600FF"/>
                </a:solidFill>
                <a:latin typeface="Arial Narrow" panose="020B0606020202030204" pitchFamily="34" charset="0"/>
              </a:rPr>
              <a:t>sustenten </a:t>
            </a:r>
            <a:r>
              <a:rPr lang="es-MX" sz="2400" b="1" dirty="0">
                <a:solidFill>
                  <a:srgbClr val="6600FF"/>
                </a:solidFill>
                <a:latin typeface="Arial Narrow" panose="020B0606020202030204" pitchFamily="34" charset="0"/>
              </a:rPr>
              <a:t>una convivencia social </a:t>
            </a:r>
            <a:r>
              <a:rPr lang="es-MX" sz="2400" dirty="0">
                <a:latin typeface="Arial Narrow" panose="020B0606020202030204" pitchFamily="34" charset="0"/>
              </a:rPr>
              <a:t>donde todos </a:t>
            </a:r>
            <a:r>
              <a:rPr lang="es-MX" sz="2400" dirty="0" smtClean="0">
                <a:latin typeface="Arial Narrow" panose="020B0606020202030204" pitchFamily="34" charset="0"/>
              </a:rPr>
              <a:t>participen</a:t>
            </a:r>
            <a:r>
              <a:rPr lang="es-MX" sz="2400" dirty="0">
                <a:latin typeface="Arial Narrow" panose="020B0606020202030204" pitchFamily="34" charset="0"/>
              </a:rPr>
              <a:t>, </a:t>
            </a:r>
            <a:r>
              <a:rPr lang="es-MX" sz="2400" dirty="0" smtClean="0">
                <a:latin typeface="Arial Narrow" panose="020B0606020202030204" pitchFamily="34" charset="0"/>
              </a:rPr>
              <a:t>compartan </a:t>
            </a:r>
            <a:r>
              <a:rPr lang="es-MX" sz="2400" dirty="0">
                <a:latin typeface="Arial Narrow" panose="020B0606020202030204" pitchFamily="34" charset="0"/>
              </a:rPr>
              <a:t>y se </a:t>
            </a:r>
            <a:r>
              <a:rPr lang="es-MX" sz="2400" dirty="0" smtClean="0">
                <a:latin typeface="Arial Narrow" panose="020B0606020202030204" pitchFamily="34" charset="0"/>
              </a:rPr>
              <a:t>desarrollen plenamente”.</a:t>
            </a:r>
          </a:p>
          <a:p>
            <a:r>
              <a:rPr lang="es-MX" sz="2400" dirty="0" smtClean="0">
                <a:latin typeface="Arial Narrow" panose="020B0606020202030204" pitchFamily="34" charset="0"/>
              </a:rPr>
              <a:t> Incluir </a:t>
            </a:r>
            <a:r>
              <a:rPr lang="es-MX" sz="2400" dirty="0">
                <a:latin typeface="Arial Narrow" panose="020B0606020202030204" pitchFamily="34" charset="0"/>
              </a:rPr>
              <a:t>de manera </a:t>
            </a:r>
            <a:r>
              <a:rPr lang="es-MX" sz="2400" b="1" dirty="0">
                <a:latin typeface="Arial Narrow" panose="020B0606020202030204" pitchFamily="34" charset="0"/>
              </a:rPr>
              <a:t>pertinente</a:t>
            </a:r>
            <a:r>
              <a:rPr lang="es-MX" sz="2400" dirty="0">
                <a:latin typeface="Arial Narrow" panose="020B0606020202030204" pitchFamily="34" charset="0"/>
              </a:rPr>
              <a:t> a una amplia gama de </a:t>
            </a:r>
            <a:r>
              <a:rPr lang="es-MX" sz="2400" dirty="0" smtClean="0">
                <a:latin typeface="Arial Narrow" panose="020B0606020202030204" pitchFamily="34" charset="0"/>
              </a:rPr>
              <a:t>estudiantes, </a:t>
            </a:r>
            <a:r>
              <a:rPr lang="es-MX" sz="2400" dirty="0">
                <a:latin typeface="Arial Narrow" panose="020B0606020202030204" pitchFamily="34" charset="0"/>
              </a:rPr>
              <a:t>tradicionalmente excluidos, </a:t>
            </a:r>
            <a:r>
              <a:rPr lang="es-MX" sz="2400" dirty="0" smtClean="0">
                <a:latin typeface="Arial Narrow" panose="020B0606020202030204" pitchFamily="34" charset="0"/>
              </a:rPr>
              <a:t>desde </a:t>
            </a:r>
            <a:r>
              <a:rPr lang="es-MX" sz="2400" dirty="0">
                <a:latin typeface="Arial Narrow" panose="020B0606020202030204" pitchFamily="34" charset="0"/>
              </a:rPr>
              <a:t>el punto de vista de</a:t>
            </a:r>
            <a:r>
              <a:rPr lang="es-MX" sz="2400" dirty="0"/>
              <a:t> la </a:t>
            </a:r>
            <a:r>
              <a:rPr lang="es-MX" sz="2400" b="1" dirty="0"/>
              <a:t>responsabilidad por su </a:t>
            </a:r>
            <a:r>
              <a:rPr lang="es-MX" sz="2400" b="1" dirty="0" smtClean="0"/>
              <a:t>desarrollo</a:t>
            </a:r>
            <a:r>
              <a:rPr lang="es-MX" sz="2400" dirty="0"/>
              <a:t> </a:t>
            </a:r>
            <a:r>
              <a:rPr lang="es-MX" sz="2400" dirty="0" smtClean="0"/>
              <a:t>y promover la equidad.</a:t>
            </a:r>
          </a:p>
          <a:p>
            <a:r>
              <a:rPr lang="es-MX" sz="2400" dirty="0" smtClean="0">
                <a:latin typeface="Arial Narrow" panose="020B0606020202030204" pitchFamily="34" charset="0"/>
              </a:rPr>
              <a:t>Relevante para </a:t>
            </a:r>
            <a:r>
              <a:rPr lang="es-MX" sz="2400" dirty="0">
                <a:latin typeface="Arial Narrow" panose="020B0606020202030204" pitchFamily="34" charset="0"/>
              </a:rPr>
              <a:t>el desarrollo de habilidades </a:t>
            </a:r>
            <a:r>
              <a:rPr lang="es-MX" sz="2400" dirty="0" smtClean="0">
                <a:latin typeface="Arial Narrow" panose="020B0606020202030204" pitchFamily="34" charset="0"/>
              </a:rPr>
              <a:t>ciudadanas.</a:t>
            </a:r>
            <a:endParaRPr lang="es-MX" sz="2400" dirty="0"/>
          </a:p>
          <a:p>
            <a:pPr marL="82296" indent="0">
              <a:buNone/>
            </a:pPr>
            <a:endParaRPr lang="es-MX" sz="1800" dirty="0"/>
          </a:p>
        </p:txBody>
      </p:sp>
      <p:pic>
        <p:nvPicPr>
          <p:cNvPr id="4" name="Imagen 3"/>
          <p:cNvPicPr>
            <a:picLocks noChangeAspect="1"/>
          </p:cNvPicPr>
          <p:nvPr/>
        </p:nvPicPr>
        <p:blipFill>
          <a:blip r:embed="rId2" cstate="print"/>
          <a:stretch>
            <a:fillRect/>
          </a:stretch>
        </p:blipFill>
        <p:spPr>
          <a:xfrm>
            <a:off x="2154458" y="5242459"/>
            <a:ext cx="4835084" cy="1615541"/>
          </a:xfrm>
          <a:prstGeom prst="rect">
            <a:avLst/>
          </a:prstGeom>
        </p:spPr>
      </p:pic>
    </p:spTree>
    <p:extLst>
      <p:ext uri="{BB962C8B-B14F-4D97-AF65-F5344CB8AC3E}">
        <p14:creationId xmlns:p14="http://schemas.microsoft.com/office/powerpoint/2010/main" xmlns="" val="21650744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59632" y="404664"/>
            <a:ext cx="7498080" cy="6264696"/>
          </a:xfrm>
        </p:spPr>
        <p:txBody>
          <a:bodyPr>
            <a:normAutofit/>
          </a:bodyPr>
          <a:lstStyle/>
          <a:p>
            <a:pPr algn="just"/>
            <a:r>
              <a:rPr lang="es-MX" sz="2400" dirty="0" smtClean="0">
                <a:latin typeface="Arial Narrow" panose="020B0606020202030204" pitchFamily="34" charset="0"/>
              </a:rPr>
              <a:t>Construcción </a:t>
            </a:r>
            <a:r>
              <a:rPr lang="es-MX" sz="2400" dirty="0">
                <a:latin typeface="Arial Narrow" panose="020B0606020202030204" pitchFamily="34" charset="0"/>
              </a:rPr>
              <a:t>del sí mismo </a:t>
            </a:r>
            <a:r>
              <a:rPr lang="es-MX" sz="2400" dirty="0" smtClean="0">
                <a:latin typeface="Arial Narrow" panose="020B0606020202030204" pitchFamily="34" charset="0"/>
              </a:rPr>
              <a:t>moral: </a:t>
            </a:r>
            <a:r>
              <a:rPr lang="es-MX" sz="2400" dirty="0">
                <a:latin typeface="Arial Narrow" panose="020B0606020202030204" pitchFamily="34" charset="0"/>
              </a:rPr>
              <a:t>integración de afectos, razonamiento moral e identidad personal. </a:t>
            </a:r>
            <a:endParaRPr lang="es-MX" sz="2400" dirty="0" smtClean="0">
              <a:latin typeface="Arial Narrow" panose="020B0606020202030204" pitchFamily="34" charset="0"/>
            </a:endParaRPr>
          </a:p>
          <a:p>
            <a:pPr algn="just"/>
            <a:endParaRPr lang="es-MX" sz="2400" dirty="0" smtClean="0">
              <a:latin typeface="Arial Narrow" panose="020B0606020202030204" pitchFamily="34" charset="0"/>
            </a:endParaRPr>
          </a:p>
          <a:p>
            <a:pPr algn="just"/>
            <a:endParaRPr lang="es-MX" sz="2400" dirty="0" smtClean="0">
              <a:latin typeface="Arial Narrow" panose="020B0606020202030204" pitchFamily="34" charset="0"/>
            </a:endParaRPr>
          </a:p>
          <a:p>
            <a:pPr algn="just"/>
            <a:r>
              <a:rPr lang="es-MX" sz="2400" dirty="0" smtClean="0">
                <a:latin typeface="Arial Narrow" panose="020B0606020202030204" pitchFamily="34" charset="0"/>
              </a:rPr>
              <a:t> Consolidar </a:t>
            </a:r>
            <a:r>
              <a:rPr lang="es-MX" sz="2400" dirty="0">
                <a:latin typeface="Arial Narrow" panose="020B0606020202030204" pitchFamily="34" charset="0"/>
              </a:rPr>
              <a:t>en la escuela una </a:t>
            </a:r>
            <a:r>
              <a:rPr lang="es-MX" sz="2400" b="1" dirty="0">
                <a:solidFill>
                  <a:srgbClr val="6600FF"/>
                </a:solidFill>
                <a:latin typeface="Arial Narrow" panose="020B0606020202030204" pitchFamily="34" charset="0"/>
              </a:rPr>
              <a:t>atmósfera </a:t>
            </a:r>
            <a:r>
              <a:rPr lang="es-MX" sz="2400" b="1" dirty="0" smtClean="0">
                <a:solidFill>
                  <a:srgbClr val="6600FF"/>
                </a:solidFill>
                <a:latin typeface="Arial Narrow" panose="020B0606020202030204" pitchFamily="34" charset="0"/>
              </a:rPr>
              <a:t>positiva</a:t>
            </a:r>
            <a:r>
              <a:rPr lang="es-MX" sz="2400" dirty="0" smtClean="0">
                <a:latin typeface="Arial Narrow" panose="020B0606020202030204" pitchFamily="34" charset="0"/>
              </a:rPr>
              <a:t> </a:t>
            </a:r>
            <a:r>
              <a:rPr lang="es-MX" sz="2400" dirty="0">
                <a:latin typeface="Arial Narrow" panose="020B0606020202030204" pitchFamily="34" charset="0"/>
              </a:rPr>
              <a:t>que implica</a:t>
            </a:r>
            <a:r>
              <a:rPr lang="es-MX" sz="2400" dirty="0" smtClean="0">
                <a:latin typeface="Arial Narrow" panose="020B0606020202030204" pitchFamily="34" charset="0"/>
              </a:rPr>
              <a:t>: </a:t>
            </a:r>
            <a:r>
              <a:rPr lang="es-MX" sz="2400" dirty="0">
                <a:latin typeface="Arial Narrow" panose="020B0606020202030204" pitchFamily="34" charset="0"/>
              </a:rPr>
              <a:t>disciplina escolar </a:t>
            </a:r>
            <a:r>
              <a:rPr lang="es-MX" sz="2400" dirty="0" smtClean="0">
                <a:latin typeface="Arial Narrow" panose="020B0606020202030204" pitchFamily="34" charset="0"/>
              </a:rPr>
              <a:t>formativa.</a:t>
            </a:r>
            <a:endParaRPr lang="es-MX" sz="2000" dirty="0"/>
          </a:p>
        </p:txBody>
      </p:sp>
      <p:pic>
        <p:nvPicPr>
          <p:cNvPr id="1026" name="Picture 2" descr="Resultado de imagen para disciplina escolar formativ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3068960"/>
            <a:ext cx="3672408" cy="338437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Resultado de imagen para disciplina escolar formativ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72579" y="3645024"/>
            <a:ext cx="3183512" cy="2520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16172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p:cNvSpPr>
          <p:nvPr>
            <p:ph type="ctrTitle" idx="4294967295"/>
          </p:nvPr>
        </p:nvSpPr>
        <p:spPr>
          <a:xfrm>
            <a:off x="1331640" y="260648"/>
            <a:ext cx="7499176" cy="4752528"/>
          </a:xfrm>
        </p:spPr>
        <p:txBody>
          <a:bodyPr>
            <a:normAutofit fontScale="90000"/>
          </a:bodyPr>
          <a:lstStyle/>
          <a:p>
            <a:pPr algn="ctr">
              <a:buClr>
                <a:schemeClr val="hlink"/>
              </a:buClr>
              <a:buFont typeface="Wingdings" pitchFamily="2" charset="2"/>
              <a:buNone/>
            </a:pPr>
            <a:r>
              <a:rPr lang="es-ES_tradnl" sz="3600" b="1" dirty="0" smtClean="0">
                <a:solidFill>
                  <a:schemeClr val="accent2">
                    <a:lumMod val="75000"/>
                  </a:schemeClr>
                </a:solidFill>
                <a:latin typeface="Arial Narrow" panose="020B0606020202030204" pitchFamily="34" charset="0"/>
              </a:rPr>
              <a:t>PROGRAMAS</a:t>
            </a:r>
            <a:r>
              <a:rPr lang="es-ES_tradnl" sz="6700" dirty="0" smtClean="0">
                <a:latin typeface="Arial Narrow" panose="020B0606020202030204" pitchFamily="34" charset="0"/>
              </a:rPr>
              <a:t/>
            </a:r>
            <a:br>
              <a:rPr lang="es-ES_tradnl" sz="6700" dirty="0" smtClean="0">
                <a:latin typeface="Arial Narrow" panose="020B0606020202030204" pitchFamily="34" charset="0"/>
              </a:rPr>
            </a:br>
            <a:r>
              <a:rPr lang="es-ES_tradnl" sz="6000" b="1" dirty="0" smtClean="0">
                <a:latin typeface="Arial Narrow" panose="020B0606020202030204" pitchFamily="34" charset="0"/>
              </a:rPr>
              <a:t>NACIONAL DE CONVIVENCIA ESCOLAR</a:t>
            </a:r>
            <a:br>
              <a:rPr lang="es-ES_tradnl" sz="6000" b="1" dirty="0" smtClean="0">
                <a:latin typeface="Arial Narrow" panose="020B0606020202030204" pitchFamily="34" charset="0"/>
              </a:rPr>
            </a:br>
            <a:r>
              <a:rPr lang="es-ES_tradnl" sz="6000" b="1" dirty="0" smtClean="0">
                <a:latin typeface="Arial Narrow" panose="020B0606020202030204" pitchFamily="34" charset="0"/>
              </a:rPr>
              <a:t> E</a:t>
            </a:r>
            <a:br>
              <a:rPr lang="es-ES_tradnl" sz="6000" b="1" dirty="0" smtClean="0">
                <a:latin typeface="Arial Narrow" panose="020B0606020202030204" pitchFamily="34" charset="0"/>
              </a:rPr>
            </a:br>
            <a:r>
              <a:rPr lang="es-ES_tradnl" sz="6000" b="1" dirty="0" smtClean="0">
                <a:latin typeface="Arial Narrow" panose="020B0606020202030204" pitchFamily="34" charset="0"/>
              </a:rPr>
              <a:t> INCLUSIÓN Y EQUIDAD EDUCATIVA</a:t>
            </a:r>
          </a:p>
        </p:txBody>
      </p:sp>
      <p:sp>
        <p:nvSpPr>
          <p:cNvPr id="2" name="AutoShape 2" descr="Resultado de imagen para convivencia escol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 name="Imagen 3"/>
          <p:cNvPicPr>
            <a:picLocks noChangeAspect="1"/>
          </p:cNvPicPr>
          <p:nvPr/>
        </p:nvPicPr>
        <p:blipFill>
          <a:blip r:embed="rId3" cstate="print"/>
          <a:stretch>
            <a:fillRect/>
          </a:stretch>
        </p:blipFill>
        <p:spPr>
          <a:xfrm>
            <a:off x="3131840" y="5085184"/>
            <a:ext cx="4032448" cy="1772816"/>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43608" y="116632"/>
            <a:ext cx="7776864" cy="6480720"/>
          </a:xfrm>
        </p:spPr>
        <p:txBody>
          <a:bodyPr>
            <a:noAutofit/>
          </a:bodyPr>
          <a:lstStyle/>
          <a:p>
            <a:pPr>
              <a:buNone/>
            </a:pPr>
            <a:r>
              <a:rPr lang="es-MX" sz="2400" b="1" dirty="0" smtClean="0">
                <a:solidFill>
                  <a:srgbClr val="00B050"/>
                </a:solidFill>
                <a:latin typeface="Arial Narrow" panose="020B0606020202030204" pitchFamily="34" charset="0"/>
              </a:rPr>
              <a:t>  Aceptar </a:t>
            </a:r>
            <a:r>
              <a:rPr lang="es-MX" sz="2400" b="1" dirty="0">
                <a:solidFill>
                  <a:srgbClr val="00B050"/>
                </a:solidFill>
                <a:latin typeface="Arial Narrow" panose="020B0606020202030204" pitchFamily="34" charset="0"/>
              </a:rPr>
              <a:t>que la diversidad es la norma y no una excepción,</a:t>
            </a:r>
            <a:r>
              <a:rPr lang="es-MX" sz="2000" b="1" dirty="0">
                <a:latin typeface="Arial Narrow" panose="020B0606020202030204" pitchFamily="34" charset="0"/>
              </a:rPr>
              <a:t> </a:t>
            </a:r>
            <a:r>
              <a:rPr lang="es-MX" sz="2000" b="1" i="1" dirty="0" smtClean="0">
                <a:solidFill>
                  <a:schemeClr val="tx2">
                    <a:lumMod val="75000"/>
                  </a:schemeClr>
                </a:solidFill>
                <a:latin typeface="Arial Narrow" panose="020B0606020202030204" pitchFamily="34" charset="0"/>
              </a:rPr>
              <a:t>concebir </a:t>
            </a:r>
            <a:r>
              <a:rPr lang="es-MX" sz="2000" b="1" i="1" dirty="0">
                <a:solidFill>
                  <a:schemeClr val="tx2">
                    <a:lumMod val="75000"/>
                  </a:schemeClr>
                </a:solidFill>
                <a:latin typeface="Arial Narrow" panose="020B0606020202030204" pitchFamily="34" charset="0"/>
              </a:rPr>
              <a:t>las diferencias individuales no como problema sino como oportunidades para enriquecer el </a:t>
            </a:r>
            <a:r>
              <a:rPr lang="es-MX" sz="2000" b="1" i="1" dirty="0" smtClean="0">
                <a:solidFill>
                  <a:schemeClr val="tx2">
                    <a:lumMod val="75000"/>
                  </a:schemeClr>
                </a:solidFill>
                <a:latin typeface="Arial Narrow" panose="020B0606020202030204" pitchFamily="34" charset="0"/>
              </a:rPr>
              <a:t>aprendizaje. </a:t>
            </a:r>
          </a:p>
          <a:p>
            <a:pPr>
              <a:buNone/>
            </a:pPr>
            <a:r>
              <a:rPr lang="es-MX" sz="2000" b="1" dirty="0" smtClean="0">
                <a:latin typeface="Arial Narrow" panose="020B0606020202030204" pitchFamily="34" charset="0"/>
              </a:rPr>
              <a:t>La RIEE (2013) : “convivencia escolar es una categoría emergente abordada por diversos enfoques educativos</a:t>
            </a:r>
            <a:r>
              <a:rPr lang="es-MX" sz="2000" b="1" dirty="0">
                <a:latin typeface="Arial Narrow" panose="020B0606020202030204" pitchFamily="34" charset="0"/>
              </a:rPr>
              <a:t>.</a:t>
            </a:r>
            <a:endParaRPr lang="es-MX" sz="2000" b="1" dirty="0" smtClean="0">
              <a:latin typeface="Arial Narrow" panose="020B0606020202030204" pitchFamily="34" charset="0"/>
            </a:endParaRPr>
          </a:p>
          <a:p>
            <a:pPr>
              <a:buNone/>
            </a:pPr>
            <a:r>
              <a:rPr lang="es-MX" sz="1800" dirty="0" smtClean="0">
                <a:latin typeface="Arial Narrow" panose="020B0606020202030204" pitchFamily="34" charset="0"/>
              </a:rPr>
              <a:t> </a:t>
            </a:r>
            <a:endParaRPr lang="es-MX" sz="1800" dirty="0">
              <a:latin typeface="Arial Narrow" panose="020B0606020202030204" pitchFamily="34" charset="0"/>
            </a:endParaRPr>
          </a:p>
          <a:p>
            <a:pPr marL="82296" indent="0">
              <a:buNone/>
            </a:pPr>
            <a:endParaRPr lang="es-MX" sz="1800" dirty="0"/>
          </a:p>
        </p:txBody>
      </p:sp>
      <p:pic>
        <p:nvPicPr>
          <p:cNvPr id="2050" name="Picture 2" descr="Imagen relacionad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5561856"/>
            <a:ext cx="1844982" cy="103549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Resultado de imagen para educación inclusiv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0232" y="1700808"/>
            <a:ext cx="1918304" cy="1049238"/>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Diagrama 1"/>
          <p:cNvGraphicFramePr/>
          <p:nvPr>
            <p:extLst>
              <p:ext uri="{D42A27DB-BD31-4B8C-83A1-F6EECF244321}">
                <p14:modId xmlns:p14="http://schemas.microsoft.com/office/powerpoint/2010/main" xmlns="" val="3655516743"/>
              </p:ext>
            </p:extLst>
          </p:nvPr>
        </p:nvGraphicFramePr>
        <p:xfrm>
          <a:off x="467544" y="1880534"/>
          <a:ext cx="8352928" cy="47888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3989351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31640" y="332656"/>
            <a:ext cx="7498080" cy="6336704"/>
          </a:xfrm>
        </p:spPr>
        <p:txBody>
          <a:bodyPr>
            <a:noAutofit/>
          </a:bodyPr>
          <a:lstStyle/>
          <a:p>
            <a:r>
              <a:rPr lang="es-MX" sz="2000" dirty="0" smtClean="0">
                <a:latin typeface="Arial Narrow" panose="020B0606020202030204" pitchFamily="34" charset="0"/>
              </a:rPr>
              <a:t>Dewey (1930) distingue las sociedades:</a:t>
            </a:r>
          </a:p>
          <a:p>
            <a:pPr>
              <a:buNone/>
            </a:pPr>
            <a:r>
              <a:rPr lang="es-MX" sz="2000" dirty="0" smtClean="0">
                <a:latin typeface="Arial Narrow" panose="020B0606020202030204" pitchFamily="34" charset="0"/>
              </a:rPr>
              <a:t> </a:t>
            </a:r>
          </a:p>
          <a:p>
            <a:pPr marL="82296" indent="0">
              <a:buNone/>
            </a:pPr>
            <a:endParaRPr lang="es-MX" sz="2000" dirty="0" smtClean="0">
              <a:latin typeface="Arial Narrow" panose="020B060602020203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xmlns="" val="282865206"/>
              </p:ext>
            </p:extLst>
          </p:nvPr>
        </p:nvGraphicFramePr>
        <p:xfrm>
          <a:off x="1619672" y="1052736"/>
          <a:ext cx="6984776" cy="4298236"/>
        </p:xfrm>
        <a:graphic>
          <a:graphicData uri="http://schemas.openxmlformats.org/drawingml/2006/table">
            <a:tbl>
              <a:tblPr firstRow="1" bandRow="1">
                <a:tableStyleId>{F5AB1C69-6EDB-4FF4-983F-18BD219EF322}</a:tableStyleId>
              </a:tblPr>
              <a:tblGrid>
                <a:gridCol w="3312368"/>
                <a:gridCol w="3672408"/>
              </a:tblGrid>
              <a:tr h="549196">
                <a:tc>
                  <a:txBody>
                    <a:bodyPr/>
                    <a:lstStyle/>
                    <a:p>
                      <a:pPr algn="ctr"/>
                      <a:r>
                        <a:rPr lang="es-MX" sz="1800" b="1" dirty="0" smtClean="0">
                          <a:solidFill>
                            <a:schemeClr val="bg2">
                              <a:lumMod val="10000"/>
                            </a:schemeClr>
                          </a:solidFill>
                          <a:latin typeface="Arial Black" pitchFamily="34" charset="0"/>
                        </a:rPr>
                        <a:t>ESTÁTICAS</a:t>
                      </a:r>
                      <a:endParaRPr lang="es-MX" dirty="0">
                        <a:solidFill>
                          <a:schemeClr val="bg2">
                            <a:lumMod val="10000"/>
                          </a:schemeClr>
                        </a:solidFill>
                        <a:latin typeface="Arial Black" pitchFamily="34" charset="0"/>
                      </a:endParaRPr>
                    </a:p>
                  </a:txBody>
                  <a:tcPr/>
                </a:tc>
                <a:tc>
                  <a:txBody>
                    <a:bodyPr/>
                    <a:lstStyle/>
                    <a:p>
                      <a:pPr algn="ctr"/>
                      <a:r>
                        <a:rPr lang="es-MX" sz="1800" b="1" dirty="0" smtClean="0">
                          <a:solidFill>
                            <a:schemeClr val="bg2">
                              <a:lumMod val="10000"/>
                            </a:schemeClr>
                          </a:solidFill>
                          <a:latin typeface="Arial Black" pitchFamily="34" charset="0"/>
                        </a:rPr>
                        <a:t>PROGRESIVAS</a:t>
                      </a:r>
                      <a:endParaRPr lang="es-MX" dirty="0">
                        <a:solidFill>
                          <a:schemeClr val="bg2">
                            <a:lumMod val="10000"/>
                          </a:schemeClr>
                        </a:solidFill>
                        <a:latin typeface="Arial Black" pitchFamily="34" charset="0"/>
                      </a:endParaRPr>
                    </a:p>
                  </a:txBody>
                  <a:tcPr/>
                </a:tc>
              </a:tr>
              <a:tr h="2979197">
                <a:tc>
                  <a:txBody>
                    <a:bodyPr/>
                    <a:lstStyle/>
                    <a:p>
                      <a:r>
                        <a:rPr lang="es-MX" sz="2400" b="1" dirty="0" smtClean="0">
                          <a:solidFill>
                            <a:srgbClr val="C00000"/>
                          </a:solidFill>
                          <a:latin typeface="Arial Narrow" panose="020B0606020202030204" pitchFamily="34" charset="0"/>
                        </a:rPr>
                        <a:t>Para alcanzar su fin les resulta suficiente mantener las costumbres.</a:t>
                      </a:r>
                      <a:endParaRPr lang="es-MX" sz="2400" b="1" dirty="0">
                        <a:solidFill>
                          <a:srgbClr val="C00000"/>
                        </a:solidFill>
                      </a:endParaRPr>
                    </a:p>
                  </a:txBody>
                  <a:tcPr/>
                </a:tc>
                <a:tc>
                  <a:txBody>
                    <a:bodyPr/>
                    <a:lstStyle/>
                    <a:p>
                      <a:r>
                        <a:rPr lang="es-MX" sz="2400" b="1" dirty="0" smtClean="0">
                          <a:solidFill>
                            <a:srgbClr val="C00000"/>
                          </a:solidFill>
                          <a:latin typeface="Arial Narrow" panose="020B0606020202030204" pitchFamily="34" charset="0"/>
                        </a:rPr>
                        <a:t>Se espera que la educación sea capaz de “ordenar las experiencias del joven para que, en lugar de reproducir los hábitos corrientes, se formen otros hábitos mejores, y, de ese modo, la futura sociedad de los adultos sea una mejora de la suya” </a:t>
                      </a:r>
                      <a:endParaRPr lang="es-MX" sz="2400" b="1" dirty="0">
                        <a:solidFill>
                          <a:srgbClr val="C00000"/>
                        </a:solidFill>
                      </a:endParaRPr>
                    </a:p>
                  </a:txBody>
                  <a:tcPr/>
                </a:tc>
              </a:tr>
            </a:tbl>
          </a:graphicData>
        </a:graphic>
      </p:graphicFrame>
      <p:pic>
        <p:nvPicPr>
          <p:cNvPr id="6" name="Picture 4" descr="Resultado de imagen para unesco democracia y paz"/>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3" y="3429000"/>
            <a:ext cx="3600400" cy="30963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33723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55008" y="191196"/>
            <a:ext cx="7637472" cy="6408712"/>
          </a:xfrm>
        </p:spPr>
        <p:txBody>
          <a:bodyPr>
            <a:normAutofit/>
          </a:bodyPr>
          <a:lstStyle/>
          <a:p>
            <a:pPr>
              <a:buNone/>
            </a:pPr>
            <a:r>
              <a:rPr lang="es-MX" sz="2400" b="1" dirty="0" smtClean="0">
                <a:latin typeface="Arial Narrow" panose="020B0606020202030204" pitchFamily="34" charset="0"/>
              </a:rPr>
              <a:t>Tiene </a:t>
            </a:r>
            <a:r>
              <a:rPr lang="es-MX" sz="2400" b="1" u="sng" dirty="0">
                <a:latin typeface="Arial Narrow" panose="020B0606020202030204" pitchFamily="34" charset="0"/>
              </a:rPr>
              <a:t>dos elementos centrales</a:t>
            </a:r>
            <a:r>
              <a:rPr lang="es-MX" sz="2400" b="1" dirty="0">
                <a:latin typeface="Arial Narrow" panose="020B0606020202030204" pitchFamily="34" charset="0"/>
              </a:rPr>
              <a:t>: </a:t>
            </a:r>
            <a:endParaRPr lang="es-MX" sz="2400" b="1" dirty="0" smtClean="0">
              <a:latin typeface="Arial Narrow" panose="020B0606020202030204" pitchFamily="34" charset="0"/>
            </a:endParaRPr>
          </a:p>
          <a:p>
            <a:r>
              <a:rPr lang="es-MX" sz="2400" b="1" dirty="0" smtClean="0">
                <a:latin typeface="Arial Narrow" panose="020B0606020202030204" pitchFamily="34" charset="0"/>
              </a:rPr>
              <a:t>Anclaje </a:t>
            </a:r>
            <a:r>
              <a:rPr lang="es-MX" sz="2400" b="1" dirty="0">
                <a:latin typeface="Arial Narrow" panose="020B0606020202030204" pitchFamily="34" charset="0"/>
              </a:rPr>
              <a:t>en </a:t>
            </a:r>
            <a:r>
              <a:rPr lang="es-MX" sz="2400" b="1" dirty="0">
                <a:solidFill>
                  <a:srgbClr val="C00000"/>
                </a:solidFill>
                <a:latin typeface="Arial Narrow" panose="020B0606020202030204" pitchFamily="34" charset="0"/>
              </a:rPr>
              <a:t>lo </a:t>
            </a:r>
            <a:r>
              <a:rPr lang="es-MX" sz="2400" b="1" dirty="0" smtClean="0">
                <a:solidFill>
                  <a:srgbClr val="C00000"/>
                </a:solidFill>
                <a:latin typeface="Arial Narrow" panose="020B0606020202030204" pitchFamily="34" charset="0"/>
              </a:rPr>
              <a:t>cotidiano</a:t>
            </a:r>
            <a:r>
              <a:rPr lang="es-MX" sz="2400" b="1" dirty="0" smtClean="0">
                <a:latin typeface="Arial Narrow" panose="020B0606020202030204" pitchFamily="34" charset="0"/>
              </a:rPr>
              <a:t>:</a:t>
            </a:r>
            <a:r>
              <a:rPr lang="es-MX" sz="2400" b="1" dirty="0" smtClean="0">
                <a:solidFill>
                  <a:srgbClr val="C00000"/>
                </a:solidFill>
                <a:latin typeface="Arial Narrow" panose="020B0606020202030204" pitchFamily="34" charset="0"/>
              </a:rPr>
              <a:t> </a:t>
            </a:r>
            <a:r>
              <a:rPr lang="es-MX" sz="2400" b="1" dirty="0" smtClean="0">
                <a:latin typeface="Arial Narrow" panose="020B0606020202030204" pitchFamily="34" charset="0"/>
              </a:rPr>
              <a:t>reconocimiento </a:t>
            </a:r>
            <a:r>
              <a:rPr lang="es-MX" sz="2400" b="1" dirty="0">
                <a:latin typeface="Arial Narrow" panose="020B0606020202030204" pitchFamily="34" charset="0"/>
              </a:rPr>
              <a:t>del enorme potencial formativo que tiene el acontecer de cada </a:t>
            </a:r>
            <a:r>
              <a:rPr lang="es-MX" sz="2400" b="1" dirty="0" smtClean="0">
                <a:latin typeface="Arial Narrow" panose="020B0606020202030204" pitchFamily="34" charset="0"/>
              </a:rPr>
              <a:t>día.</a:t>
            </a:r>
          </a:p>
          <a:p>
            <a:endParaRPr lang="es-MX" sz="2400" b="1" dirty="0">
              <a:latin typeface="Arial Narrow" panose="020B0606020202030204" pitchFamily="34" charset="0"/>
            </a:endParaRPr>
          </a:p>
          <a:p>
            <a:pPr marL="82296" indent="0">
              <a:buNone/>
            </a:pPr>
            <a:endParaRPr lang="es-MX" sz="2400" b="1" dirty="0" smtClean="0">
              <a:latin typeface="Arial Narrow" panose="020B0606020202030204" pitchFamily="34" charset="0"/>
            </a:endParaRPr>
          </a:p>
          <a:p>
            <a:pPr marL="82296" indent="0">
              <a:buNone/>
            </a:pPr>
            <a:endParaRPr lang="es-MX" sz="2400" b="1" dirty="0" smtClean="0">
              <a:latin typeface="Arial Narrow" panose="020B0606020202030204" pitchFamily="34" charset="0"/>
            </a:endParaRPr>
          </a:p>
          <a:p>
            <a:pPr marL="82296" indent="0">
              <a:buNone/>
            </a:pPr>
            <a:endParaRPr lang="es-MX" sz="2400" b="1" dirty="0" smtClean="0">
              <a:latin typeface="Arial Narrow" panose="020B0606020202030204" pitchFamily="34" charset="0"/>
            </a:endParaRPr>
          </a:p>
          <a:p>
            <a:r>
              <a:rPr lang="es-MX" sz="2400" b="1" dirty="0" smtClean="0">
                <a:solidFill>
                  <a:srgbClr val="0070C0"/>
                </a:solidFill>
                <a:latin typeface="Arial Narrow" panose="020B0606020202030204" pitchFamily="34" charset="0"/>
              </a:rPr>
              <a:t>Perspectiva </a:t>
            </a:r>
            <a:r>
              <a:rPr lang="es-MX" sz="2400" b="1" dirty="0">
                <a:solidFill>
                  <a:srgbClr val="0070C0"/>
                </a:solidFill>
                <a:latin typeface="Arial Narrow" panose="020B0606020202030204" pitchFamily="34" charset="0"/>
              </a:rPr>
              <a:t>de lo </a:t>
            </a:r>
            <a:r>
              <a:rPr lang="es-MX" sz="2400" b="1" dirty="0" smtClean="0">
                <a:solidFill>
                  <a:srgbClr val="0070C0"/>
                </a:solidFill>
                <a:latin typeface="Arial Narrow" panose="020B0606020202030204" pitchFamily="34" charset="0"/>
              </a:rPr>
              <a:t>público</a:t>
            </a:r>
            <a:r>
              <a:rPr lang="es-MX" sz="2400" b="1" dirty="0">
                <a:solidFill>
                  <a:srgbClr val="0070C0"/>
                </a:solidFill>
                <a:latin typeface="Arial Narrow" panose="020B0606020202030204" pitchFamily="34" charset="0"/>
              </a:rPr>
              <a:t>:</a:t>
            </a:r>
            <a:r>
              <a:rPr lang="es-MX" sz="2400" b="1" dirty="0" smtClean="0">
                <a:solidFill>
                  <a:srgbClr val="0070C0"/>
                </a:solidFill>
                <a:latin typeface="Arial Narrow" panose="020B0606020202030204" pitchFamily="34" charset="0"/>
              </a:rPr>
              <a:t> </a:t>
            </a:r>
            <a:r>
              <a:rPr lang="es-MX" sz="2400" b="1" dirty="0" smtClean="0">
                <a:latin typeface="Arial Narrow" panose="020B0606020202030204" pitchFamily="34" charset="0"/>
              </a:rPr>
              <a:t>considerar </a:t>
            </a:r>
            <a:r>
              <a:rPr lang="es-MX" sz="2400" b="1" dirty="0">
                <a:latin typeface="Arial Narrow" panose="020B0606020202030204" pitchFamily="34" charset="0"/>
              </a:rPr>
              <a:t>la importancia que tienen estas interacciones diarias </a:t>
            </a:r>
            <a:r>
              <a:rPr lang="es-MX" sz="2400" b="1" dirty="0" smtClean="0">
                <a:latin typeface="Arial Narrow" panose="020B0606020202030204" pitchFamily="34" charset="0"/>
              </a:rPr>
              <a:t>como </a:t>
            </a:r>
            <a:r>
              <a:rPr lang="es-MX" sz="2400" b="1" dirty="0">
                <a:latin typeface="Arial Narrow" panose="020B0606020202030204" pitchFamily="34" charset="0"/>
              </a:rPr>
              <a:t>formación </a:t>
            </a:r>
            <a:r>
              <a:rPr lang="es-MX" sz="2400" b="1" dirty="0" smtClean="0">
                <a:latin typeface="Arial Narrow" panose="020B0606020202030204" pitchFamily="34" charset="0"/>
              </a:rPr>
              <a:t>el desempeño futuro </a:t>
            </a:r>
            <a:r>
              <a:rPr lang="es-MX" sz="2400" b="1" dirty="0">
                <a:latin typeface="Arial Narrow" panose="020B0606020202030204" pitchFamily="34" charset="0"/>
              </a:rPr>
              <a:t>en la vida ciudadana y </a:t>
            </a:r>
            <a:r>
              <a:rPr lang="es-MX" sz="2400" b="1" dirty="0" smtClean="0">
                <a:latin typeface="Arial Narrow" panose="020B0606020202030204" pitchFamily="34" charset="0"/>
              </a:rPr>
              <a:t>social.</a:t>
            </a:r>
          </a:p>
          <a:p>
            <a:pPr marL="82296" indent="0">
              <a:buNone/>
            </a:pPr>
            <a:r>
              <a:rPr lang="es-MX" sz="2400" b="1" dirty="0" smtClean="0">
                <a:latin typeface="Arial Narrow" panose="020B0606020202030204" pitchFamily="34" charset="0"/>
              </a:rPr>
              <a:t>(</a:t>
            </a:r>
            <a:r>
              <a:rPr lang="es-MX" sz="2400" b="1" dirty="0">
                <a:latin typeface="Arial Narrow" panose="020B0606020202030204" pitchFamily="34" charset="0"/>
              </a:rPr>
              <a:t>Fierro, Carbajal y Martínez, 2010).” (RIEE, </a:t>
            </a:r>
            <a:r>
              <a:rPr lang="es-MX" sz="2400" b="1" dirty="0" smtClean="0">
                <a:latin typeface="Arial Narrow" panose="020B0606020202030204" pitchFamily="34" charset="0"/>
              </a:rPr>
              <a:t>2013)</a:t>
            </a:r>
            <a:endParaRPr lang="es-MX" sz="2400" b="1" dirty="0">
              <a:latin typeface="Arial Narrow" panose="020B0606020202030204" pitchFamily="34" charset="0"/>
            </a:endParaRPr>
          </a:p>
          <a:p>
            <a:endParaRPr lang="es-MX" dirty="0"/>
          </a:p>
        </p:txBody>
      </p:sp>
      <p:pic>
        <p:nvPicPr>
          <p:cNvPr id="4098" name="Picture 2" descr="Imagen relacionad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79912" y="1476498"/>
            <a:ext cx="2808312" cy="1736478"/>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Imagen relacionad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6136" y="5293460"/>
            <a:ext cx="2085037" cy="13064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34891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43608" y="188640"/>
            <a:ext cx="7920880" cy="6480720"/>
          </a:xfrm>
        </p:spPr>
        <p:txBody>
          <a:bodyPr>
            <a:noAutofit/>
          </a:bodyPr>
          <a:lstStyle/>
          <a:p>
            <a:pPr marL="82296" indent="0">
              <a:buNone/>
            </a:pPr>
            <a:r>
              <a:rPr lang="es-MX" sz="2000" dirty="0" smtClean="0">
                <a:latin typeface="Arial Narrow" panose="020B0606020202030204" pitchFamily="34" charset="0"/>
              </a:rPr>
              <a:t>La </a:t>
            </a:r>
            <a:r>
              <a:rPr lang="es-MX" sz="2000" dirty="0">
                <a:latin typeface="Arial Narrow" panose="020B0606020202030204" pitchFamily="34" charset="0"/>
              </a:rPr>
              <a:t>convivencia es observada en función de tres </a:t>
            </a:r>
            <a:r>
              <a:rPr lang="es-MX" sz="2000" b="1" i="1" u="sng" dirty="0" smtClean="0">
                <a:latin typeface="Arial Narrow" panose="020B0606020202030204" pitchFamily="34" charset="0"/>
              </a:rPr>
              <a:t>dimensiones</a:t>
            </a:r>
            <a:r>
              <a:rPr lang="es-MX" sz="2000" dirty="0" smtClean="0">
                <a:latin typeface="Arial Narrow" panose="020B0606020202030204" pitchFamily="34" charset="0"/>
              </a:rPr>
              <a:t>: </a:t>
            </a:r>
          </a:p>
          <a:p>
            <a:pPr marL="82296" indent="0">
              <a:buNone/>
            </a:pPr>
            <a:r>
              <a:rPr lang="es-MX" sz="1800" dirty="0" smtClean="0">
                <a:latin typeface="Arial Narrow" panose="020B0606020202030204" pitchFamily="34" charset="0"/>
              </a:rPr>
              <a:t>   </a:t>
            </a:r>
            <a:endParaRPr lang="es-MX" sz="1800" dirty="0">
              <a:latin typeface="Arial Narrow" panose="020B0606020202030204" pitchFamily="34" charset="0"/>
            </a:endParaRPr>
          </a:p>
        </p:txBody>
      </p:sp>
      <p:graphicFrame>
        <p:nvGraphicFramePr>
          <p:cNvPr id="5" name="4 Tabla"/>
          <p:cNvGraphicFramePr>
            <a:graphicFrameLocks noGrp="1"/>
          </p:cNvGraphicFramePr>
          <p:nvPr/>
        </p:nvGraphicFramePr>
        <p:xfrm>
          <a:off x="467544" y="620688"/>
          <a:ext cx="8496945" cy="5995981"/>
        </p:xfrm>
        <a:graphic>
          <a:graphicData uri="http://schemas.openxmlformats.org/drawingml/2006/table">
            <a:tbl>
              <a:tblPr firstRow="1" bandRow="1">
                <a:tableStyleId>{00A15C55-8517-42AA-B614-E9B94910E393}</a:tableStyleId>
              </a:tblPr>
              <a:tblGrid>
                <a:gridCol w="2592287"/>
                <a:gridCol w="2952328"/>
                <a:gridCol w="2952330"/>
              </a:tblGrid>
              <a:tr h="437882">
                <a:tc>
                  <a:txBody>
                    <a:bodyPr/>
                    <a:lstStyle/>
                    <a:p>
                      <a:pPr algn="ctr"/>
                      <a:r>
                        <a:rPr lang="es-MX" sz="2400" dirty="0" smtClean="0">
                          <a:solidFill>
                            <a:schemeClr val="tx1"/>
                          </a:solidFill>
                          <a:latin typeface="Arial Narrow" panose="020B0606020202030204" pitchFamily="34" charset="0"/>
                        </a:rPr>
                        <a:t>INCLUSIVA</a:t>
                      </a:r>
                      <a:endParaRPr lang="es-MX" sz="2400" dirty="0">
                        <a:solidFill>
                          <a:schemeClr val="tx1"/>
                        </a:solidFill>
                      </a:endParaRPr>
                    </a:p>
                  </a:txBody>
                  <a:tcPr/>
                </a:tc>
                <a:tc>
                  <a:txBody>
                    <a:bodyPr/>
                    <a:lstStyle/>
                    <a:p>
                      <a:pPr algn="ctr"/>
                      <a:r>
                        <a:rPr lang="es-MX" sz="2400" dirty="0" smtClean="0">
                          <a:solidFill>
                            <a:schemeClr val="tx1"/>
                          </a:solidFill>
                          <a:latin typeface="Arial Narrow" panose="020B0606020202030204" pitchFamily="34" charset="0"/>
                        </a:rPr>
                        <a:t>DEMOCRÁTICA</a:t>
                      </a:r>
                      <a:endParaRPr lang="es-MX" sz="2400" dirty="0">
                        <a:solidFill>
                          <a:schemeClr val="tx1"/>
                        </a:solidFill>
                      </a:endParaRPr>
                    </a:p>
                  </a:txBody>
                  <a:tcPr/>
                </a:tc>
                <a:tc>
                  <a:txBody>
                    <a:bodyPr/>
                    <a:lstStyle/>
                    <a:p>
                      <a:pPr algn="ctr"/>
                      <a:r>
                        <a:rPr lang="es-MX" sz="2400" dirty="0" smtClean="0">
                          <a:solidFill>
                            <a:schemeClr val="tx1"/>
                          </a:solidFill>
                          <a:latin typeface="Arial Narrow" panose="020B0606020202030204" pitchFamily="34" charset="0"/>
                        </a:rPr>
                        <a:t>PACÍFICA</a:t>
                      </a:r>
                      <a:endParaRPr lang="es-MX" sz="2400" dirty="0">
                        <a:solidFill>
                          <a:schemeClr val="tx1"/>
                        </a:solidFill>
                      </a:endParaRPr>
                    </a:p>
                  </a:txBody>
                  <a:tcPr/>
                </a:tc>
              </a:tr>
              <a:tr h="55387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2000" b="1" dirty="0" smtClean="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2000" b="1" dirty="0" smtClean="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2000" b="1" dirty="0" smtClean="0">
                          <a:latin typeface="Arial Narrow" panose="020B0606020202030204" pitchFamily="34" charset="0"/>
                        </a:rPr>
                        <a:t>Se reconoce la </a:t>
                      </a:r>
                      <a:r>
                        <a:rPr lang="es-MX" sz="2400" b="1" dirty="0" smtClean="0">
                          <a:solidFill>
                            <a:srgbClr val="C00000"/>
                          </a:solidFill>
                          <a:latin typeface="Arial Narrow" panose="020B0606020202030204" pitchFamily="34" charset="0"/>
                        </a:rPr>
                        <a:t>dignidad</a:t>
                      </a:r>
                      <a:r>
                        <a:rPr lang="es-MX" sz="2000" b="1" dirty="0" smtClean="0">
                          <a:latin typeface="Arial Narrow" panose="020B0606020202030204" pitchFamily="34" charset="0"/>
                        </a:rPr>
                        <a:t> de todas las personas partiendo de una valoración de diversas características. </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2000" b="1" dirty="0" smtClean="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2000" b="1" dirty="0" smtClean="0">
                          <a:latin typeface="Arial Narrow" panose="020B0606020202030204" pitchFamily="34" charset="0"/>
                        </a:rPr>
                        <a:t>Sus ejes son la identidad y cuidado, la valoración de las diferencias y la pluralidad. </a:t>
                      </a:r>
                    </a:p>
                    <a:p>
                      <a:endParaRPr lang="es-MX" sz="2000" b="1" dirty="0"/>
                    </a:p>
                  </a:txBody>
                  <a:tcPr/>
                </a:tc>
                <a:tc>
                  <a:txBody>
                    <a:bodyPr/>
                    <a:lstStyle/>
                    <a:p>
                      <a:endParaRPr lang="es-MX" sz="2000" b="1" dirty="0" smtClean="0">
                        <a:latin typeface="Arial Narrow" panose="020B0606020202030204" pitchFamily="34" charset="0"/>
                      </a:endParaRPr>
                    </a:p>
                    <a:p>
                      <a:endParaRPr lang="es-MX" sz="2000" b="1" dirty="0" smtClean="0">
                        <a:latin typeface="Arial Narrow" panose="020B0606020202030204" pitchFamily="34" charset="0"/>
                      </a:endParaRPr>
                    </a:p>
                    <a:p>
                      <a:r>
                        <a:rPr lang="es-MX" sz="2000" b="1" dirty="0" smtClean="0">
                          <a:latin typeface="Arial Narrow" panose="020B0606020202030204" pitchFamily="34" charset="0"/>
                        </a:rPr>
                        <a:t>Se refiere a la</a:t>
                      </a:r>
                      <a:r>
                        <a:rPr lang="es-MX" sz="2000" b="1" baseline="0" dirty="0" smtClean="0">
                          <a:latin typeface="Arial Narrow" panose="020B0606020202030204" pitchFamily="34" charset="0"/>
                        </a:rPr>
                        <a:t> </a:t>
                      </a:r>
                      <a:r>
                        <a:rPr lang="es-MX" sz="2000" b="1" dirty="0" smtClean="0">
                          <a:latin typeface="Arial Narrow" panose="020B0606020202030204" pitchFamily="34" charset="0"/>
                        </a:rPr>
                        <a:t>participación </a:t>
                      </a:r>
                    </a:p>
                    <a:p>
                      <a:r>
                        <a:rPr lang="es-MX" sz="2000" b="1" dirty="0" smtClean="0">
                          <a:latin typeface="Arial Narrow" panose="020B0606020202030204" pitchFamily="34" charset="0"/>
                        </a:rPr>
                        <a:t>y corresponsabilidad en la </a:t>
                      </a:r>
                      <a:r>
                        <a:rPr lang="es-MX" sz="2400" b="1" dirty="0" smtClean="0">
                          <a:solidFill>
                            <a:schemeClr val="accent5">
                              <a:lumMod val="75000"/>
                            </a:schemeClr>
                          </a:solidFill>
                          <a:latin typeface="Arial Narrow" panose="020B0606020202030204" pitchFamily="34" charset="0"/>
                        </a:rPr>
                        <a:t>generación y seguimiento de los acuerdos </a:t>
                      </a:r>
                      <a:r>
                        <a:rPr lang="es-MX" sz="2000" b="1" dirty="0" smtClean="0">
                          <a:latin typeface="Arial Narrow" panose="020B0606020202030204" pitchFamily="34" charset="0"/>
                        </a:rPr>
                        <a:t>que regulan la vida en común así como el manejo de las diferencias y conflictos. (Carrillo, 2001; </a:t>
                      </a:r>
                      <a:r>
                        <a:rPr lang="es-MX" sz="2000" b="1" dirty="0" err="1" smtClean="0">
                          <a:latin typeface="Arial Narrow" panose="020B0606020202030204" pitchFamily="34" charset="0"/>
                        </a:rPr>
                        <a:t>Cullen</a:t>
                      </a:r>
                      <a:r>
                        <a:rPr lang="es-MX" sz="2000" b="1" dirty="0" smtClean="0">
                          <a:latin typeface="Arial Narrow" panose="020B0606020202030204" pitchFamily="34" charset="0"/>
                        </a:rPr>
                        <a:t>, 2004; Muñoz Izquierdo, 2007; </a:t>
                      </a:r>
                      <a:r>
                        <a:rPr lang="es-MX" sz="2000" b="1" dirty="0" err="1" smtClean="0">
                          <a:latin typeface="Arial Narrow" panose="020B0606020202030204" pitchFamily="34" charset="0"/>
                        </a:rPr>
                        <a:t>Reimers</a:t>
                      </a:r>
                      <a:r>
                        <a:rPr lang="es-MX" sz="2000" b="1" dirty="0" smtClean="0">
                          <a:latin typeface="Arial Narrow" panose="020B0606020202030204" pitchFamily="34" charset="0"/>
                        </a:rPr>
                        <a:t>, 2006) </a:t>
                      </a:r>
                      <a:endParaRPr lang="es-MX"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2000" b="1" dirty="0" smtClean="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2000" b="1" dirty="0" smtClean="0">
                          <a:latin typeface="Arial Narrow" panose="020B0606020202030204" pitchFamily="34" charset="0"/>
                        </a:rPr>
                        <a:t>Construida en gran medida en función de las anteriores, capacidad de establecer </a:t>
                      </a:r>
                      <a:r>
                        <a:rPr lang="es-MX" sz="2400" b="1" dirty="0" smtClean="0">
                          <a:solidFill>
                            <a:srgbClr val="7030A0"/>
                          </a:solidFill>
                          <a:latin typeface="Arial Narrow" panose="020B0606020202030204" pitchFamily="34" charset="0"/>
                        </a:rPr>
                        <a:t>interacciones humanas basadas en el aprecio, el respeto y la tolerancia</a:t>
                      </a:r>
                      <a:r>
                        <a:rPr lang="es-MX" sz="2000" b="1" dirty="0" smtClean="0">
                          <a:latin typeface="Arial Narrow" panose="020B0606020202030204" pitchFamily="34" charset="0"/>
                        </a:rPr>
                        <a:t>, la prevención y atención de conductas de riesgo, el cuidado de los espacios y bienes colectivos, entre otros más (</a:t>
                      </a:r>
                      <a:r>
                        <a:rPr lang="es-MX" sz="2000" b="1" dirty="0" err="1" smtClean="0">
                          <a:latin typeface="Arial Narrow" panose="020B0606020202030204" pitchFamily="34" charset="0"/>
                        </a:rPr>
                        <a:t>Debarbieux</a:t>
                      </a:r>
                      <a:r>
                        <a:rPr lang="es-MX" sz="2000" b="1" dirty="0" smtClean="0">
                          <a:latin typeface="Arial Narrow" panose="020B0606020202030204" pitchFamily="34" charset="0"/>
                        </a:rPr>
                        <a:t>, 2003; </a:t>
                      </a:r>
                      <a:r>
                        <a:rPr lang="es-MX" sz="2000" b="1" dirty="0" err="1" smtClean="0">
                          <a:latin typeface="Arial Narrow" panose="020B0606020202030204" pitchFamily="34" charset="0"/>
                        </a:rPr>
                        <a:t>Furlán</a:t>
                      </a:r>
                      <a:r>
                        <a:rPr lang="es-MX" sz="2000" b="1" dirty="0" smtClean="0">
                          <a:latin typeface="Arial Narrow" panose="020B0606020202030204" pitchFamily="34" charset="0"/>
                        </a:rPr>
                        <a:t>, 2003; </a:t>
                      </a:r>
                      <a:r>
                        <a:rPr lang="es-MX" sz="2000" b="1" dirty="0" err="1" smtClean="0">
                          <a:latin typeface="Arial Narrow" panose="020B0606020202030204" pitchFamily="34" charset="0"/>
                        </a:rPr>
                        <a:t>Galtung</a:t>
                      </a:r>
                      <a:r>
                        <a:rPr lang="es-MX" sz="2000" b="1" dirty="0" smtClean="0">
                          <a:latin typeface="Arial Narrow" panose="020B0606020202030204" pitchFamily="34" charset="0"/>
                        </a:rPr>
                        <a:t>, 1985, 2003a, 2003b; </a:t>
                      </a:r>
                      <a:r>
                        <a:rPr lang="es-MX" sz="2000" b="1" dirty="0" err="1" smtClean="0">
                          <a:latin typeface="Arial Narrow" panose="020B0606020202030204" pitchFamily="34" charset="0"/>
                        </a:rPr>
                        <a:t>Gladden</a:t>
                      </a:r>
                      <a:r>
                        <a:rPr lang="es-MX" sz="2000" b="1" dirty="0" smtClean="0">
                          <a:latin typeface="Arial Narrow" panose="020B0606020202030204" pitchFamily="34" charset="0"/>
                        </a:rPr>
                        <a:t>, 2002).” (RIEE, 2013, p. 106).   </a:t>
                      </a:r>
                    </a:p>
                  </a:txBody>
                  <a:tcPr/>
                </a:tc>
              </a:tr>
            </a:tbl>
          </a:graphicData>
        </a:graphic>
      </p:graphicFrame>
    </p:spTree>
    <p:extLst>
      <p:ext uri="{BB962C8B-B14F-4D97-AF65-F5344CB8AC3E}">
        <p14:creationId xmlns:p14="http://schemas.microsoft.com/office/powerpoint/2010/main" xmlns="" val="33805128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220072" y="440668"/>
            <a:ext cx="3780928" cy="5941640"/>
          </a:xfrm>
        </p:spPr>
        <p:txBody>
          <a:bodyPr/>
          <a:lstStyle/>
          <a:p>
            <a:pPr marL="82296" indent="0"/>
            <a:r>
              <a:rPr lang="es-MX" sz="2000" dirty="0" smtClean="0">
                <a:solidFill>
                  <a:schemeClr val="tx1"/>
                </a:solidFill>
                <a:latin typeface="Arial Narrow" panose="020B0606020202030204" pitchFamily="34" charset="0"/>
              </a:rPr>
              <a:t>Blanco (2005) y Cohen (2006):</a:t>
            </a:r>
            <a:br>
              <a:rPr lang="es-MX" sz="2000" dirty="0" smtClean="0">
                <a:solidFill>
                  <a:schemeClr val="tx1"/>
                </a:solidFill>
                <a:latin typeface="Arial Narrow" panose="020B0606020202030204" pitchFamily="34" charset="0"/>
              </a:rPr>
            </a:br>
            <a:r>
              <a:rPr lang="es-MX" sz="2000" dirty="0" smtClean="0">
                <a:latin typeface="Arial Narrow" panose="020B0606020202030204" pitchFamily="34" charset="0"/>
              </a:rPr>
              <a:t> “La existencia de un buen clima afectivo y emocional en la escuela y aula es una condición fundamental para que los alumnos aprendan y participen plenamente en la clase”.</a:t>
            </a:r>
            <a:br>
              <a:rPr lang="es-MX" sz="2000" dirty="0" smtClean="0">
                <a:latin typeface="Arial Narrow" panose="020B0606020202030204" pitchFamily="34" charset="0"/>
              </a:rPr>
            </a:br>
            <a:r>
              <a:rPr lang="es-MX" sz="2000" dirty="0">
                <a:latin typeface="Arial Narrow" panose="020B0606020202030204" pitchFamily="34" charset="0"/>
              </a:rPr>
              <a:t/>
            </a:r>
            <a:br>
              <a:rPr lang="es-MX" sz="2000" dirty="0">
                <a:latin typeface="Arial Narrow" panose="020B0606020202030204" pitchFamily="34" charset="0"/>
              </a:rPr>
            </a:br>
            <a:r>
              <a:rPr lang="es-MX" sz="2000" dirty="0" smtClean="0">
                <a:latin typeface="Arial Narrow" panose="020B0606020202030204" pitchFamily="34" charset="0"/>
              </a:rPr>
              <a:t> </a:t>
            </a:r>
            <a:br>
              <a:rPr lang="es-MX" sz="2000" dirty="0" smtClean="0">
                <a:latin typeface="Arial Narrow" panose="020B0606020202030204" pitchFamily="34" charset="0"/>
              </a:rPr>
            </a:br>
            <a:r>
              <a:rPr lang="es-MX" sz="2000" dirty="0">
                <a:latin typeface="Arial Narrow" panose="020B0606020202030204" pitchFamily="34" charset="0"/>
              </a:rPr>
              <a:t/>
            </a:r>
            <a:br>
              <a:rPr lang="es-MX" sz="2000" dirty="0">
                <a:latin typeface="Arial Narrow" panose="020B0606020202030204" pitchFamily="34" charset="0"/>
              </a:rPr>
            </a:br>
            <a:r>
              <a:rPr lang="es-MX" sz="2000" dirty="0" smtClean="0">
                <a:latin typeface="Arial Narrow" panose="020B0606020202030204" pitchFamily="34" charset="0"/>
              </a:rPr>
              <a:t/>
            </a:r>
            <a:br>
              <a:rPr lang="es-MX" sz="2000" dirty="0" smtClean="0">
                <a:latin typeface="Arial Narrow" panose="020B0606020202030204" pitchFamily="34" charset="0"/>
              </a:rPr>
            </a:br>
            <a:r>
              <a:rPr lang="es-MX" sz="2000" dirty="0" smtClean="0">
                <a:solidFill>
                  <a:schemeClr val="tx1"/>
                </a:solidFill>
                <a:latin typeface="Arial Narrow" panose="020B0606020202030204" pitchFamily="34" charset="0"/>
              </a:rPr>
              <a:t>Estudio SERCE (UNESCO, 2008) </a:t>
            </a:r>
            <a:r>
              <a:rPr lang="es-MX" sz="2000" dirty="0">
                <a:solidFill>
                  <a:srgbClr val="C00000"/>
                </a:solidFill>
                <a:latin typeface="Arial Narrow" panose="020B0606020202030204" pitchFamily="34" charset="0"/>
              </a:rPr>
              <a:t/>
            </a:r>
            <a:br>
              <a:rPr lang="es-MX" sz="2000" dirty="0">
                <a:solidFill>
                  <a:srgbClr val="C00000"/>
                </a:solidFill>
                <a:latin typeface="Arial Narrow" panose="020B0606020202030204" pitchFamily="34" charset="0"/>
              </a:rPr>
            </a:br>
            <a:r>
              <a:rPr lang="es-MX" sz="2000" dirty="0" smtClean="0">
                <a:solidFill>
                  <a:srgbClr val="C00000"/>
                </a:solidFill>
                <a:latin typeface="Arial Narrow" panose="020B0606020202030204" pitchFamily="34" charset="0"/>
              </a:rPr>
              <a:t>El clima escolar es la variable más importante para explicar el desempeño académico en países de América Latina y el Caribe.</a:t>
            </a:r>
            <a:br>
              <a:rPr lang="es-MX" sz="2000" dirty="0" smtClean="0">
                <a:solidFill>
                  <a:srgbClr val="C00000"/>
                </a:solidFill>
                <a:latin typeface="Arial Narrow" panose="020B0606020202030204" pitchFamily="34" charset="0"/>
              </a:rPr>
            </a:br>
            <a:r>
              <a:rPr lang="es-MX" sz="2000" dirty="0" smtClean="0">
                <a:latin typeface="Arial Narrow" panose="020B0606020202030204" pitchFamily="34" charset="0"/>
              </a:rPr>
              <a:t> </a:t>
            </a:r>
            <a:br>
              <a:rPr lang="es-MX" sz="2000" dirty="0" smtClean="0">
                <a:latin typeface="Arial Narrow" panose="020B0606020202030204" pitchFamily="34" charset="0"/>
              </a:rPr>
            </a:br>
            <a:endParaRPr lang="es-MX" dirty="0"/>
          </a:p>
        </p:txBody>
      </p:sp>
      <p:sp>
        <p:nvSpPr>
          <p:cNvPr id="3" name="Marcador de contenido 2"/>
          <p:cNvSpPr>
            <a:spLocks noGrp="1"/>
          </p:cNvSpPr>
          <p:nvPr>
            <p:ph type="body" sz="half" idx="2"/>
          </p:nvPr>
        </p:nvSpPr>
        <p:spPr>
          <a:xfrm>
            <a:off x="395536" y="4869160"/>
            <a:ext cx="4419600" cy="762000"/>
          </a:xfrm>
        </p:spPr>
        <p:txBody>
          <a:bodyPr>
            <a:normAutofit/>
          </a:bodyPr>
          <a:lstStyle/>
          <a:p>
            <a:pPr marL="82296" indent="0">
              <a:buNone/>
            </a:pPr>
            <a:endParaRPr lang="es-MX" sz="2400" b="1" dirty="0" smtClean="0">
              <a:latin typeface="Arial Narrow" panose="020B0606020202030204" pitchFamily="34" charset="0"/>
            </a:endParaRPr>
          </a:p>
          <a:p>
            <a:pPr marL="82296" indent="0">
              <a:buNone/>
            </a:pPr>
            <a:endParaRPr lang="es-MX" dirty="0" smtClean="0"/>
          </a:p>
        </p:txBody>
      </p:sp>
      <p:pic>
        <p:nvPicPr>
          <p:cNvPr id="7" name="Picture 2" descr="Resultado de imagen para convivencia escolar"/>
          <p:cNvPicPr>
            <a:picLocks noGrp="1" noChangeAspect="1" noChangeArrowheads="1"/>
          </p:cNvPicPr>
          <p:nvPr>
            <p:ph type="pic" idx="1"/>
          </p:nvPr>
        </p:nvPicPr>
        <p:blipFill>
          <a:blip r:embed="rId2" cstate="print">
            <a:extLst>
              <a:ext uri="{28A0092B-C50C-407E-A947-70E740481C1C}">
                <a14:useLocalDpi xmlns:a14="http://schemas.microsoft.com/office/drawing/2010/main" xmlns="" val="0"/>
              </a:ext>
            </a:extLst>
          </a:blip>
          <a:srcRect l="6775" r="6775"/>
          <a:stretch>
            <a:fillRect/>
          </a:stretch>
        </p:blipFill>
        <p:spPr bwMode="auto">
          <a:xfrm>
            <a:off x="1547664" y="1052736"/>
            <a:ext cx="2930659" cy="201755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ángulo redondeado 1"/>
          <p:cNvSpPr/>
          <p:nvPr/>
        </p:nvSpPr>
        <p:spPr>
          <a:xfrm>
            <a:off x="611560" y="188640"/>
            <a:ext cx="4896544" cy="50405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rgbClr val="7030A0"/>
                </a:solidFill>
                <a:latin typeface="Arial Narrow" panose="020B0606020202030204" pitchFamily="34" charset="0"/>
              </a:rPr>
              <a:t>EXPERIENCIAS DE ATENCIÓN</a:t>
            </a:r>
            <a:endParaRPr lang="es-MX" sz="2400" b="1" dirty="0"/>
          </a:p>
        </p:txBody>
      </p:sp>
      <p:sp>
        <p:nvSpPr>
          <p:cNvPr id="6" name="Rectángulo 5"/>
          <p:cNvSpPr/>
          <p:nvPr/>
        </p:nvSpPr>
        <p:spPr>
          <a:xfrm>
            <a:off x="899592" y="3717032"/>
            <a:ext cx="4104456" cy="1600438"/>
          </a:xfrm>
          <a:prstGeom prst="rect">
            <a:avLst/>
          </a:prstGeom>
        </p:spPr>
        <p:txBody>
          <a:bodyPr wrap="square">
            <a:spAutoFit/>
          </a:bodyPr>
          <a:lstStyle/>
          <a:p>
            <a:r>
              <a:rPr lang="es-MX" sz="2000" b="1" dirty="0" smtClean="0">
                <a:latin typeface="Arial Narrow" panose="020B0606020202030204" pitchFamily="34" charset="0"/>
              </a:rPr>
              <a:t>López (2012)</a:t>
            </a:r>
          </a:p>
          <a:p>
            <a:r>
              <a:rPr lang="es-MX" sz="2000" b="1" dirty="0" smtClean="0">
                <a:solidFill>
                  <a:srgbClr val="0070C0"/>
                </a:solidFill>
                <a:latin typeface="Arial Narrow" panose="020B0606020202030204" pitchFamily="34" charset="0"/>
              </a:rPr>
              <a:t>El </a:t>
            </a:r>
            <a:r>
              <a:rPr lang="es-MX" sz="2000" b="1" dirty="0">
                <a:solidFill>
                  <a:srgbClr val="0070C0"/>
                </a:solidFill>
                <a:latin typeface="Arial Narrow" panose="020B0606020202030204" pitchFamily="34" charset="0"/>
              </a:rPr>
              <a:t>ambiente escolar </a:t>
            </a:r>
            <a:r>
              <a:rPr lang="es-MX" sz="2000" b="1" dirty="0" smtClean="0">
                <a:solidFill>
                  <a:srgbClr val="0070C0"/>
                </a:solidFill>
                <a:latin typeface="Arial Narrow" panose="020B0606020202030204" pitchFamily="34" charset="0"/>
              </a:rPr>
              <a:t>media </a:t>
            </a:r>
            <a:r>
              <a:rPr lang="es-MX" sz="2000" b="1" dirty="0">
                <a:solidFill>
                  <a:srgbClr val="0070C0"/>
                </a:solidFill>
                <a:latin typeface="Arial Narrow" panose="020B0606020202030204" pitchFamily="34" charset="0"/>
              </a:rPr>
              <a:t>la relación entre el nivel socioeconómico y el logro </a:t>
            </a:r>
            <a:r>
              <a:rPr lang="es-MX" sz="2000" b="1" dirty="0" smtClean="0">
                <a:solidFill>
                  <a:srgbClr val="0070C0"/>
                </a:solidFill>
                <a:latin typeface="Arial Narrow" panose="020B0606020202030204" pitchFamily="34" charset="0"/>
              </a:rPr>
              <a:t>académico.</a:t>
            </a:r>
          </a:p>
          <a:p>
            <a:r>
              <a:rPr lang="es-MX" dirty="0">
                <a:solidFill>
                  <a:srgbClr val="002060"/>
                </a:solidFill>
                <a:latin typeface="Arial Narrow" panose="020B0606020202030204" pitchFamily="34" charset="0"/>
              </a:rPr>
              <a:t>R</a:t>
            </a:r>
            <a:r>
              <a:rPr lang="es-MX" dirty="0" smtClean="0">
                <a:solidFill>
                  <a:srgbClr val="002060"/>
                </a:solidFill>
                <a:latin typeface="Arial Narrow" panose="020B0606020202030204" pitchFamily="34" charset="0"/>
              </a:rPr>
              <a:t>esultados </a:t>
            </a:r>
            <a:r>
              <a:rPr lang="es-MX" dirty="0">
                <a:solidFill>
                  <a:srgbClr val="002060"/>
                </a:solidFill>
                <a:latin typeface="Arial Narrow" panose="020B0606020202030204" pitchFamily="34" charset="0"/>
              </a:rPr>
              <a:t>de las pruebas pisa 2009 </a:t>
            </a:r>
            <a:endParaRPr lang="es-MX" dirty="0" smtClean="0">
              <a:solidFill>
                <a:srgbClr val="002060"/>
              </a:solidFill>
              <a:latin typeface="Arial Narrow" panose="020B0606020202030204" pitchFamily="34" charset="0"/>
            </a:endParaRPr>
          </a:p>
        </p:txBody>
      </p:sp>
    </p:spTree>
    <p:extLst>
      <p:ext uri="{BB962C8B-B14F-4D97-AF65-F5344CB8AC3E}">
        <p14:creationId xmlns:p14="http://schemas.microsoft.com/office/powerpoint/2010/main" xmlns="" val="7067858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jeta 1"/>
          <p:cNvSpPr/>
          <p:nvPr/>
        </p:nvSpPr>
        <p:spPr>
          <a:xfrm>
            <a:off x="1691680" y="116632"/>
            <a:ext cx="5544616" cy="504056"/>
          </a:xfrm>
          <a:prstGeom prst="flowChartPunchedCar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indent="0">
              <a:buNone/>
            </a:pPr>
            <a:r>
              <a:rPr lang="es-MX" sz="2400" b="1" i="1" u="sng" dirty="0" smtClean="0">
                <a:solidFill>
                  <a:schemeClr val="tx2">
                    <a:lumMod val="50000"/>
                  </a:schemeClr>
                </a:solidFill>
                <a:latin typeface="Arial Narrow" panose="020B0606020202030204" pitchFamily="34" charset="0"/>
              </a:rPr>
              <a:t>            LO </a:t>
            </a:r>
            <a:r>
              <a:rPr lang="es-MX" sz="2400" b="1" i="1" u="sng" dirty="0">
                <a:solidFill>
                  <a:schemeClr val="tx2">
                    <a:lumMod val="50000"/>
                  </a:schemeClr>
                </a:solidFill>
                <a:latin typeface="Arial Narrow" panose="020B0606020202030204" pitchFamily="34" charset="0"/>
              </a:rPr>
              <a:t>QUE NO FUNCIONA :</a:t>
            </a:r>
          </a:p>
        </p:txBody>
      </p:sp>
      <p:sp>
        <p:nvSpPr>
          <p:cNvPr id="3" name="Marcador de contenido 2"/>
          <p:cNvSpPr>
            <a:spLocks noGrp="1"/>
          </p:cNvSpPr>
          <p:nvPr>
            <p:ph idx="1"/>
          </p:nvPr>
        </p:nvSpPr>
        <p:spPr>
          <a:xfrm>
            <a:off x="1403648" y="646517"/>
            <a:ext cx="7416824" cy="6408712"/>
          </a:xfrm>
        </p:spPr>
        <p:txBody>
          <a:bodyPr>
            <a:normAutofit/>
          </a:bodyPr>
          <a:lstStyle/>
          <a:p>
            <a:pPr marL="82296" indent="0">
              <a:buNone/>
            </a:pPr>
            <a:r>
              <a:rPr lang="es-MX" sz="1600" b="1" dirty="0" smtClean="0">
                <a:latin typeface="Arial Narrow" panose="020B0606020202030204" pitchFamily="34" charset="0"/>
              </a:rPr>
              <a:t>                                                                                                  UNESCO </a:t>
            </a:r>
            <a:r>
              <a:rPr lang="es-MX" sz="1600" b="1" dirty="0">
                <a:latin typeface="Arial Narrow" panose="020B0606020202030204" pitchFamily="34" charset="0"/>
              </a:rPr>
              <a:t>(2014)</a:t>
            </a:r>
            <a:endParaRPr lang="es-MX" sz="1600" b="1" i="1" u="sng" dirty="0" smtClean="0">
              <a:latin typeface="Arial Narrow" panose="020B0606020202030204" pitchFamily="34" charset="0"/>
            </a:endParaRPr>
          </a:p>
          <a:p>
            <a:pPr marL="82296" indent="0">
              <a:buFont typeface="Wingdings" pitchFamily="2" charset="2"/>
              <a:buChar char="v"/>
            </a:pPr>
            <a:r>
              <a:rPr lang="es-MX" sz="2400" dirty="0" smtClean="0">
                <a:latin typeface="Arial Narrow" panose="020B0606020202030204" pitchFamily="34" charset="0"/>
              </a:rPr>
              <a:t> </a:t>
            </a:r>
            <a:r>
              <a:rPr lang="es-MX" sz="2400" b="1" i="1" u="sng" dirty="0" smtClean="0">
                <a:latin typeface="Arial Narrow" panose="020B0606020202030204" pitchFamily="34" charset="0"/>
              </a:rPr>
              <a:t>tolerancia </a:t>
            </a:r>
            <a:r>
              <a:rPr lang="es-MX" sz="2400" b="1" i="1" u="sng" dirty="0">
                <a:latin typeface="Arial Narrow" panose="020B0606020202030204" pitchFamily="34" charset="0"/>
              </a:rPr>
              <a:t>cero </a:t>
            </a:r>
            <a:r>
              <a:rPr lang="es-MX" sz="2400" dirty="0">
                <a:latin typeface="Arial Narrow" panose="020B0606020202030204" pitchFamily="34" charset="0"/>
              </a:rPr>
              <a:t>,</a:t>
            </a:r>
            <a:r>
              <a:rPr lang="es-MX" sz="2400" dirty="0" smtClean="0">
                <a:latin typeface="Arial Narrow" panose="020B0606020202030204" pitchFamily="34" charset="0"/>
              </a:rPr>
              <a:t> busca </a:t>
            </a:r>
            <a:r>
              <a:rPr lang="es-MX" sz="2400" dirty="0">
                <a:latin typeface="Arial Narrow" panose="020B0606020202030204" pitchFamily="34" charset="0"/>
              </a:rPr>
              <a:t>“extirpar” el problema </a:t>
            </a:r>
            <a:r>
              <a:rPr lang="es-MX" sz="2400" dirty="0" smtClean="0">
                <a:latin typeface="Arial Narrow" panose="020B0606020202030204" pitchFamily="34" charset="0"/>
              </a:rPr>
              <a:t>de </a:t>
            </a:r>
            <a:r>
              <a:rPr lang="es-MX" sz="2400" dirty="0">
                <a:latin typeface="Arial Narrow" panose="020B0606020202030204" pitchFamily="34" charset="0"/>
              </a:rPr>
              <a:t>la violencia escolar. </a:t>
            </a:r>
            <a:endParaRPr lang="es-MX" sz="2400" dirty="0" smtClean="0">
              <a:latin typeface="Arial Narrow" panose="020B0606020202030204" pitchFamily="34" charset="0"/>
            </a:endParaRPr>
          </a:p>
          <a:p>
            <a:pPr marL="82296" indent="0">
              <a:buFont typeface="Wingdings" pitchFamily="2" charset="2"/>
              <a:buChar char="v"/>
            </a:pPr>
            <a:endParaRPr lang="es-MX" sz="2400" dirty="0" smtClean="0">
              <a:latin typeface="Arial Narrow" panose="020B0606020202030204" pitchFamily="34" charset="0"/>
            </a:endParaRPr>
          </a:p>
          <a:p>
            <a:pPr marL="82296" indent="0">
              <a:buFont typeface="Wingdings" pitchFamily="2" charset="2"/>
              <a:buChar char="v"/>
            </a:pPr>
            <a:r>
              <a:rPr lang="es-MX" sz="2400" b="1" i="1" dirty="0" smtClean="0">
                <a:latin typeface="Arial Narrow" panose="020B0606020202030204" pitchFamily="34" charset="0"/>
              </a:rPr>
              <a:t> tampoco funciona</a:t>
            </a:r>
            <a:r>
              <a:rPr lang="es-MX" sz="2400" dirty="0" smtClean="0">
                <a:latin typeface="Arial Narrow" panose="020B0606020202030204" pitchFamily="34" charset="0"/>
              </a:rPr>
              <a:t> contratar </a:t>
            </a:r>
            <a:r>
              <a:rPr lang="es-MX" sz="2400" dirty="0">
                <a:latin typeface="Arial Narrow" panose="020B0606020202030204" pitchFamily="34" charset="0"/>
              </a:rPr>
              <a:t>psicólogos, asistentes sociales u otros profesionales </a:t>
            </a:r>
            <a:r>
              <a:rPr lang="es-MX" sz="2400" dirty="0" smtClean="0">
                <a:latin typeface="Arial Narrow" panose="020B0606020202030204" pitchFamily="34" charset="0"/>
              </a:rPr>
              <a:t>para atender </a:t>
            </a:r>
            <a:r>
              <a:rPr lang="es-MX" sz="2400" dirty="0">
                <a:latin typeface="Arial Narrow" panose="020B0606020202030204" pitchFamily="34" charset="0"/>
              </a:rPr>
              <a:t>en la escuela, en forma individual o </a:t>
            </a:r>
            <a:r>
              <a:rPr lang="es-MX" sz="2400" dirty="0" smtClean="0">
                <a:latin typeface="Arial Narrow" panose="020B0606020202030204" pitchFamily="34" charset="0"/>
              </a:rPr>
              <a:t>con </a:t>
            </a:r>
            <a:r>
              <a:rPr lang="es-MX" sz="2400" dirty="0">
                <a:latin typeface="Arial Narrow" panose="020B0606020202030204" pitchFamily="34" charset="0"/>
              </a:rPr>
              <a:t>enfoque clínico, los problemas de conducta de los </a:t>
            </a:r>
            <a:r>
              <a:rPr lang="es-MX" sz="2400" dirty="0" smtClean="0">
                <a:latin typeface="Arial Narrow" panose="020B0606020202030204" pitchFamily="34" charset="0"/>
              </a:rPr>
              <a:t>estudiantes.</a:t>
            </a:r>
            <a:endParaRPr lang="es-MX" sz="2400" dirty="0">
              <a:latin typeface="Arial Narrow" panose="020B0606020202030204" pitchFamily="34" charset="0"/>
            </a:endParaRPr>
          </a:p>
        </p:txBody>
      </p:sp>
      <p:pic>
        <p:nvPicPr>
          <p:cNvPr id="8194" name="Picture 2" descr="Imagen relacionad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4206307"/>
            <a:ext cx="3528392" cy="2503425"/>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Resultado de imagen para unesc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4032936"/>
            <a:ext cx="3676037" cy="20438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21585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71600" y="188640"/>
            <a:ext cx="8064896" cy="6552728"/>
          </a:xfrm>
        </p:spPr>
        <p:txBody>
          <a:bodyPr>
            <a:normAutofit lnSpcReduction="10000"/>
          </a:bodyPr>
          <a:lstStyle/>
          <a:p>
            <a:pPr marL="82296" indent="0">
              <a:buNone/>
            </a:pPr>
            <a:r>
              <a:rPr lang="es-MX" sz="2400" b="1" dirty="0" smtClean="0">
                <a:latin typeface="Arial Narrow" panose="020B0606020202030204" pitchFamily="34" charset="0"/>
              </a:rPr>
              <a:t>Pero </a:t>
            </a:r>
            <a:r>
              <a:rPr lang="es-MX" sz="2800" b="1" dirty="0" smtClean="0">
                <a:solidFill>
                  <a:srgbClr val="800000"/>
                </a:solidFill>
                <a:latin typeface="Arial Narrow" panose="020B0606020202030204" pitchFamily="34" charset="0"/>
              </a:rPr>
              <a:t>establece </a:t>
            </a:r>
            <a:r>
              <a:rPr lang="es-MX" sz="2800" b="1" dirty="0">
                <a:solidFill>
                  <a:srgbClr val="800000"/>
                </a:solidFill>
                <a:latin typeface="Arial Narrow" panose="020B0606020202030204" pitchFamily="34" charset="0"/>
              </a:rPr>
              <a:t>“lo que </a:t>
            </a:r>
            <a:r>
              <a:rPr lang="es-MX" sz="2800" b="1" dirty="0" smtClean="0">
                <a:solidFill>
                  <a:srgbClr val="800000"/>
                </a:solidFill>
                <a:latin typeface="Arial Narrow" panose="020B0606020202030204" pitchFamily="34" charset="0"/>
              </a:rPr>
              <a:t>funciona”:</a:t>
            </a:r>
          </a:p>
          <a:p>
            <a:pPr marL="82296" indent="0">
              <a:buFont typeface="Wingdings" pitchFamily="2" charset="2"/>
              <a:buChar char="Ø"/>
            </a:pPr>
            <a:r>
              <a:rPr lang="es-MX" sz="1800" dirty="0" smtClean="0">
                <a:latin typeface="Arial Narrow" panose="020B0606020202030204" pitchFamily="34" charset="0"/>
              </a:rPr>
              <a:t> </a:t>
            </a:r>
            <a:r>
              <a:rPr lang="es-MX" sz="2400" b="1" i="1" u="sng" dirty="0" smtClean="0">
                <a:latin typeface="Arial Narrow" panose="020B0606020202030204" pitchFamily="34" charset="0"/>
              </a:rPr>
              <a:t>Estrategias </a:t>
            </a:r>
            <a:r>
              <a:rPr lang="es-MX" sz="2400" b="1" i="1" u="sng" dirty="0">
                <a:latin typeface="Arial Narrow" panose="020B0606020202030204" pitchFamily="34" charset="0"/>
              </a:rPr>
              <a:t>sistémicas</a:t>
            </a:r>
            <a:r>
              <a:rPr lang="es-MX" sz="2400" b="1" dirty="0">
                <a:latin typeface="Arial Narrow" panose="020B0606020202030204" pitchFamily="34" charset="0"/>
              </a:rPr>
              <a:t> a nivel </a:t>
            </a:r>
            <a:r>
              <a:rPr lang="es-MX" sz="2400" b="1" dirty="0">
                <a:solidFill>
                  <a:schemeClr val="accent1"/>
                </a:solidFill>
                <a:latin typeface="Arial Narrow" panose="020B0606020202030204" pitchFamily="34" charset="0"/>
              </a:rPr>
              <a:t>de escuela completa</a:t>
            </a:r>
            <a:r>
              <a:rPr lang="es-MX" sz="2400" b="1" dirty="0">
                <a:latin typeface="Arial Narrow" panose="020B0606020202030204" pitchFamily="34" charset="0"/>
              </a:rPr>
              <a:t>, que contemplan acciones en los </a:t>
            </a:r>
            <a:r>
              <a:rPr lang="es-MX" sz="2400" b="1" i="1" dirty="0">
                <a:solidFill>
                  <a:srgbClr val="C00000"/>
                </a:solidFill>
                <a:latin typeface="Arial Narrow" panose="020B0606020202030204" pitchFamily="34" charset="0"/>
              </a:rPr>
              <a:t>tres niveles </a:t>
            </a:r>
            <a:r>
              <a:rPr lang="es-MX" sz="2400" b="1" dirty="0">
                <a:latin typeface="Arial Narrow" panose="020B0606020202030204" pitchFamily="34" charset="0"/>
              </a:rPr>
              <a:t>que indica la Organización Mundial de la Salud (OMS) para las intervenciones psicosociales: </a:t>
            </a:r>
            <a:r>
              <a:rPr lang="es-MX" sz="2400" b="1" dirty="0" smtClean="0">
                <a:latin typeface="Arial Narrow" panose="020B0606020202030204" pitchFamily="34" charset="0"/>
              </a:rPr>
              <a:t>  </a:t>
            </a:r>
          </a:p>
          <a:p>
            <a:pPr>
              <a:buNone/>
            </a:pPr>
            <a:endParaRPr lang="es-MX" sz="2400" b="1" dirty="0" smtClean="0">
              <a:latin typeface="Arial Narrow" panose="020B0606020202030204" pitchFamily="34" charset="0"/>
            </a:endParaRPr>
          </a:p>
          <a:p>
            <a:endParaRPr lang="es-MX" sz="2400" b="1" dirty="0" smtClean="0">
              <a:latin typeface="Arial Narrow" panose="020B0606020202030204" pitchFamily="34" charset="0"/>
            </a:endParaRPr>
          </a:p>
          <a:p>
            <a:pPr>
              <a:buNone/>
            </a:pPr>
            <a:endParaRPr lang="es-MX" sz="2400" b="1" dirty="0" smtClean="0">
              <a:latin typeface="Arial Narrow" panose="020B0606020202030204" pitchFamily="34" charset="0"/>
            </a:endParaRPr>
          </a:p>
          <a:p>
            <a:r>
              <a:rPr lang="es-MX" sz="2600" b="1" dirty="0" smtClean="0">
                <a:latin typeface="Arial Narrow" panose="020B0606020202030204" pitchFamily="34" charset="0"/>
              </a:rPr>
              <a:t>Indicado </a:t>
            </a:r>
            <a:r>
              <a:rPr lang="es-MX" sz="2600" b="1" dirty="0">
                <a:latin typeface="Arial Narrow" panose="020B0606020202030204" pitchFamily="34" charset="0"/>
              </a:rPr>
              <a:t>para el 100% </a:t>
            </a:r>
            <a:r>
              <a:rPr lang="es-MX" sz="2600" b="1" dirty="0" smtClean="0">
                <a:latin typeface="Arial Narrow" panose="020B0606020202030204" pitchFamily="34" charset="0"/>
              </a:rPr>
              <a:t>de </a:t>
            </a:r>
            <a:r>
              <a:rPr lang="es-MX" sz="2600" b="1" dirty="0">
                <a:latin typeface="Arial Narrow" panose="020B0606020202030204" pitchFamily="34" charset="0"/>
              </a:rPr>
              <a:t>estudiantes -¡y adultos!- y debiera ser suficiente para el 80% de ellos. </a:t>
            </a:r>
            <a:endParaRPr lang="es-MX" sz="2600" b="1" dirty="0" smtClean="0">
              <a:latin typeface="Arial Narrow" panose="020B0606020202030204" pitchFamily="34" charset="0"/>
            </a:endParaRPr>
          </a:p>
          <a:p>
            <a:pPr>
              <a:buNone/>
            </a:pPr>
            <a:r>
              <a:rPr lang="es-MX" sz="2600" b="1" dirty="0" smtClean="0">
                <a:latin typeface="Arial Narrow" panose="020B0606020202030204" pitchFamily="34" charset="0"/>
              </a:rPr>
              <a:t>Brinda </a:t>
            </a:r>
            <a:r>
              <a:rPr lang="es-MX" sz="2600" b="1" dirty="0">
                <a:latin typeface="Arial Narrow" panose="020B0606020202030204" pitchFamily="34" charset="0"/>
              </a:rPr>
              <a:t>oportunidades para el desarrollo humano y académico, y aglomera acciones </a:t>
            </a:r>
            <a:r>
              <a:rPr lang="es-MX" sz="2600" b="1" dirty="0" smtClean="0">
                <a:latin typeface="Arial Narrow" panose="020B0606020202030204" pitchFamily="34" charset="0"/>
              </a:rPr>
              <a:t>positivas.        Ejemplo:</a:t>
            </a:r>
          </a:p>
          <a:p>
            <a:pPr>
              <a:buFont typeface="Wingdings" pitchFamily="2" charset="2"/>
              <a:buChar char="Ø"/>
            </a:pPr>
            <a:r>
              <a:rPr lang="es-MX" sz="2600" b="1" dirty="0" err="1" smtClean="0">
                <a:latin typeface="Arial Narrow" panose="020B0606020202030204" pitchFamily="34" charset="0"/>
              </a:rPr>
              <a:t>currículums</a:t>
            </a:r>
            <a:r>
              <a:rPr lang="es-MX" sz="2600" b="1" dirty="0" smtClean="0">
                <a:latin typeface="Arial Narrow" panose="020B0606020202030204" pitchFamily="34" charset="0"/>
              </a:rPr>
              <a:t> </a:t>
            </a:r>
            <a:r>
              <a:rPr lang="es-MX" sz="2600" b="1" dirty="0">
                <a:latin typeface="Arial Narrow" panose="020B0606020202030204" pitchFamily="34" charset="0"/>
              </a:rPr>
              <a:t>centrados en el bienestar, </a:t>
            </a:r>
            <a:endParaRPr lang="es-MX" sz="2600" b="1" dirty="0" smtClean="0">
              <a:latin typeface="Arial Narrow" panose="020B0606020202030204" pitchFamily="34" charset="0"/>
            </a:endParaRPr>
          </a:p>
          <a:p>
            <a:pPr>
              <a:buFont typeface="Wingdings" pitchFamily="2" charset="2"/>
              <a:buChar char="Ø"/>
            </a:pPr>
            <a:r>
              <a:rPr lang="es-MX" sz="2600" b="1" dirty="0" smtClean="0">
                <a:latin typeface="Arial Narrow" panose="020B0606020202030204" pitchFamily="34" charset="0"/>
              </a:rPr>
              <a:t>desarrollo </a:t>
            </a:r>
            <a:r>
              <a:rPr lang="es-MX" sz="2600" b="1" dirty="0">
                <a:latin typeface="Arial Narrow" panose="020B0606020202030204" pitchFamily="34" charset="0"/>
              </a:rPr>
              <a:t>de hábitos de estudio, </a:t>
            </a:r>
            <a:endParaRPr lang="es-MX" sz="2600" b="1" dirty="0" smtClean="0">
              <a:latin typeface="Arial Narrow" panose="020B0606020202030204" pitchFamily="34" charset="0"/>
            </a:endParaRPr>
          </a:p>
          <a:p>
            <a:pPr>
              <a:buFont typeface="Wingdings" pitchFamily="2" charset="2"/>
              <a:buChar char="Ø"/>
            </a:pPr>
            <a:r>
              <a:rPr lang="es-MX" sz="2600" b="1" dirty="0" smtClean="0">
                <a:latin typeface="Arial Narrow" panose="020B0606020202030204" pitchFamily="34" charset="0"/>
              </a:rPr>
              <a:t>desarrollo </a:t>
            </a:r>
            <a:r>
              <a:rPr lang="es-MX" sz="2600" b="1" dirty="0">
                <a:latin typeface="Arial Narrow" panose="020B0606020202030204" pitchFamily="34" charset="0"/>
              </a:rPr>
              <a:t>de competencias en matemáticas, lenguaje, </a:t>
            </a:r>
            <a:r>
              <a:rPr lang="es-MX" sz="2600" b="1" dirty="0" smtClean="0">
                <a:latin typeface="Arial Narrow" panose="020B0606020202030204" pitchFamily="34" charset="0"/>
              </a:rPr>
              <a:t>ciudadanas. </a:t>
            </a:r>
            <a:endParaRPr lang="es-MX" sz="2600" b="1" dirty="0">
              <a:latin typeface="Arial Narrow" panose="020B0606020202030204" pitchFamily="34" charset="0"/>
            </a:endParaRPr>
          </a:p>
        </p:txBody>
      </p:sp>
      <p:sp>
        <p:nvSpPr>
          <p:cNvPr id="6" name="5 Pergamino horizontal"/>
          <p:cNvSpPr/>
          <p:nvPr/>
        </p:nvSpPr>
        <p:spPr>
          <a:xfrm>
            <a:off x="1259632" y="2348880"/>
            <a:ext cx="5256584" cy="1080120"/>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1619672" y="2564904"/>
            <a:ext cx="5112568" cy="523220"/>
          </a:xfrm>
          <a:prstGeom prst="rect">
            <a:avLst/>
          </a:prstGeom>
          <a:noFill/>
        </p:spPr>
        <p:txBody>
          <a:bodyPr wrap="square" rtlCol="0">
            <a:spAutoFit/>
          </a:bodyPr>
          <a:lstStyle/>
          <a:p>
            <a:r>
              <a:rPr lang="es-MX" sz="2800" b="1" i="1" dirty="0" smtClean="0">
                <a:solidFill>
                  <a:schemeClr val="accent5">
                    <a:lumMod val="75000"/>
                  </a:schemeClr>
                </a:solidFill>
                <a:latin typeface="Arial Narrow" panose="020B0606020202030204" pitchFamily="34" charset="0"/>
              </a:rPr>
              <a:t>Nivel 1.  Prevención primaria</a:t>
            </a:r>
          </a:p>
        </p:txBody>
      </p:sp>
    </p:spTree>
    <p:extLst>
      <p:ext uri="{BB962C8B-B14F-4D97-AF65-F5344CB8AC3E}">
        <p14:creationId xmlns:p14="http://schemas.microsoft.com/office/powerpoint/2010/main" xmlns="" val="35596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9104" y="0"/>
            <a:ext cx="8064896" cy="6669360"/>
          </a:xfrm>
        </p:spPr>
        <p:txBody>
          <a:bodyPr>
            <a:normAutofit/>
          </a:bodyPr>
          <a:lstStyle/>
          <a:p>
            <a:pPr marL="82296" indent="0">
              <a:buNone/>
            </a:pPr>
            <a:r>
              <a:rPr lang="es-MX" sz="2400" b="1" dirty="0" smtClean="0">
                <a:latin typeface="Arial Narrow" panose="020B0606020202030204" pitchFamily="34" charset="0"/>
              </a:rPr>
              <a:t>  </a:t>
            </a:r>
          </a:p>
          <a:p>
            <a:pPr marL="82296" indent="0">
              <a:buNone/>
            </a:pPr>
            <a:endParaRPr lang="es-MX" sz="2400" b="1" dirty="0">
              <a:latin typeface="Arial Narrow" panose="020B0606020202030204" pitchFamily="34" charset="0"/>
            </a:endParaRPr>
          </a:p>
          <a:p>
            <a:pPr>
              <a:buNone/>
            </a:pPr>
            <a:endParaRPr lang="es-MX" sz="900" dirty="0" smtClean="0">
              <a:latin typeface="Arial Narrow" panose="020B0606020202030204" pitchFamily="34" charset="0"/>
            </a:endParaRPr>
          </a:p>
          <a:p>
            <a:pPr>
              <a:buNone/>
            </a:pPr>
            <a:r>
              <a:rPr lang="es-MX" sz="2400" dirty="0" smtClean="0">
                <a:latin typeface="Arial Narrow" panose="020B0606020202030204" pitchFamily="34" charset="0"/>
              </a:rPr>
              <a:t>Intervenciones y programas para grupos específicos, generalmente se desarrollan en grupos pequeños.        </a:t>
            </a:r>
            <a:r>
              <a:rPr lang="es-MX" sz="2400" dirty="0" err="1" smtClean="0">
                <a:latin typeface="Arial Narrow" panose="020B0606020202030204" pitchFamily="34" charset="0"/>
              </a:rPr>
              <a:t>Ejem</a:t>
            </a:r>
            <a:r>
              <a:rPr lang="es-MX" sz="2400" dirty="0" smtClean="0">
                <a:latin typeface="Arial Narrow" panose="020B0606020202030204" pitchFamily="34" charset="0"/>
              </a:rPr>
              <a:t>: </a:t>
            </a:r>
          </a:p>
          <a:p>
            <a:pPr>
              <a:buFont typeface="Wingdings" pitchFamily="2" charset="2"/>
              <a:buChar char="Ø"/>
            </a:pPr>
            <a:r>
              <a:rPr lang="es-MX" sz="2400" dirty="0" smtClean="0">
                <a:latin typeface="Arial Narrow" panose="020B0606020202030204" pitchFamily="34" charset="0"/>
              </a:rPr>
              <a:t>Talleres escolares y de desarrollo de habilidades sociales.</a:t>
            </a:r>
          </a:p>
          <a:p>
            <a:pPr>
              <a:buFont typeface="Wingdings" pitchFamily="2" charset="2"/>
              <a:buChar char="Ø"/>
            </a:pPr>
            <a:r>
              <a:rPr lang="es-MX" sz="2400" dirty="0" smtClean="0">
                <a:latin typeface="Arial Narrow" panose="020B0606020202030204" pitchFamily="34" charset="0"/>
              </a:rPr>
              <a:t>Sistemas de tutorías.</a:t>
            </a:r>
          </a:p>
          <a:p>
            <a:pPr>
              <a:buFont typeface="Wingdings" pitchFamily="2" charset="2"/>
              <a:buChar char="Ø"/>
            </a:pPr>
            <a:endParaRPr lang="es-MX" sz="2400" b="1" dirty="0" smtClean="0">
              <a:latin typeface="Arial Narrow" panose="020B0606020202030204" pitchFamily="34" charset="0"/>
            </a:endParaRPr>
          </a:p>
          <a:p>
            <a:pPr>
              <a:buFont typeface="Wingdings" pitchFamily="2" charset="2"/>
              <a:buChar char="Ø"/>
            </a:pPr>
            <a:endParaRPr lang="es-MX" sz="2400" b="1" dirty="0" smtClean="0">
              <a:latin typeface="Arial Narrow" panose="020B0606020202030204" pitchFamily="34" charset="0"/>
            </a:endParaRPr>
          </a:p>
          <a:p>
            <a:pPr>
              <a:buNone/>
            </a:pPr>
            <a:endParaRPr lang="es-MX" sz="2400" b="1" dirty="0" smtClean="0">
              <a:solidFill>
                <a:schemeClr val="accent6">
                  <a:lumMod val="50000"/>
                </a:schemeClr>
              </a:solidFill>
              <a:latin typeface="Arial Narrow" panose="020B0606020202030204" pitchFamily="34" charset="0"/>
            </a:endParaRPr>
          </a:p>
          <a:p>
            <a:pPr>
              <a:buNone/>
            </a:pPr>
            <a:r>
              <a:rPr lang="es-MX" sz="2400" b="1" dirty="0" smtClean="0">
                <a:solidFill>
                  <a:schemeClr val="accent6">
                    <a:lumMod val="50000"/>
                  </a:schemeClr>
                </a:solidFill>
                <a:latin typeface="Arial Narrow" panose="020B0606020202030204" pitchFamily="34" charset="0"/>
              </a:rPr>
              <a:t>Para estudiantes con riesgo alto.</a:t>
            </a:r>
            <a:r>
              <a:rPr lang="es-MX" sz="2400" dirty="0" smtClean="0">
                <a:latin typeface="Arial Narrow" panose="020B0606020202030204" pitchFamily="34" charset="0"/>
              </a:rPr>
              <a:t> Debieran iniciarse solo cuando se constata que las estrategias del Nivel 1 y 2 no han sido suficientes. La proporción de estudiantes debiera ser alrededor de un </a:t>
            </a:r>
            <a:r>
              <a:rPr lang="es-MX" sz="2400" b="1" dirty="0" smtClean="0">
                <a:solidFill>
                  <a:srgbClr val="FF0000"/>
                </a:solidFill>
                <a:latin typeface="Arial Narrow" panose="020B0606020202030204" pitchFamily="34" charset="0"/>
              </a:rPr>
              <a:t>5%</a:t>
            </a:r>
            <a:r>
              <a:rPr lang="es-MX" sz="2400" dirty="0" smtClean="0">
                <a:latin typeface="Arial Narrow" panose="020B0606020202030204" pitchFamily="34" charset="0"/>
              </a:rPr>
              <a:t> y en ningún caso superar el 10%. </a:t>
            </a:r>
          </a:p>
          <a:p>
            <a:pPr>
              <a:buNone/>
            </a:pPr>
            <a:r>
              <a:rPr lang="es-MX" sz="2400" dirty="0" smtClean="0">
                <a:latin typeface="Arial Narrow" panose="020B0606020202030204" pitchFamily="34" charset="0"/>
              </a:rPr>
              <a:t>Aquí las intervenciones son individuales para atender situaciones de bajo rendimiento escolar y problemas conductuales más severos.</a:t>
            </a:r>
            <a:endParaRPr lang="es-MX" sz="2400" b="1" dirty="0">
              <a:latin typeface="Arial Narrow" panose="020B0606020202030204" pitchFamily="34" charset="0"/>
            </a:endParaRPr>
          </a:p>
        </p:txBody>
      </p:sp>
      <p:sp>
        <p:nvSpPr>
          <p:cNvPr id="6" name="5 Pergamino horizontal"/>
          <p:cNvSpPr/>
          <p:nvPr/>
        </p:nvSpPr>
        <p:spPr>
          <a:xfrm>
            <a:off x="1259632" y="3032956"/>
            <a:ext cx="5760640" cy="792088"/>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3203848" y="332656"/>
            <a:ext cx="5112568" cy="523220"/>
          </a:xfrm>
          <a:prstGeom prst="rect">
            <a:avLst/>
          </a:prstGeom>
          <a:noFill/>
        </p:spPr>
        <p:txBody>
          <a:bodyPr wrap="square" rtlCol="0">
            <a:spAutoFit/>
          </a:bodyPr>
          <a:lstStyle/>
          <a:p>
            <a:r>
              <a:rPr lang="es-MX" sz="2800" b="1" i="1" dirty="0" smtClean="0">
                <a:solidFill>
                  <a:schemeClr val="accent5">
                    <a:lumMod val="75000"/>
                  </a:schemeClr>
                </a:solidFill>
                <a:latin typeface="Arial Narrow" panose="020B0606020202030204" pitchFamily="34" charset="0"/>
              </a:rPr>
              <a:t>Nivel  2.  Prevención  secundaria</a:t>
            </a:r>
          </a:p>
        </p:txBody>
      </p:sp>
      <p:sp>
        <p:nvSpPr>
          <p:cNvPr id="5" name="4 Pergamino horizontal"/>
          <p:cNvSpPr/>
          <p:nvPr/>
        </p:nvSpPr>
        <p:spPr>
          <a:xfrm>
            <a:off x="2996208" y="341040"/>
            <a:ext cx="5760640" cy="792088"/>
          </a:xfrm>
          <a:prstGeom prst="horizontalScroll">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3275856" y="476672"/>
            <a:ext cx="5112568" cy="523220"/>
          </a:xfrm>
          <a:prstGeom prst="rect">
            <a:avLst/>
          </a:prstGeom>
          <a:noFill/>
        </p:spPr>
        <p:txBody>
          <a:bodyPr wrap="square" rtlCol="0">
            <a:spAutoFit/>
          </a:bodyPr>
          <a:lstStyle/>
          <a:p>
            <a:r>
              <a:rPr lang="es-MX" sz="2800" b="1" i="1" dirty="0" smtClean="0">
                <a:solidFill>
                  <a:schemeClr val="accent5">
                    <a:lumMod val="75000"/>
                  </a:schemeClr>
                </a:solidFill>
                <a:latin typeface="Arial Narrow" panose="020B0606020202030204" pitchFamily="34" charset="0"/>
              </a:rPr>
              <a:t>Nivel 2.  Prevención secundaria</a:t>
            </a:r>
          </a:p>
        </p:txBody>
      </p:sp>
      <p:sp>
        <p:nvSpPr>
          <p:cNvPr id="9" name="8 CuadroTexto"/>
          <p:cNvSpPr txBox="1"/>
          <p:nvPr/>
        </p:nvSpPr>
        <p:spPr>
          <a:xfrm>
            <a:off x="1619672" y="3167390"/>
            <a:ext cx="5112568" cy="523220"/>
          </a:xfrm>
          <a:prstGeom prst="rect">
            <a:avLst/>
          </a:prstGeom>
          <a:noFill/>
        </p:spPr>
        <p:txBody>
          <a:bodyPr wrap="square" rtlCol="0">
            <a:spAutoFit/>
          </a:bodyPr>
          <a:lstStyle/>
          <a:p>
            <a:r>
              <a:rPr lang="es-MX" sz="2800" b="1" i="1" dirty="0" smtClean="0">
                <a:solidFill>
                  <a:schemeClr val="accent5">
                    <a:lumMod val="75000"/>
                  </a:schemeClr>
                </a:solidFill>
                <a:latin typeface="Arial Narrow" panose="020B0606020202030204" pitchFamily="34" charset="0"/>
              </a:rPr>
              <a:t>Nivel 3.  Prevención  terciaria</a:t>
            </a:r>
          </a:p>
        </p:txBody>
      </p:sp>
    </p:spTree>
    <p:extLst>
      <p:ext uri="{BB962C8B-B14F-4D97-AF65-F5344CB8AC3E}">
        <p14:creationId xmlns:p14="http://schemas.microsoft.com/office/powerpoint/2010/main" xmlns="" val="35596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15616" y="375346"/>
            <a:ext cx="7848872" cy="6294014"/>
          </a:xfrm>
        </p:spPr>
        <p:txBody>
          <a:bodyPr>
            <a:normAutofit/>
          </a:bodyPr>
          <a:lstStyle/>
          <a:p>
            <a:pPr marL="82296" indent="0">
              <a:buNone/>
            </a:pPr>
            <a:r>
              <a:rPr lang="es-MX" sz="2400" dirty="0" smtClean="0">
                <a:latin typeface="Arial Rounded MT Bold" pitchFamily="34" charset="0"/>
              </a:rPr>
              <a:t>La </a:t>
            </a:r>
            <a:r>
              <a:rPr lang="es-MX" sz="2400" dirty="0">
                <a:latin typeface="Arial Rounded MT Bold" pitchFamily="34" charset="0"/>
              </a:rPr>
              <a:t>preocupación por atender los temas de Convivencia Escolar es compartida a nivel </a:t>
            </a:r>
            <a:r>
              <a:rPr lang="es-MX" sz="2400" dirty="0" smtClean="0">
                <a:latin typeface="Arial Rounded MT Bold" pitchFamily="34" charset="0"/>
              </a:rPr>
              <a:t>internacional y se ha puesto la mirada en </a:t>
            </a:r>
            <a:r>
              <a:rPr lang="es-MX" sz="2400" dirty="0">
                <a:latin typeface="Arial Rounded MT Bold" pitchFamily="34" charset="0"/>
              </a:rPr>
              <a:t>estrategias e iniciativas legales en materia de convivencia escolar en países de América Latina y el Caribe (Díaz, 2014</a:t>
            </a:r>
            <a:r>
              <a:rPr lang="es-MX" sz="2400" dirty="0" smtClean="0">
                <a:latin typeface="Arial Rounded MT Bold" pitchFamily="34" charset="0"/>
              </a:rPr>
              <a:t>).</a:t>
            </a:r>
          </a:p>
          <a:p>
            <a:pPr>
              <a:buNone/>
            </a:pPr>
            <a:r>
              <a:rPr lang="es-MX" sz="2400" dirty="0" smtClean="0">
                <a:latin typeface="Arial Rounded MT Bold" pitchFamily="34" charset="0"/>
              </a:rPr>
              <a:t> </a:t>
            </a:r>
            <a:endParaRPr lang="es-MX" sz="2400" dirty="0">
              <a:latin typeface="Arial Rounded MT Bold" pitchFamily="34" charset="0"/>
            </a:endParaRPr>
          </a:p>
          <a:p>
            <a:pPr marL="82296" indent="0">
              <a:buNone/>
            </a:pPr>
            <a:endParaRPr lang="es-MX" sz="2400" dirty="0"/>
          </a:p>
        </p:txBody>
      </p:sp>
      <p:pic>
        <p:nvPicPr>
          <p:cNvPr id="11266" name="Picture 2" descr="Resultado de imagen para unesc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2852936"/>
            <a:ext cx="3860794" cy="263497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Placa"/>
          <p:cNvSpPr/>
          <p:nvPr/>
        </p:nvSpPr>
        <p:spPr>
          <a:xfrm>
            <a:off x="1259632" y="2780928"/>
            <a:ext cx="2952328" cy="3816424"/>
          </a:xfrm>
          <a:prstGeom prst="plaque">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1763688" y="3068960"/>
            <a:ext cx="2376264" cy="3046988"/>
          </a:xfrm>
          <a:prstGeom prst="rect">
            <a:avLst/>
          </a:prstGeom>
          <a:noFill/>
        </p:spPr>
        <p:txBody>
          <a:bodyPr wrap="square" rtlCol="0">
            <a:spAutoFit/>
          </a:bodyPr>
          <a:lstStyle/>
          <a:p>
            <a:r>
              <a:rPr lang="es-MX" sz="2400" dirty="0" smtClean="0">
                <a:solidFill>
                  <a:srgbClr val="6600FF"/>
                </a:solidFill>
                <a:latin typeface="Arial Rounded MT Bold" pitchFamily="34" charset="0"/>
              </a:rPr>
              <a:t>Han llevado a un mayor activismo desde la política pública, a través de la legislación.</a:t>
            </a:r>
            <a:endParaRPr lang="es-MX" sz="2400" dirty="0">
              <a:solidFill>
                <a:srgbClr val="6600FF"/>
              </a:solidFill>
            </a:endParaRPr>
          </a:p>
        </p:txBody>
      </p:sp>
    </p:spTree>
    <p:extLst>
      <p:ext uri="{BB962C8B-B14F-4D97-AF65-F5344CB8AC3E}">
        <p14:creationId xmlns:p14="http://schemas.microsoft.com/office/powerpoint/2010/main" xmlns="" val="8200453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Flecha abajo"/>
          <p:cNvSpPr/>
          <p:nvPr/>
        </p:nvSpPr>
        <p:spPr>
          <a:xfrm>
            <a:off x="1547664" y="1700808"/>
            <a:ext cx="792088" cy="72008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Marcador de contenido 2"/>
          <p:cNvSpPr>
            <a:spLocks noGrp="1"/>
          </p:cNvSpPr>
          <p:nvPr>
            <p:ph idx="1"/>
          </p:nvPr>
        </p:nvSpPr>
        <p:spPr>
          <a:xfrm>
            <a:off x="1417646" y="116632"/>
            <a:ext cx="7498080" cy="6264696"/>
          </a:xfrm>
        </p:spPr>
        <p:txBody>
          <a:bodyPr>
            <a:normAutofit/>
          </a:bodyPr>
          <a:lstStyle/>
          <a:p>
            <a:pPr marL="82296" indent="0">
              <a:buNone/>
            </a:pPr>
            <a:endParaRPr lang="es-MX" sz="6400" dirty="0">
              <a:latin typeface="Arial" panose="020B0604020202020204" pitchFamily="34" charset="0"/>
              <a:cs typeface="Arial" panose="020B0604020202020204" pitchFamily="34" charset="0"/>
            </a:endParaRPr>
          </a:p>
          <a:p>
            <a:pPr marL="82296" indent="0">
              <a:buNone/>
            </a:pPr>
            <a:endParaRPr lang="es-MX" dirty="0"/>
          </a:p>
        </p:txBody>
      </p:sp>
      <p:sp>
        <p:nvSpPr>
          <p:cNvPr id="4" name="3 Rectángulo"/>
          <p:cNvSpPr/>
          <p:nvPr/>
        </p:nvSpPr>
        <p:spPr>
          <a:xfrm>
            <a:off x="1187624" y="2276872"/>
            <a:ext cx="3384376" cy="40324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CuadroTexto"/>
          <p:cNvSpPr txBox="1"/>
          <p:nvPr/>
        </p:nvSpPr>
        <p:spPr>
          <a:xfrm>
            <a:off x="1331640" y="2492896"/>
            <a:ext cx="3024336" cy="3528392"/>
          </a:xfrm>
          <a:prstGeom prst="rect">
            <a:avLst/>
          </a:prstGeom>
          <a:noFill/>
        </p:spPr>
        <p:txBody>
          <a:bodyPr wrap="square" rtlCol="0">
            <a:spAutoFit/>
          </a:bodyPr>
          <a:lstStyle/>
          <a:p>
            <a:r>
              <a:rPr lang="es-MX" sz="2400" b="1" dirty="0" smtClean="0">
                <a:latin typeface="Arial Narrow" panose="020B0606020202030204" pitchFamily="34" charset="0"/>
                <a:cs typeface="Arial" panose="020B0604020202020204" pitchFamily="34" charset="0"/>
              </a:rPr>
              <a:t>Primer enfoque: </a:t>
            </a:r>
            <a:r>
              <a:rPr lang="es-MX" sz="2400" dirty="0" smtClean="0">
                <a:latin typeface="Arial Narrow" panose="020B0606020202030204" pitchFamily="34" charset="0"/>
                <a:cs typeface="Arial" panose="020B0604020202020204" pitchFamily="34" charset="0"/>
              </a:rPr>
              <a:t>entiende a la prevención de violencia escolar como parte de prevención de otras formas (futuras) de violencias y delincuencia, se asocia con “detenerla” antes que </a:t>
            </a:r>
            <a:r>
              <a:rPr lang="es-MX" sz="2400" b="1" dirty="0" smtClean="0">
                <a:solidFill>
                  <a:srgbClr val="C00000"/>
                </a:solidFill>
                <a:latin typeface="Arial Narrow" panose="020B0606020202030204" pitchFamily="34" charset="0"/>
                <a:cs typeface="Arial" panose="020B0604020202020204" pitchFamily="34" charset="0"/>
              </a:rPr>
              <a:t>escale</a:t>
            </a:r>
            <a:r>
              <a:rPr lang="es-MX" dirty="0" smtClean="0">
                <a:latin typeface="Arial Narrow" panose="020B0606020202030204" pitchFamily="34" charset="0"/>
                <a:cs typeface="Arial" panose="020B0604020202020204" pitchFamily="34" charset="0"/>
              </a:rPr>
              <a:t>.</a:t>
            </a:r>
            <a:endParaRPr lang="es-MX" dirty="0">
              <a:latin typeface="Arial Narrow" panose="020B0606020202030204" pitchFamily="34" charset="0"/>
            </a:endParaRPr>
          </a:p>
        </p:txBody>
      </p:sp>
      <p:sp>
        <p:nvSpPr>
          <p:cNvPr id="6" name="5 Rectángulo redondeado"/>
          <p:cNvSpPr/>
          <p:nvPr/>
        </p:nvSpPr>
        <p:spPr>
          <a:xfrm>
            <a:off x="4932040" y="2564904"/>
            <a:ext cx="3960440" cy="374441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5148064" y="2708920"/>
            <a:ext cx="3600400" cy="3416320"/>
          </a:xfrm>
          <a:prstGeom prst="rect">
            <a:avLst/>
          </a:prstGeom>
          <a:noFill/>
        </p:spPr>
        <p:txBody>
          <a:bodyPr wrap="square" rtlCol="0">
            <a:spAutoFit/>
          </a:bodyPr>
          <a:lstStyle/>
          <a:p>
            <a:r>
              <a:rPr lang="es-MX" sz="2400" b="1" dirty="0" smtClean="0">
                <a:solidFill>
                  <a:schemeClr val="tx2">
                    <a:lumMod val="75000"/>
                  </a:schemeClr>
                </a:solidFill>
                <a:latin typeface="Arial Narrow" panose="020B0606020202030204" pitchFamily="34" charset="0"/>
                <a:cs typeface="Arial" panose="020B0604020202020204" pitchFamily="34" charset="0"/>
              </a:rPr>
              <a:t>Segundo enfoque</a:t>
            </a:r>
            <a:r>
              <a:rPr lang="es-MX" sz="2400" dirty="0" smtClean="0">
                <a:solidFill>
                  <a:schemeClr val="tx2">
                    <a:lumMod val="75000"/>
                  </a:schemeClr>
                </a:solidFill>
                <a:latin typeface="Arial Narrow" panose="020B0606020202030204" pitchFamily="34" charset="0"/>
                <a:cs typeface="Arial" panose="020B0604020202020204" pitchFamily="34" charset="0"/>
              </a:rPr>
              <a:t>, a nivel internacional ha sido reconocido como más exitoso, busca resolver el conflicto </a:t>
            </a:r>
            <a:r>
              <a:rPr lang="es-MX" sz="2400" b="1" dirty="0" smtClean="0">
                <a:solidFill>
                  <a:srgbClr val="0070C0"/>
                </a:solidFill>
                <a:latin typeface="Arial Narrow" panose="020B0606020202030204" pitchFamily="34" charset="0"/>
                <a:cs typeface="Arial" panose="020B0604020202020204" pitchFamily="34" charset="0"/>
              </a:rPr>
              <a:t>con acciones que visibilizan </a:t>
            </a:r>
            <a:r>
              <a:rPr lang="es-MX" sz="2400" dirty="0" smtClean="0">
                <a:solidFill>
                  <a:schemeClr val="tx2">
                    <a:lumMod val="75000"/>
                  </a:schemeClr>
                </a:solidFill>
                <a:latin typeface="Arial Narrow" panose="020B0606020202030204" pitchFamily="34" charset="0"/>
                <a:cs typeface="Arial" panose="020B0604020202020204" pitchFamily="34" charset="0"/>
              </a:rPr>
              <a:t>y permiten incluir la diferencia. Se busca desarrollar competencias de autorregulación individuales</a:t>
            </a:r>
            <a:endParaRPr lang="es-MX" sz="2400" dirty="0">
              <a:solidFill>
                <a:schemeClr val="tx2">
                  <a:lumMod val="75000"/>
                </a:schemeClr>
              </a:solidFill>
              <a:latin typeface="Arial Narrow" panose="020B0606020202030204" pitchFamily="34" charset="0"/>
            </a:endParaRPr>
          </a:p>
        </p:txBody>
      </p:sp>
      <p:sp>
        <p:nvSpPr>
          <p:cNvPr id="8" name="7 Elipse"/>
          <p:cNvSpPr/>
          <p:nvPr/>
        </p:nvSpPr>
        <p:spPr>
          <a:xfrm>
            <a:off x="1187624" y="188640"/>
            <a:ext cx="7632848" cy="2016224"/>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CuadroTexto"/>
          <p:cNvSpPr txBox="1"/>
          <p:nvPr/>
        </p:nvSpPr>
        <p:spPr>
          <a:xfrm>
            <a:off x="1763688" y="548680"/>
            <a:ext cx="6768752" cy="1661993"/>
          </a:xfrm>
          <a:prstGeom prst="rect">
            <a:avLst/>
          </a:prstGeom>
          <a:noFill/>
        </p:spPr>
        <p:txBody>
          <a:bodyPr wrap="square" rtlCol="0">
            <a:spAutoFit/>
          </a:bodyPr>
          <a:lstStyle/>
          <a:p>
            <a:r>
              <a:rPr lang="es-MX" sz="2800" b="1" dirty="0" smtClean="0">
                <a:latin typeface="Arial Narrow" panose="020B0606020202030204" pitchFamily="34" charset="0"/>
              </a:rPr>
              <a:t>Coexisten dos enfoques de política educativa en relación a la prevención de violencia y promoción de convivencia. </a:t>
            </a:r>
          </a:p>
          <a:p>
            <a:endParaRPr lang="es-MX" b="1" dirty="0"/>
          </a:p>
        </p:txBody>
      </p:sp>
      <p:sp>
        <p:nvSpPr>
          <p:cNvPr id="11" name="10 Flecha abajo"/>
          <p:cNvSpPr/>
          <p:nvPr/>
        </p:nvSpPr>
        <p:spPr>
          <a:xfrm>
            <a:off x="5940152" y="1484784"/>
            <a:ext cx="1008112"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2960820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634082"/>
          </a:xfrm>
        </p:spPr>
        <p:txBody>
          <a:bodyPr>
            <a:normAutofit fontScale="90000"/>
          </a:bodyPr>
          <a:lstStyle/>
          <a:p>
            <a:r>
              <a:rPr lang="es-MX" dirty="0" smtClean="0"/>
              <a:t>PROPÓSITOS GENERALES</a:t>
            </a:r>
            <a:endParaRPr lang="es-MX" dirty="0"/>
          </a:p>
        </p:txBody>
      </p:sp>
      <p:sp>
        <p:nvSpPr>
          <p:cNvPr id="3" name="2 Marcador de contenido"/>
          <p:cNvSpPr>
            <a:spLocks noGrp="1"/>
          </p:cNvSpPr>
          <p:nvPr>
            <p:ph idx="1"/>
          </p:nvPr>
        </p:nvSpPr>
        <p:spPr>
          <a:xfrm>
            <a:off x="1403648" y="1028700"/>
            <a:ext cx="7498080" cy="4800600"/>
          </a:xfrm>
        </p:spPr>
        <p:txBody>
          <a:bodyPr>
            <a:normAutofit/>
          </a:bodyPr>
          <a:lstStyle/>
          <a:p>
            <a:pPr>
              <a:buNone/>
            </a:pPr>
            <a:r>
              <a:rPr lang="es-MX" sz="2000" dirty="0" smtClean="0"/>
              <a:t>Mediante la realización de las actividades de ésta reunión se espera que los asistentes:</a:t>
            </a:r>
          </a:p>
          <a:p>
            <a:pPr marL="596646" indent="-514350">
              <a:buFont typeface="+mj-lt"/>
              <a:buAutoNum type="arabicPeriod"/>
            </a:pPr>
            <a:r>
              <a:rPr lang="es-MX" sz="2000" dirty="0" smtClean="0"/>
              <a:t>Adquieran y desarrollen conocimientos, habilidades y actitudes que les permitan mejorar el </a:t>
            </a:r>
            <a:r>
              <a:rPr lang="es-MX" sz="2000" b="1" dirty="0" smtClean="0"/>
              <a:t>desempeño</a:t>
            </a:r>
            <a:r>
              <a:rPr lang="es-MX" sz="2000" dirty="0" smtClean="0"/>
              <a:t> </a:t>
            </a:r>
            <a:r>
              <a:rPr lang="es-MX" sz="2000" b="1" dirty="0" smtClean="0"/>
              <a:t>personal</a:t>
            </a:r>
            <a:r>
              <a:rPr lang="es-MX" sz="2000" dirty="0" smtClean="0"/>
              <a:t> y </a:t>
            </a:r>
            <a:r>
              <a:rPr lang="es-MX" sz="2000" b="1" dirty="0" smtClean="0"/>
              <a:t>profesional</a:t>
            </a:r>
            <a:r>
              <a:rPr lang="es-MX" sz="2000" dirty="0" smtClean="0"/>
              <a:t> con el fin de fortalecer las habilidades sociales y emocionales en los niños.</a:t>
            </a:r>
          </a:p>
          <a:p>
            <a:pPr marL="596646" indent="-514350">
              <a:buFont typeface="+mj-lt"/>
              <a:buAutoNum type="arabicPeriod"/>
            </a:pPr>
            <a:endParaRPr lang="es-MX" sz="2000" dirty="0" smtClean="0"/>
          </a:p>
          <a:p>
            <a:pPr marL="596646" indent="-514350">
              <a:buFont typeface="+mj-lt"/>
              <a:buAutoNum type="arabicPeriod"/>
            </a:pPr>
            <a:r>
              <a:rPr lang="es-MX" sz="2000" dirty="0" smtClean="0"/>
              <a:t>Conozcan los propósitos y las estrategias de los Programas </a:t>
            </a:r>
            <a:r>
              <a:rPr lang="es-MX" sz="2000" b="1" dirty="0" smtClean="0"/>
              <a:t>Nacional de Convivencia Escolar </a:t>
            </a:r>
            <a:r>
              <a:rPr lang="es-MX" sz="2000" dirty="0" smtClean="0"/>
              <a:t>e </a:t>
            </a:r>
            <a:r>
              <a:rPr lang="es-MX" sz="2000" b="1" dirty="0" smtClean="0"/>
              <a:t>Inclusión y Equidad Educativa</a:t>
            </a:r>
            <a:r>
              <a:rPr lang="es-MX" sz="2000" dirty="0" smtClean="0"/>
              <a:t>, para </a:t>
            </a:r>
            <a:r>
              <a:rPr lang="es-MX" sz="2000" dirty="0" err="1" smtClean="0"/>
              <a:t>eficientar</a:t>
            </a:r>
            <a:r>
              <a:rPr lang="es-MX" sz="2000" dirty="0" smtClean="0"/>
              <a:t> la intervención docente y lograr </a:t>
            </a:r>
            <a:r>
              <a:rPr lang="es-MX" sz="2000" dirty="0"/>
              <a:t>el </a:t>
            </a:r>
            <a:r>
              <a:rPr lang="es-MX" sz="2000" b="1" dirty="0"/>
              <a:t>máximo logro </a:t>
            </a:r>
            <a:r>
              <a:rPr lang="es-MX" sz="2000" dirty="0"/>
              <a:t>de los </a:t>
            </a:r>
            <a:r>
              <a:rPr lang="es-MX" sz="2000" b="1" dirty="0"/>
              <a:t>aprendizajes de los </a:t>
            </a:r>
            <a:r>
              <a:rPr lang="es-MX" sz="2000" b="1" dirty="0" smtClean="0"/>
              <a:t>alumnos</a:t>
            </a:r>
            <a:r>
              <a:rPr lang="es-MX" sz="2000" dirty="0" smtClean="0"/>
              <a:t> a través de impulsar una convivencia pacífica, incluyente y democrática en las escuelas.</a:t>
            </a:r>
            <a:endParaRPr lang="es-MX" sz="2000" dirty="0"/>
          </a:p>
        </p:txBody>
      </p:sp>
      <p:pic>
        <p:nvPicPr>
          <p:cNvPr id="4" name="Imagen 3"/>
          <p:cNvPicPr>
            <a:picLocks noChangeAspect="1"/>
          </p:cNvPicPr>
          <p:nvPr/>
        </p:nvPicPr>
        <p:blipFill>
          <a:blip r:embed="rId2" cstate="print">
            <a:extLst>
              <a:ext uri="{BEBA8EAE-BF5A-486C-A8C5-ECC9F3942E4B}">
                <a14:imgProps xmlns:a14="http://schemas.microsoft.com/office/drawing/2010/main" xmlns="">
                  <a14:imgLayer r:embed="rId3">
                    <a14:imgEffect>
                      <a14:backgroundRemoval t="2703" b="100000" l="0" r="100000"/>
                    </a14:imgEffect>
                  </a14:imgLayer>
                </a14:imgProps>
              </a:ext>
            </a:extLst>
          </a:blip>
          <a:stretch>
            <a:fillRect/>
          </a:stretch>
        </p:blipFill>
        <p:spPr>
          <a:xfrm>
            <a:off x="1546296" y="6093296"/>
            <a:ext cx="1100315" cy="360040"/>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55976" y="5990518"/>
            <a:ext cx="4332881" cy="564266"/>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b="1" dirty="0" smtClean="0">
                <a:latin typeface="Arial Rounded MT Bold" pitchFamily="34" charset="0"/>
              </a:rPr>
              <a:t>AULAS   EN   PAZ</a:t>
            </a:r>
            <a:endParaRPr lang="es-MX" sz="3600" b="1" dirty="0">
              <a:latin typeface="Arial Rounded MT Bold" pitchFamily="34" charset="0"/>
            </a:endParaRPr>
          </a:p>
        </p:txBody>
      </p:sp>
      <p:sp>
        <p:nvSpPr>
          <p:cNvPr id="4" name="3 Rectángulo redondeado"/>
          <p:cNvSpPr/>
          <p:nvPr/>
        </p:nvSpPr>
        <p:spPr>
          <a:xfrm>
            <a:off x="1187624" y="1268759"/>
            <a:ext cx="7416824" cy="367240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CuadroTexto"/>
          <p:cNvSpPr txBox="1"/>
          <p:nvPr/>
        </p:nvSpPr>
        <p:spPr>
          <a:xfrm>
            <a:off x="1259632" y="1439654"/>
            <a:ext cx="7272808" cy="3416320"/>
          </a:xfrm>
          <a:prstGeom prst="rect">
            <a:avLst/>
          </a:prstGeom>
          <a:noFill/>
        </p:spPr>
        <p:txBody>
          <a:bodyPr wrap="square" rtlCol="0">
            <a:spAutoFit/>
          </a:bodyPr>
          <a:lstStyle/>
          <a:p>
            <a:r>
              <a:rPr lang="es-MX" sz="2400" b="1" dirty="0" smtClean="0">
                <a:latin typeface="Arial Narrow" panose="020B0606020202030204" pitchFamily="34" charset="0"/>
              </a:rPr>
              <a:t>Creado a mediados de los 2000 en Colombia,  se enfoca en el conjunto de competencias ciudadanas.</a:t>
            </a:r>
          </a:p>
          <a:p>
            <a:endParaRPr lang="es-MX" sz="2400" b="1" dirty="0" smtClean="0">
              <a:latin typeface="Arial Narrow" panose="020B0606020202030204" pitchFamily="34" charset="0"/>
            </a:endParaRPr>
          </a:p>
          <a:p>
            <a:pPr>
              <a:buFont typeface="Wingdings" pitchFamily="2" charset="2"/>
              <a:buChar char="Ø"/>
            </a:pPr>
            <a:r>
              <a:rPr lang="es-MX" sz="2400" b="1" dirty="0" smtClean="0">
                <a:latin typeface="Arial Narrow" panose="020B0606020202030204" pitchFamily="34" charset="0"/>
              </a:rPr>
              <a:t>   Busca desarrollar empatía, asertividad y pensamiento crítico en niños de segundo y cuarto grado; </a:t>
            </a:r>
          </a:p>
          <a:p>
            <a:endParaRPr lang="es-MX" sz="2400" b="1" dirty="0" smtClean="0">
              <a:latin typeface="Arial Narrow" panose="020B0606020202030204" pitchFamily="34" charset="0"/>
            </a:endParaRPr>
          </a:p>
          <a:p>
            <a:pPr>
              <a:buFont typeface="Wingdings" pitchFamily="2" charset="2"/>
              <a:buChar char="Ø"/>
            </a:pPr>
            <a:r>
              <a:rPr lang="es-MX" sz="2400" b="1" dirty="0" smtClean="0">
                <a:latin typeface="Arial Narrow" panose="020B0606020202030204" pitchFamily="34" charset="0"/>
              </a:rPr>
              <a:t>   Manejo de ira, toma de perspectiva, generación de opciones, consideración de consecuencias y escucha activa en niños de tercer y quinto grado (</a:t>
            </a:r>
            <a:r>
              <a:rPr lang="es-MX" sz="2400" b="1" dirty="0" err="1" smtClean="0">
                <a:latin typeface="Arial Narrow" panose="020B0606020202030204" pitchFamily="34" charset="0"/>
              </a:rPr>
              <a:t>Chaux</a:t>
            </a:r>
            <a:r>
              <a:rPr lang="es-MX" sz="2400" b="1" dirty="0" smtClean="0">
                <a:latin typeface="Arial Narrow" panose="020B0606020202030204" pitchFamily="34" charset="0"/>
              </a:rPr>
              <a:t>, 2012</a:t>
            </a:r>
            <a:r>
              <a:rPr lang="es-MX" sz="2400" b="1" dirty="0" smtClean="0"/>
              <a:t>).</a:t>
            </a:r>
            <a:endParaRPr lang="es-MX" sz="2400" b="1" dirty="0"/>
          </a:p>
        </p:txBody>
      </p:sp>
      <p:sp>
        <p:nvSpPr>
          <p:cNvPr id="6" name="5 Rectángulo"/>
          <p:cNvSpPr/>
          <p:nvPr/>
        </p:nvSpPr>
        <p:spPr>
          <a:xfrm>
            <a:off x="1331640" y="5589240"/>
            <a:ext cx="7452828" cy="792088"/>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1619672" y="5661248"/>
            <a:ext cx="6768752" cy="584775"/>
          </a:xfrm>
          <a:prstGeom prst="rect">
            <a:avLst/>
          </a:prstGeom>
          <a:noFill/>
        </p:spPr>
        <p:txBody>
          <a:bodyPr wrap="square" rtlCol="0">
            <a:spAutoFit/>
          </a:bodyPr>
          <a:lstStyle/>
          <a:p>
            <a:r>
              <a:rPr lang="es-MX" sz="3200" b="1" dirty="0">
                <a:solidFill>
                  <a:srgbClr val="0070C0"/>
                </a:solidFill>
                <a:latin typeface="Arial" panose="020B0604020202020204" pitchFamily="34" charset="0"/>
                <a:cs typeface="Arial" panose="020B0604020202020204" pitchFamily="34" charset="0"/>
              </a:rPr>
              <a:t>G</a:t>
            </a:r>
            <a:r>
              <a:rPr lang="es-MX" sz="3200" b="1" dirty="0" smtClean="0">
                <a:solidFill>
                  <a:srgbClr val="0070C0"/>
                </a:solidFill>
                <a:latin typeface="Arial" panose="020B0604020202020204" pitchFamily="34" charset="0"/>
                <a:cs typeface="Arial" panose="020B0604020202020204" pitchFamily="34" charset="0"/>
              </a:rPr>
              <a:t>eneración creativa de opciones</a:t>
            </a:r>
            <a:endParaRPr lang="es-MX" sz="3200" b="1" dirty="0">
              <a:solidFill>
                <a:srgbClr val="0070C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74638"/>
            <a:ext cx="7890080" cy="1143000"/>
          </a:xfrm>
        </p:spPr>
        <p:txBody>
          <a:bodyPr>
            <a:normAutofit/>
          </a:bodyPr>
          <a:lstStyle/>
          <a:p>
            <a:r>
              <a:rPr lang="es-MX" sz="2400" b="1" dirty="0" smtClean="0">
                <a:latin typeface="Arial Narrow" panose="020B0606020202030204" pitchFamily="34" charset="0"/>
              </a:rPr>
              <a:t>UNESCO propone una agenda para América Latina,  menciona alternativas:</a:t>
            </a:r>
            <a:endParaRPr lang="es-MX" sz="2400" b="1" dirty="0">
              <a:latin typeface="Arial Narrow" panose="020B0606020202030204" pitchFamily="34" charset="0"/>
            </a:endParaRPr>
          </a:p>
        </p:txBody>
      </p:sp>
      <p:sp>
        <p:nvSpPr>
          <p:cNvPr id="3" name="2 Marcador de contenido"/>
          <p:cNvSpPr>
            <a:spLocks noGrp="1"/>
          </p:cNvSpPr>
          <p:nvPr>
            <p:ph idx="1"/>
          </p:nvPr>
        </p:nvSpPr>
        <p:spPr/>
        <p:txBody>
          <a:bodyPr>
            <a:normAutofit/>
          </a:bodyPr>
          <a:lstStyle/>
          <a:p>
            <a:r>
              <a:rPr lang="es-MX" sz="2400" b="1" dirty="0">
                <a:latin typeface="Arial Narrow" panose="020B0606020202030204" pitchFamily="34" charset="0"/>
              </a:rPr>
              <a:t>P</a:t>
            </a:r>
            <a:r>
              <a:rPr lang="es-MX" sz="2400" b="1" dirty="0" smtClean="0">
                <a:latin typeface="Arial Narrow" panose="020B0606020202030204" pitchFamily="34" charset="0"/>
              </a:rPr>
              <a:t>erspectiva de formación ciudadana (</a:t>
            </a:r>
            <a:r>
              <a:rPr lang="es-MX" sz="2400" dirty="0" smtClean="0">
                <a:latin typeface="Arial Narrow" panose="020B0606020202030204" pitchFamily="34" charset="0"/>
              </a:rPr>
              <a:t>Lo que está haciendo Colombia debería mirarse con reflexión y agudeza).</a:t>
            </a:r>
          </a:p>
          <a:p>
            <a:r>
              <a:rPr lang="es-MX" sz="2400" b="1" i="1" dirty="0">
                <a:latin typeface="Arial Narrow" panose="020B0606020202030204" pitchFamily="34" charset="0"/>
                <a:cs typeface="Arial" panose="020B0604020202020204" pitchFamily="34" charset="0"/>
              </a:rPr>
              <a:t>P</a:t>
            </a:r>
            <a:r>
              <a:rPr lang="es-MX" sz="2400" b="1" i="1" dirty="0" smtClean="0">
                <a:latin typeface="Arial Narrow" panose="020B0606020202030204" pitchFamily="34" charset="0"/>
                <a:cs typeface="Arial" panose="020B0604020202020204" pitchFamily="34" charset="0"/>
              </a:rPr>
              <a:t>erspectiva de justicia social</a:t>
            </a:r>
          </a:p>
          <a:p>
            <a:r>
              <a:rPr lang="es-MX" sz="2400" b="1" i="1" dirty="0">
                <a:latin typeface="Arial Narrow" panose="020B0606020202030204" pitchFamily="34" charset="0"/>
                <a:cs typeface="Arial" panose="020B0604020202020204" pitchFamily="34" charset="0"/>
              </a:rPr>
              <a:t>P</a:t>
            </a:r>
            <a:r>
              <a:rPr lang="es-MX" sz="2400" b="1" i="1" dirty="0" smtClean="0">
                <a:latin typeface="Arial Narrow" panose="020B0606020202030204" pitchFamily="34" charset="0"/>
                <a:cs typeface="Arial" panose="020B0604020202020204" pitchFamily="34" charset="0"/>
              </a:rPr>
              <a:t>erspectiva bienestar social en la escuela</a:t>
            </a:r>
            <a:endParaRPr lang="es-MX" sz="2400" dirty="0">
              <a:latin typeface="Arial Narrow" panose="020B0606020202030204" pitchFamily="34" charset="0"/>
            </a:endParaRPr>
          </a:p>
        </p:txBody>
      </p:sp>
      <p:pic>
        <p:nvPicPr>
          <p:cNvPr id="12290" name="Picture 2" descr="Resultado de imagen para convivencia escol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3429000"/>
            <a:ext cx="2161348" cy="1621011"/>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Resultado de imagen para convivencia escola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0192" y="3414882"/>
            <a:ext cx="2386100" cy="1585839"/>
          </a:xfrm>
          <a:prstGeom prst="rect">
            <a:avLst/>
          </a:prstGeom>
          <a:noFill/>
          <a:extLst>
            <a:ext uri="{909E8E84-426E-40DD-AFC4-6F175D3DCCD1}">
              <a14:hiddenFill xmlns:a14="http://schemas.microsoft.com/office/drawing/2010/main" xmlns="">
                <a:solidFill>
                  <a:srgbClr val="FFFFFF"/>
                </a:solidFill>
              </a14:hiddenFill>
            </a:ext>
          </a:extLst>
        </p:spPr>
      </p:pic>
      <p:pic>
        <p:nvPicPr>
          <p:cNvPr id="12294" name="Picture 6" descr="Resultado de imagen para convivencia escol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13827" y="5157192"/>
            <a:ext cx="2648169" cy="148959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43608" y="0"/>
            <a:ext cx="7714104" cy="6858000"/>
          </a:xfrm>
        </p:spPr>
        <p:txBody>
          <a:bodyPr>
            <a:normAutofit/>
          </a:bodyPr>
          <a:lstStyle/>
          <a:p>
            <a:pPr>
              <a:buNone/>
            </a:pPr>
            <a:endParaRPr lang="es-MX" sz="2900" b="1" dirty="0" smtClean="0">
              <a:latin typeface="Arial Narrow" panose="020B0606020202030204" pitchFamily="34" charset="0"/>
            </a:endParaRPr>
          </a:p>
          <a:p>
            <a:pPr>
              <a:buNone/>
            </a:pPr>
            <a:r>
              <a:rPr lang="es-MX" sz="2900" b="1" dirty="0" smtClean="0">
                <a:solidFill>
                  <a:srgbClr val="6600FF"/>
                </a:solidFill>
                <a:latin typeface="Arial Black" pitchFamily="34" charset="0"/>
              </a:rPr>
              <a:t>Objetivo General </a:t>
            </a:r>
          </a:p>
          <a:p>
            <a:pPr>
              <a:buNone/>
            </a:pPr>
            <a:r>
              <a:rPr lang="es-MX" sz="2000" dirty="0" smtClean="0">
                <a:latin typeface="Arial Narrow" panose="020B0606020202030204" pitchFamily="34" charset="0"/>
              </a:rPr>
              <a:t> </a:t>
            </a:r>
            <a:endParaRPr lang="es-MX" sz="2000" dirty="0">
              <a:latin typeface="Arial Narrow" panose="020B0606020202030204" pitchFamily="34" charset="0"/>
            </a:endParaRPr>
          </a:p>
          <a:p>
            <a:pPr>
              <a:buNone/>
            </a:pPr>
            <a:r>
              <a:rPr lang="es-MX" sz="2800" b="1" dirty="0" smtClean="0">
                <a:latin typeface="Arial" pitchFamily="34" charset="0"/>
                <a:cs typeface="Arial" pitchFamily="34" charset="0"/>
              </a:rPr>
              <a:t>Favorecer el establecimiento de ambientes de convivencia escolar </a:t>
            </a:r>
            <a:r>
              <a:rPr lang="es-MX" sz="2800" b="1" u="sng" dirty="0" smtClean="0">
                <a:latin typeface="Arial" pitchFamily="34" charset="0"/>
                <a:cs typeface="Arial" pitchFamily="34" charset="0"/>
              </a:rPr>
              <a:t>armónica  y pacífica </a:t>
            </a:r>
            <a:r>
              <a:rPr lang="es-MX" sz="2800" b="1" dirty="0" smtClean="0">
                <a:latin typeface="Arial" pitchFamily="34" charset="0"/>
                <a:cs typeface="Arial" pitchFamily="34" charset="0"/>
              </a:rPr>
              <a:t>que coadyuven a prevenir situaciones de </a:t>
            </a:r>
            <a:r>
              <a:rPr lang="es-MX" sz="2800" b="1" u="sng" dirty="0" smtClean="0">
                <a:latin typeface="Arial" pitchFamily="34" charset="0"/>
                <a:cs typeface="Arial" pitchFamily="34" charset="0"/>
              </a:rPr>
              <a:t>acoso escolar </a:t>
            </a:r>
            <a:r>
              <a:rPr lang="es-MX" sz="2800" b="1" dirty="0" smtClean="0">
                <a:latin typeface="Arial" pitchFamily="34" charset="0"/>
                <a:cs typeface="Arial" pitchFamily="34" charset="0"/>
              </a:rPr>
              <a:t>en escuelas públicas de Educación Básica propiciando condiciones para mejorar el aprovechamiento escolar</a:t>
            </a:r>
            <a:r>
              <a:rPr lang="es-MX" sz="2800" b="1" dirty="0" smtClean="0"/>
              <a:t>.  </a:t>
            </a:r>
          </a:p>
          <a:p>
            <a:pPr>
              <a:buNone/>
            </a:pPr>
            <a:endParaRPr lang="es-MX" sz="2000" dirty="0" smtClean="0"/>
          </a:p>
          <a:p>
            <a:pPr>
              <a:buNone/>
            </a:pPr>
            <a:endParaRPr lang="es-MX" sz="2000" dirty="0" smtClean="0"/>
          </a:p>
          <a:p>
            <a:endParaRPr lang="es-MX" sz="2000" dirty="0" smtClean="0">
              <a:latin typeface="Arial Narrow" panose="020B0606020202030204" pitchFamily="34" charset="0"/>
            </a:endParaRPr>
          </a:p>
        </p:txBody>
      </p:sp>
      <p:pic>
        <p:nvPicPr>
          <p:cNvPr id="15364" name="Picture 4" descr="Resultado de imagen para manejo de conflictos de manera asertiva en las escuela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4581128"/>
            <a:ext cx="2448272" cy="20090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836312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Imagen relacionad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16044" y="2276872"/>
            <a:ext cx="2627956" cy="15841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arcador de contenido 2"/>
          <p:cNvSpPr>
            <a:spLocks noGrp="1"/>
          </p:cNvSpPr>
          <p:nvPr>
            <p:ph idx="1"/>
          </p:nvPr>
        </p:nvSpPr>
        <p:spPr>
          <a:xfrm>
            <a:off x="1043608" y="0"/>
            <a:ext cx="7714104" cy="6858000"/>
          </a:xfrm>
        </p:spPr>
        <p:txBody>
          <a:bodyPr>
            <a:normAutofit/>
          </a:bodyPr>
          <a:lstStyle/>
          <a:p>
            <a:pPr>
              <a:buNone/>
            </a:pPr>
            <a:r>
              <a:rPr lang="es-MX" sz="2800" b="1" dirty="0" smtClean="0"/>
              <a:t> </a:t>
            </a:r>
            <a:r>
              <a:rPr lang="es-MX" sz="2800" b="1" dirty="0" smtClean="0">
                <a:solidFill>
                  <a:schemeClr val="accent2"/>
                </a:solidFill>
              </a:rPr>
              <a:t>Objetivos Específicos</a:t>
            </a:r>
            <a:r>
              <a:rPr lang="es-MX" sz="2800" b="1" dirty="0" smtClean="0">
                <a:solidFill>
                  <a:schemeClr val="accent2"/>
                </a:solidFill>
                <a:latin typeface="Arial Narrow" panose="020B0606020202030204" pitchFamily="34" charset="0"/>
              </a:rPr>
              <a:t> </a:t>
            </a:r>
            <a:r>
              <a:rPr lang="es-MX" sz="2600" b="1" dirty="0" smtClean="0">
                <a:latin typeface="Arial Narrow" panose="020B0606020202030204" pitchFamily="34" charset="0"/>
              </a:rPr>
              <a:t> </a:t>
            </a:r>
          </a:p>
          <a:p>
            <a:pPr>
              <a:buFont typeface="Wingdings" pitchFamily="2" charset="2"/>
              <a:buChar char="§"/>
            </a:pPr>
            <a:r>
              <a:rPr lang="es-MX" sz="2000" dirty="0" smtClean="0"/>
              <a:t>Promover la </a:t>
            </a:r>
            <a:r>
              <a:rPr lang="es-MX" sz="2000" b="1" dirty="0" smtClean="0">
                <a:solidFill>
                  <a:srgbClr val="7030A0"/>
                </a:solidFill>
              </a:rPr>
              <a:t>intervención pedagógica </a:t>
            </a:r>
            <a:r>
              <a:rPr lang="es-MX" sz="2000" dirty="0" smtClean="0"/>
              <a:t>en las escuelas públicas de Educación Básica, de carácter formativo y preventivo con apoyo de materiales educativos, orientada a que los alumnos/as reconozcan:</a:t>
            </a:r>
          </a:p>
          <a:p>
            <a:pPr>
              <a:buFont typeface="Wingdings" pitchFamily="2" charset="2"/>
              <a:buChar char="v"/>
            </a:pPr>
            <a:r>
              <a:rPr lang="es-MX" sz="2600" dirty="0" smtClean="0"/>
              <a:t> </a:t>
            </a:r>
            <a:r>
              <a:rPr lang="es-MX" sz="2600" b="1" dirty="0" smtClean="0">
                <a:solidFill>
                  <a:schemeClr val="accent5">
                    <a:lumMod val="50000"/>
                  </a:schemeClr>
                </a:solidFill>
              </a:rPr>
              <a:t>su propia valía</a:t>
            </a:r>
          </a:p>
          <a:p>
            <a:pPr>
              <a:buNone/>
            </a:pPr>
            <a:r>
              <a:rPr lang="es-MX" sz="2600" dirty="0" smtClean="0"/>
              <a:t>          </a:t>
            </a:r>
            <a:r>
              <a:rPr lang="es-MX" sz="2600" b="1" dirty="0" smtClean="0">
                <a:solidFill>
                  <a:srgbClr val="FF0000"/>
                </a:solidFill>
              </a:rPr>
              <a:t>--aprendan a respetarse a sí mismas/os y a las demás personas; </a:t>
            </a:r>
          </a:p>
          <a:p>
            <a:pPr>
              <a:buFont typeface="Wingdings" pitchFamily="2" charset="2"/>
              <a:buChar char="v"/>
            </a:pPr>
            <a:r>
              <a:rPr lang="es-MX" sz="2600" b="1" dirty="0" smtClean="0"/>
              <a:t>a expresar y regular sus emociones,</a:t>
            </a:r>
          </a:p>
          <a:p>
            <a:pPr>
              <a:buNone/>
            </a:pPr>
            <a:r>
              <a:rPr lang="es-MX" sz="2600" dirty="0" smtClean="0"/>
              <a:t>    </a:t>
            </a:r>
            <a:r>
              <a:rPr lang="es-MX" sz="2600" b="1" dirty="0" smtClean="0">
                <a:solidFill>
                  <a:srgbClr val="C00000"/>
                </a:solidFill>
              </a:rPr>
              <a:t>--a establecer acuerdos y reglas,</a:t>
            </a:r>
            <a:r>
              <a:rPr lang="es-MX" sz="2600" dirty="0" smtClean="0"/>
              <a:t> </a:t>
            </a:r>
          </a:p>
          <a:p>
            <a:pPr>
              <a:buFont typeface="Wingdings" pitchFamily="2" charset="2"/>
              <a:buChar char="v"/>
            </a:pPr>
            <a:r>
              <a:rPr lang="es-MX" sz="2600" b="1" dirty="0" smtClean="0">
                <a:solidFill>
                  <a:srgbClr val="002060"/>
                </a:solidFill>
              </a:rPr>
              <a:t>manejar y resolver conflictos de manera asertiva</a:t>
            </a:r>
            <a:r>
              <a:rPr lang="es-MX" sz="2600" dirty="0" smtClean="0"/>
              <a:t>, </a:t>
            </a:r>
          </a:p>
          <a:p>
            <a:pPr>
              <a:buNone/>
            </a:pPr>
            <a:r>
              <a:rPr lang="es-MX" sz="4000" b="1" dirty="0" smtClean="0">
                <a:solidFill>
                  <a:srgbClr val="7030A0"/>
                </a:solidFill>
                <a:latin typeface="Arial Black" pitchFamily="34" charset="0"/>
              </a:rPr>
              <a:t>En el marco del respeto a los derechos humanos y la perspectiva de género</a:t>
            </a:r>
            <a:endParaRPr lang="es-MX" sz="4000" dirty="0" smtClean="0">
              <a:solidFill>
                <a:srgbClr val="7030A0"/>
              </a:solidFill>
              <a:latin typeface="Arial Black" pitchFamily="34" charset="0"/>
            </a:endParaRPr>
          </a:p>
          <a:p>
            <a:pPr>
              <a:buNone/>
            </a:pPr>
            <a:endParaRPr lang="es-MX" sz="2000" dirty="0" smtClean="0"/>
          </a:p>
          <a:p>
            <a:pPr>
              <a:buNone/>
            </a:pPr>
            <a:endParaRPr lang="es-MX" sz="2000" dirty="0" smtClean="0"/>
          </a:p>
          <a:p>
            <a:endParaRPr lang="es-MX" sz="2000" dirty="0" smtClean="0">
              <a:latin typeface="Arial Narrow" panose="020B0606020202030204" pitchFamily="34" charset="0"/>
            </a:endParaRPr>
          </a:p>
        </p:txBody>
      </p:sp>
    </p:spTree>
    <p:extLst>
      <p:ext uri="{BB962C8B-B14F-4D97-AF65-F5344CB8AC3E}">
        <p14:creationId xmlns:p14="http://schemas.microsoft.com/office/powerpoint/2010/main" xmlns="" val="5836312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3960" y="404664"/>
            <a:ext cx="7530040" cy="576064"/>
          </a:xfrm>
        </p:spPr>
        <p:txBody>
          <a:bodyPr>
            <a:normAutofit fontScale="90000"/>
          </a:bodyPr>
          <a:lstStyle/>
          <a:p>
            <a:r>
              <a:rPr lang="es-MX" sz="3600" b="1" dirty="0" smtClean="0"/>
              <a:t>Objetivos Específicos</a:t>
            </a:r>
            <a:r>
              <a:rPr lang="es-MX" sz="3600" dirty="0" smtClean="0"/>
              <a:t/>
            </a:r>
            <a:br>
              <a:rPr lang="es-MX" sz="3600" dirty="0" smtClean="0"/>
            </a:br>
            <a:endParaRPr lang="es-MX" sz="3600" dirty="0">
              <a:latin typeface="Arial Narrow" panose="020B0606020202030204" pitchFamily="34" charset="0"/>
            </a:endParaRPr>
          </a:p>
        </p:txBody>
      </p:sp>
      <p:sp>
        <p:nvSpPr>
          <p:cNvPr id="3" name="Marcador de contenido 2"/>
          <p:cNvSpPr>
            <a:spLocks noGrp="1"/>
          </p:cNvSpPr>
          <p:nvPr>
            <p:ph idx="1"/>
          </p:nvPr>
        </p:nvSpPr>
        <p:spPr>
          <a:xfrm>
            <a:off x="1331640" y="836712"/>
            <a:ext cx="7632848" cy="4800600"/>
          </a:xfrm>
        </p:spPr>
        <p:txBody>
          <a:bodyPr>
            <a:normAutofit/>
          </a:bodyPr>
          <a:lstStyle/>
          <a:p>
            <a:r>
              <a:rPr lang="es-MX" sz="2400" dirty="0" smtClean="0"/>
              <a:t>Favorecer el </a:t>
            </a:r>
            <a:r>
              <a:rPr lang="es-MX" sz="2400" b="1" dirty="0" smtClean="0">
                <a:solidFill>
                  <a:srgbClr val="002060"/>
                </a:solidFill>
              </a:rPr>
              <a:t>desarrollo de capacidades técnicas </a:t>
            </a:r>
            <a:r>
              <a:rPr lang="es-MX" sz="2400" dirty="0" smtClean="0"/>
              <a:t>del personal educativo para propiciar la mejora de la convivencia escolar armónica,  pacífica e inclusiva en las escuelas públicas de educación básica con apoyo de materiales educativos.</a:t>
            </a:r>
          </a:p>
          <a:p>
            <a:r>
              <a:rPr lang="es-MX" sz="2400" dirty="0" smtClean="0"/>
              <a:t>Impulsar la </a:t>
            </a:r>
            <a:r>
              <a:rPr lang="es-MX" sz="2400" b="1" dirty="0" smtClean="0">
                <a:solidFill>
                  <a:srgbClr val="C00000"/>
                </a:solidFill>
              </a:rPr>
              <a:t>participación informada y proactiva de las familias</a:t>
            </a:r>
            <a:r>
              <a:rPr lang="es-MX" sz="2400" dirty="0" smtClean="0"/>
              <a:t> de las/os alumnas/os de Escuelas Públicas de Educación Básica, a favor de la convivencia escolar armónica,  pacífica e inclusiva.</a:t>
            </a:r>
          </a:p>
          <a:p>
            <a:r>
              <a:rPr lang="es-MX" sz="2400" dirty="0" smtClean="0"/>
              <a:t>Coadyuvar a la prevención de situaciones de </a:t>
            </a:r>
            <a:r>
              <a:rPr lang="es-MX" sz="2400" b="1" dirty="0" smtClean="0">
                <a:solidFill>
                  <a:srgbClr val="FF0000"/>
                </a:solidFill>
              </a:rPr>
              <a:t>acoso escolar.</a:t>
            </a:r>
            <a:endParaRPr lang="es-MX" sz="2400" dirty="0" smtClean="0">
              <a:solidFill>
                <a:srgbClr val="FF0000"/>
              </a:solidFill>
            </a:endParaRPr>
          </a:p>
          <a:p>
            <a:endParaRPr lang="es-MX" sz="2400" dirty="0"/>
          </a:p>
        </p:txBody>
      </p:sp>
      <p:pic>
        <p:nvPicPr>
          <p:cNvPr id="16386" name="Picture 2" descr="Resultado de imagen para manejo de conflictos de manera asertiva en las escuela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5085184"/>
            <a:ext cx="3384376" cy="1772816"/>
          </a:xfrm>
          <a:prstGeom prst="rect">
            <a:avLst/>
          </a:prstGeom>
          <a:noFill/>
          <a:extLst>
            <a:ext uri="{909E8E84-426E-40DD-AFC4-6F175D3DCCD1}">
              <a14:hiddenFill xmlns:a14="http://schemas.microsoft.com/office/drawing/2010/main" xmlns="">
                <a:solidFill>
                  <a:srgbClr val="FFFFFF"/>
                </a:solidFill>
              </a14:hiddenFill>
            </a:ext>
          </a:extLst>
        </p:spPr>
      </p:pic>
      <p:pic>
        <p:nvPicPr>
          <p:cNvPr id="16388" name="Picture 4" descr="Resultado de imagen para convivencia escola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4941169"/>
            <a:ext cx="3976091" cy="19168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94539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43608" y="332656"/>
            <a:ext cx="7920880" cy="6408712"/>
          </a:xfrm>
        </p:spPr>
        <p:txBody>
          <a:bodyPr>
            <a:noAutofit/>
          </a:bodyPr>
          <a:lstStyle/>
          <a:p>
            <a:pPr>
              <a:buNone/>
            </a:pPr>
            <a:r>
              <a:rPr lang="es-MX" b="1" dirty="0">
                <a:solidFill>
                  <a:schemeClr val="bg2">
                    <a:lumMod val="25000"/>
                  </a:schemeClr>
                </a:solidFill>
                <a:latin typeface="Arial Narrow" panose="020B0606020202030204" pitchFamily="34" charset="0"/>
              </a:rPr>
              <a:t>E</a:t>
            </a:r>
            <a:r>
              <a:rPr lang="es-MX" b="1" dirty="0" smtClean="0">
                <a:solidFill>
                  <a:schemeClr val="bg2">
                    <a:lumMod val="25000"/>
                  </a:schemeClr>
                </a:solidFill>
                <a:latin typeface="Arial Narrow" panose="020B0606020202030204" pitchFamily="34" charset="0"/>
              </a:rPr>
              <a:t>l </a:t>
            </a:r>
            <a:r>
              <a:rPr lang="es-MX" b="1" dirty="0">
                <a:solidFill>
                  <a:schemeClr val="bg2">
                    <a:lumMod val="25000"/>
                  </a:schemeClr>
                </a:solidFill>
                <a:latin typeface="Arial Narrow" panose="020B0606020202030204" pitchFamily="34" charset="0"/>
              </a:rPr>
              <a:t>PNCE es un instrumento para la mejora de la calidad del servicio </a:t>
            </a:r>
            <a:r>
              <a:rPr lang="es-MX" b="1" dirty="0" smtClean="0">
                <a:solidFill>
                  <a:schemeClr val="bg2">
                    <a:lumMod val="25000"/>
                  </a:schemeClr>
                </a:solidFill>
                <a:latin typeface="Arial Narrow" panose="020B0606020202030204" pitchFamily="34" charset="0"/>
              </a:rPr>
              <a:t>educativo con </a:t>
            </a:r>
            <a:r>
              <a:rPr lang="es-MX" b="1" dirty="0" smtClean="0">
                <a:solidFill>
                  <a:srgbClr val="C00000"/>
                </a:solidFill>
                <a:latin typeface="Arial Narrow" panose="020B0606020202030204" pitchFamily="34" charset="0"/>
              </a:rPr>
              <a:t>énfasis </a:t>
            </a:r>
            <a:r>
              <a:rPr lang="es-MX" b="1" dirty="0">
                <a:solidFill>
                  <a:srgbClr val="C00000"/>
                </a:solidFill>
                <a:latin typeface="Arial Narrow" panose="020B0606020202030204" pitchFamily="34" charset="0"/>
              </a:rPr>
              <a:t>en la acción </a:t>
            </a:r>
            <a:r>
              <a:rPr lang="es-MX" b="1" dirty="0" smtClean="0">
                <a:solidFill>
                  <a:srgbClr val="C00000"/>
                </a:solidFill>
                <a:latin typeface="Arial Narrow" panose="020B0606020202030204" pitchFamily="34" charset="0"/>
              </a:rPr>
              <a:t>formativa</a:t>
            </a:r>
            <a:r>
              <a:rPr lang="es-MX" b="1" dirty="0" smtClean="0">
                <a:solidFill>
                  <a:schemeClr val="bg2">
                    <a:lumMod val="25000"/>
                  </a:schemeClr>
                </a:solidFill>
                <a:latin typeface="Arial Narrow" panose="020B0606020202030204" pitchFamily="34" charset="0"/>
              </a:rPr>
              <a:t>, para desarrollar una cultura ciudadana, a </a:t>
            </a:r>
            <a:r>
              <a:rPr lang="es-MX" b="1" dirty="0">
                <a:solidFill>
                  <a:schemeClr val="bg2">
                    <a:lumMod val="25000"/>
                  </a:schemeClr>
                </a:solidFill>
                <a:latin typeface="Arial Narrow" panose="020B0606020202030204" pitchFamily="34" charset="0"/>
              </a:rPr>
              <a:t>través del desarrollo de habilidades sociales y </a:t>
            </a:r>
            <a:r>
              <a:rPr lang="es-MX" b="1" dirty="0" smtClean="0">
                <a:solidFill>
                  <a:schemeClr val="bg2">
                    <a:lumMod val="25000"/>
                  </a:schemeClr>
                </a:solidFill>
                <a:latin typeface="Arial Narrow" panose="020B0606020202030204" pitchFamily="34" charset="0"/>
              </a:rPr>
              <a:t>emocionales</a:t>
            </a:r>
            <a:r>
              <a:rPr lang="es-MX" b="1" dirty="0" smtClean="0">
                <a:solidFill>
                  <a:srgbClr val="6600FF"/>
                </a:solidFill>
                <a:latin typeface="Arial Narrow" panose="020B0606020202030204" pitchFamily="34" charset="0"/>
              </a:rPr>
              <a:t>.</a:t>
            </a:r>
          </a:p>
        </p:txBody>
      </p:sp>
      <p:pic>
        <p:nvPicPr>
          <p:cNvPr id="23554" name="Picture 2" descr="Imagen relacionad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3068960"/>
            <a:ext cx="3328370" cy="2520280"/>
          </a:xfrm>
          <a:prstGeom prst="rect">
            <a:avLst/>
          </a:prstGeom>
          <a:noFill/>
          <a:extLst>
            <a:ext uri="{909E8E84-426E-40DD-AFC4-6F175D3DCCD1}">
              <a14:hiddenFill xmlns:a14="http://schemas.microsoft.com/office/drawing/2010/main" xmlns="">
                <a:solidFill>
                  <a:srgbClr val="FFFFFF"/>
                </a:solidFill>
              </a14:hiddenFill>
            </a:ext>
          </a:extLst>
        </p:spPr>
      </p:pic>
      <p:pic>
        <p:nvPicPr>
          <p:cNvPr id="23556" name="Picture 4" descr="Resultado de imagen para convivencia escola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3933056"/>
            <a:ext cx="4101362" cy="23624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929645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188640"/>
            <a:ext cx="7344816" cy="216024"/>
          </a:xfrm>
        </p:spPr>
        <p:txBody>
          <a:bodyPr>
            <a:normAutofit fontScale="90000"/>
          </a:bodyPr>
          <a:lstStyle/>
          <a:p>
            <a:r>
              <a:rPr lang="es-MX" sz="3600" b="1" dirty="0" smtClean="0">
                <a:latin typeface="Arial Narrow" panose="020B0606020202030204" pitchFamily="34" charset="0"/>
              </a:rPr>
              <a:t>  PNCE</a:t>
            </a:r>
            <a:endParaRPr lang="es-MX" sz="3600" b="1" dirty="0">
              <a:latin typeface="Arial Narrow" panose="020B0606020202030204" pitchFamily="34" charset="0"/>
            </a:endParaRPr>
          </a:p>
        </p:txBody>
      </p:sp>
      <p:sp>
        <p:nvSpPr>
          <p:cNvPr id="3" name="Marcador de contenido 2"/>
          <p:cNvSpPr>
            <a:spLocks noGrp="1"/>
          </p:cNvSpPr>
          <p:nvPr>
            <p:ph idx="1"/>
          </p:nvPr>
        </p:nvSpPr>
        <p:spPr>
          <a:xfrm>
            <a:off x="1187624" y="716682"/>
            <a:ext cx="7498080" cy="5424636"/>
          </a:xfrm>
        </p:spPr>
        <p:txBody>
          <a:bodyPr>
            <a:normAutofit/>
          </a:bodyPr>
          <a:lstStyle/>
          <a:p>
            <a:pPr>
              <a:buNone/>
            </a:pPr>
            <a:r>
              <a:rPr lang="es-MX" sz="2400" b="1" dirty="0" smtClean="0">
                <a:latin typeface="Arial Narrow" panose="020B0606020202030204" pitchFamily="34" charset="0"/>
              </a:rPr>
              <a:t>COBERTURA </a:t>
            </a:r>
            <a:endParaRPr lang="es-MX" sz="2400" b="1" dirty="0">
              <a:latin typeface="Arial Narrow" panose="020B0606020202030204" pitchFamily="34" charset="0"/>
            </a:endParaRPr>
          </a:p>
          <a:p>
            <a:pPr algn="just"/>
            <a:r>
              <a:rPr lang="es-MX" sz="2400" b="1" dirty="0" smtClean="0">
                <a:latin typeface="Arial Narrow" panose="020B0606020202030204" pitchFamily="34" charset="0"/>
              </a:rPr>
              <a:t>Nacional, escuelas </a:t>
            </a:r>
            <a:r>
              <a:rPr lang="es-MX" sz="2400" b="1" dirty="0">
                <a:latin typeface="Arial Narrow" panose="020B0606020202030204" pitchFamily="34" charset="0"/>
              </a:rPr>
              <a:t>públicas </a:t>
            </a:r>
            <a:r>
              <a:rPr lang="es-MX" sz="2400" b="1" dirty="0" smtClean="0">
                <a:latin typeface="Arial Narrow" panose="020B0606020202030204" pitchFamily="34" charset="0"/>
              </a:rPr>
              <a:t>que </a:t>
            </a:r>
            <a:r>
              <a:rPr lang="es-MX" sz="2400" b="1" dirty="0">
                <a:latin typeface="Arial Narrow" panose="020B0606020202030204" pitchFamily="34" charset="0"/>
              </a:rPr>
              <a:t>preferentemente se ubiquen en los polígonos focalizados que ha definido el Programa Nacional para la Prevención Social de la Violencia y la Delincuencia (</a:t>
            </a:r>
            <a:r>
              <a:rPr lang="es-MX" sz="2400" b="1" dirty="0" err="1">
                <a:latin typeface="Arial Narrow" panose="020B0606020202030204" pitchFamily="34" charset="0"/>
              </a:rPr>
              <a:t>PNPSVyD</a:t>
            </a:r>
            <a:r>
              <a:rPr lang="es-MX" sz="2400" b="1" dirty="0" smtClean="0">
                <a:latin typeface="Arial Narrow" panose="020B0606020202030204" pitchFamily="34" charset="0"/>
              </a:rPr>
              <a:t>),  </a:t>
            </a:r>
            <a:r>
              <a:rPr lang="es-MX" sz="2400" b="1" dirty="0">
                <a:latin typeface="Arial Narrow" panose="020B0606020202030204" pitchFamily="34" charset="0"/>
              </a:rPr>
              <a:t>en caso de existir disponibilidad presupuestaria</a:t>
            </a:r>
            <a:r>
              <a:rPr lang="es-MX" sz="2400" b="1" dirty="0" smtClean="0">
                <a:latin typeface="Arial Narrow" panose="020B0606020202030204" pitchFamily="34" charset="0"/>
              </a:rPr>
              <a:t>, </a:t>
            </a:r>
            <a:r>
              <a:rPr lang="es-MX" sz="2400" b="1" dirty="0">
                <a:latin typeface="Arial Narrow" panose="020B0606020202030204" pitchFamily="34" charset="0"/>
              </a:rPr>
              <a:t>se podrá </a:t>
            </a:r>
            <a:r>
              <a:rPr lang="es-MX" sz="2400" b="1" dirty="0" smtClean="0">
                <a:latin typeface="Arial Narrow" panose="020B0606020202030204" pitchFamily="34" charset="0"/>
              </a:rPr>
              <a:t>extender. </a:t>
            </a:r>
            <a:endParaRPr lang="es-MX" sz="2400" b="1" dirty="0">
              <a:latin typeface="Arial Narrow" panose="020B0606020202030204" pitchFamily="34" charset="0"/>
            </a:endParaRPr>
          </a:p>
        </p:txBody>
      </p:sp>
      <p:pic>
        <p:nvPicPr>
          <p:cNvPr id="17410" name="Picture 2" descr="Resultado de imagen para prevención social de delincuencia y violenci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3212976"/>
            <a:ext cx="4248472" cy="2664296"/>
          </a:xfrm>
          <a:prstGeom prst="rect">
            <a:avLst/>
          </a:prstGeom>
          <a:noFill/>
          <a:extLst>
            <a:ext uri="{909E8E84-426E-40DD-AFC4-6F175D3DCCD1}">
              <a14:hiddenFill xmlns:a14="http://schemas.microsoft.com/office/drawing/2010/main" xmlns="">
                <a:solidFill>
                  <a:srgbClr val="FFFFFF"/>
                </a:solidFill>
              </a14:hiddenFill>
            </a:ext>
          </a:extLst>
        </p:spPr>
      </p:pic>
      <p:pic>
        <p:nvPicPr>
          <p:cNvPr id="17412" name="Picture 4" descr="Imagen relacionad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4088" y="3789040"/>
            <a:ext cx="3240360" cy="2736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32988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43609" y="332656"/>
            <a:ext cx="7344815" cy="4800600"/>
          </a:xfrm>
        </p:spPr>
        <p:txBody>
          <a:bodyPr>
            <a:normAutofit/>
          </a:bodyPr>
          <a:lstStyle/>
          <a:p>
            <a:pPr>
              <a:buNone/>
            </a:pPr>
            <a:r>
              <a:rPr lang="es-MX" sz="2400" dirty="0" smtClean="0">
                <a:latin typeface="Arial Narrow" panose="020B0606020202030204" pitchFamily="34" charset="0"/>
              </a:rPr>
              <a:t>Población que se </a:t>
            </a:r>
            <a:r>
              <a:rPr lang="es-MX" sz="2400" dirty="0">
                <a:latin typeface="Arial Narrow" panose="020B0606020202030204" pitchFamily="34" charset="0"/>
              </a:rPr>
              <a:t>considera </a:t>
            </a:r>
            <a:r>
              <a:rPr lang="es-MX" sz="2400" dirty="0" smtClean="0">
                <a:latin typeface="Arial Narrow" panose="020B0606020202030204" pitchFamily="34" charset="0"/>
              </a:rPr>
              <a:t>atender:</a:t>
            </a:r>
          </a:p>
          <a:p>
            <a:pPr>
              <a:buFont typeface="Wingdings" pitchFamily="2" charset="2"/>
              <a:buChar char="v"/>
            </a:pPr>
            <a:r>
              <a:rPr lang="es-MX" sz="2400" dirty="0" smtClean="0">
                <a:latin typeface="Arial Narrow" panose="020B0606020202030204" pitchFamily="34" charset="0"/>
              </a:rPr>
              <a:t>Se toman </a:t>
            </a:r>
            <a:r>
              <a:rPr lang="es-MX" sz="2400" dirty="0">
                <a:latin typeface="Arial Narrow" panose="020B0606020202030204" pitchFamily="34" charset="0"/>
              </a:rPr>
              <a:t>los datos reportados en la estadística 911 de Inicio del Ciclo Escolar </a:t>
            </a:r>
            <a:r>
              <a:rPr lang="es-MX" sz="2400" dirty="0" smtClean="0">
                <a:latin typeface="Arial Narrow" panose="020B0606020202030204" pitchFamily="34" charset="0"/>
              </a:rPr>
              <a:t>anterior. </a:t>
            </a:r>
          </a:p>
          <a:p>
            <a:pPr>
              <a:buNone/>
            </a:pPr>
            <a:r>
              <a:rPr lang="es-MX" sz="2400" dirty="0" smtClean="0">
                <a:latin typeface="Arial Narrow" panose="020B0606020202030204" pitchFamily="34" charset="0"/>
              </a:rPr>
              <a:t>En el </a:t>
            </a:r>
            <a:r>
              <a:rPr lang="es-MX" sz="2400" b="1" dirty="0" smtClean="0">
                <a:latin typeface="Arial Narrow" panose="020B0606020202030204" pitchFamily="34" charset="0"/>
              </a:rPr>
              <a:t>2017</a:t>
            </a:r>
            <a:r>
              <a:rPr lang="es-MX" sz="2400" dirty="0" smtClean="0">
                <a:latin typeface="Arial Narrow" panose="020B0606020202030204" pitchFamily="34" charset="0"/>
              </a:rPr>
              <a:t> Primarias y se incorpora a Preescolar y en el </a:t>
            </a:r>
            <a:r>
              <a:rPr lang="es-MX" sz="2400" b="1" dirty="0" smtClean="0">
                <a:latin typeface="Arial Narrow" panose="020B0606020202030204" pitchFamily="34" charset="0"/>
              </a:rPr>
              <a:t>2018</a:t>
            </a:r>
            <a:r>
              <a:rPr lang="es-MX" sz="2400" dirty="0" smtClean="0">
                <a:latin typeface="Arial Narrow" panose="020B0606020202030204" pitchFamily="34" charset="0"/>
              </a:rPr>
              <a:t> Secundarias.</a:t>
            </a:r>
          </a:p>
        </p:txBody>
      </p:sp>
      <p:pic>
        <p:nvPicPr>
          <p:cNvPr id="19458" name="Picture 2" descr="Imagen relacionad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3861048"/>
            <a:ext cx="4320480" cy="2390666"/>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Resultado de imagen para escuelas publicas de educacion secundari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7704" y="2852936"/>
            <a:ext cx="3642953" cy="26021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56688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31640" y="332656"/>
            <a:ext cx="7498080" cy="6408712"/>
          </a:xfrm>
        </p:spPr>
        <p:txBody>
          <a:bodyPr>
            <a:normAutofit/>
          </a:bodyPr>
          <a:lstStyle/>
          <a:p>
            <a:pPr>
              <a:buNone/>
            </a:pPr>
            <a:r>
              <a:rPr lang="es-MX" sz="2400" dirty="0" smtClean="0">
                <a:latin typeface="Arial Narrow" panose="020B0606020202030204" pitchFamily="34" charset="0"/>
              </a:rPr>
              <a:t>La convivencia escolar armónica, pacífica e inclusiva: </a:t>
            </a:r>
          </a:p>
          <a:p>
            <a:pPr>
              <a:buNone/>
            </a:pPr>
            <a:endParaRPr lang="es-MX" sz="1000" dirty="0" smtClean="0">
              <a:latin typeface="Arial Narrow" panose="020B0606020202030204" pitchFamily="34" charset="0"/>
            </a:endParaRPr>
          </a:p>
          <a:p>
            <a:pPr>
              <a:buFont typeface="Wingdings" pitchFamily="2" charset="2"/>
              <a:buChar char="v"/>
            </a:pPr>
            <a:r>
              <a:rPr lang="es-MX" sz="2400" b="1" dirty="0" smtClean="0">
                <a:latin typeface="Arial Narrow" panose="020B0606020202030204" pitchFamily="34" charset="0"/>
              </a:rPr>
              <a:t>Es una prioridad </a:t>
            </a:r>
            <a:r>
              <a:rPr lang="es-MX" sz="2400" dirty="0" smtClean="0">
                <a:latin typeface="Arial Narrow" panose="020B0606020202030204" pitchFamily="34" charset="0"/>
              </a:rPr>
              <a:t>porque se reconoce como un factor básico que incide directamente en los logros de aprendizaje.</a:t>
            </a:r>
          </a:p>
          <a:p>
            <a:pPr>
              <a:buNone/>
            </a:pPr>
            <a:r>
              <a:rPr lang="es-MX" sz="2400" dirty="0" smtClean="0">
                <a:latin typeface="Arial Narrow" panose="020B0606020202030204" pitchFamily="34" charset="0"/>
              </a:rPr>
              <a:t> </a:t>
            </a:r>
          </a:p>
          <a:p>
            <a:pPr>
              <a:buFont typeface="Wingdings" pitchFamily="2" charset="2"/>
              <a:buChar char="v"/>
            </a:pPr>
            <a:r>
              <a:rPr lang="es-MX" sz="2400" b="1" dirty="0" smtClean="0">
                <a:latin typeface="Arial Narrow" panose="020B0606020202030204" pitchFamily="34" charset="0"/>
              </a:rPr>
              <a:t>Es </a:t>
            </a:r>
            <a:r>
              <a:rPr lang="es-MX" sz="2400" b="1" dirty="0">
                <a:latin typeface="Arial Narrow" panose="020B0606020202030204" pitchFamily="34" charset="0"/>
              </a:rPr>
              <a:t>un aprendizaje </a:t>
            </a:r>
            <a:r>
              <a:rPr lang="es-MX" sz="2400" dirty="0">
                <a:latin typeface="Arial Narrow" panose="020B0606020202030204" pitchFamily="34" charset="0"/>
              </a:rPr>
              <a:t>porque a convivir se aprende y se </a:t>
            </a:r>
            <a:r>
              <a:rPr lang="es-MX" sz="2400" dirty="0" smtClean="0">
                <a:latin typeface="Arial Narrow" panose="020B0606020202030204" pitchFamily="34" charset="0"/>
              </a:rPr>
              <a:t>enseña: a reconocer su propia valía</a:t>
            </a:r>
            <a:r>
              <a:rPr lang="es-MX" sz="2400" b="1" dirty="0" smtClean="0">
                <a:latin typeface="Arial Narrow" panose="020B0606020202030204" pitchFamily="34" charset="0"/>
              </a:rPr>
              <a:t>, </a:t>
            </a:r>
            <a:r>
              <a:rPr lang="es-MX" sz="2400" dirty="0" smtClean="0">
                <a:latin typeface="Arial Narrow" panose="020B0606020202030204" pitchFamily="34" charset="0"/>
              </a:rPr>
              <a:t>a participar</a:t>
            </a:r>
            <a:r>
              <a:rPr lang="es-MX" sz="2400" dirty="0">
                <a:latin typeface="Arial Narrow" panose="020B0606020202030204" pitchFamily="34" charset="0"/>
              </a:rPr>
              <a:t>, ser responsables, a escuchar y ser escuchados, </a:t>
            </a:r>
            <a:r>
              <a:rPr lang="es-MX" sz="2400" dirty="0" smtClean="0">
                <a:latin typeface="Arial Narrow" panose="020B0606020202030204" pitchFamily="34" charset="0"/>
              </a:rPr>
              <a:t>respetarse a sí mismos y a los demás, a </a:t>
            </a:r>
            <a:r>
              <a:rPr lang="es-MX" sz="2400" dirty="0">
                <a:latin typeface="Arial Narrow" panose="020B0606020202030204" pitchFamily="34" charset="0"/>
              </a:rPr>
              <a:t>generar </a:t>
            </a:r>
            <a:r>
              <a:rPr lang="es-MX" sz="2400" dirty="0" smtClean="0">
                <a:latin typeface="Arial Narrow" panose="020B0606020202030204" pitchFamily="34" charset="0"/>
              </a:rPr>
              <a:t>acuerdos y reglas </a:t>
            </a:r>
            <a:r>
              <a:rPr lang="es-MX" sz="2400" dirty="0">
                <a:latin typeface="Arial Narrow" panose="020B0606020202030204" pitchFamily="34" charset="0"/>
              </a:rPr>
              <a:t>por medio de la comunicación asertiva, el respeto a la diversidad, </a:t>
            </a:r>
            <a:r>
              <a:rPr lang="es-MX" sz="2400" dirty="0" smtClean="0">
                <a:latin typeface="Arial Narrow" panose="020B0606020202030204" pitchFamily="34" charset="0"/>
              </a:rPr>
              <a:t>expresar y regular sus emociones y </a:t>
            </a:r>
            <a:r>
              <a:rPr lang="es-MX" sz="2400" dirty="0">
                <a:latin typeface="Arial Narrow" panose="020B0606020202030204" pitchFamily="34" charset="0"/>
              </a:rPr>
              <a:t>la solución pacífica de conflictos. </a:t>
            </a:r>
            <a:endParaRPr lang="es-MX" sz="2400" dirty="0" smtClean="0">
              <a:latin typeface="Arial Narrow" panose="020B0606020202030204" pitchFamily="34" charset="0"/>
            </a:endParaRPr>
          </a:p>
          <a:p>
            <a:pPr>
              <a:buNone/>
            </a:pPr>
            <a:r>
              <a:rPr lang="es-MX" sz="2400" b="1" dirty="0" smtClean="0">
                <a:latin typeface="Arial Narrow" panose="020B0606020202030204" pitchFamily="34" charset="0"/>
              </a:rPr>
              <a:t> </a:t>
            </a:r>
          </a:p>
          <a:p>
            <a:pPr>
              <a:buFont typeface="Wingdings" pitchFamily="2" charset="2"/>
              <a:buChar char="v"/>
            </a:pPr>
            <a:endParaRPr lang="es-MX" sz="2400" dirty="0">
              <a:latin typeface="Arial Narrow" panose="020B0606020202030204" pitchFamily="34" charset="0"/>
            </a:endParaRPr>
          </a:p>
        </p:txBody>
      </p:sp>
      <p:pic>
        <p:nvPicPr>
          <p:cNvPr id="15362" name="Picture 2" descr="Resultado de imagen para convivencia sana y aleg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7744" y="4653136"/>
            <a:ext cx="4871658" cy="20182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67275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1 Título"/>
          <p:cNvSpPr>
            <a:spLocks noGrp="1"/>
          </p:cNvSpPr>
          <p:nvPr>
            <p:ph type="title" idx="4294967295"/>
          </p:nvPr>
        </p:nvSpPr>
        <p:spPr>
          <a:xfrm>
            <a:off x="755576" y="332656"/>
            <a:ext cx="8229600" cy="1427163"/>
          </a:xfrm>
        </p:spPr>
        <p:txBody>
          <a:bodyPr/>
          <a:lstStyle/>
          <a:p>
            <a:pPr algn="ctr"/>
            <a:r>
              <a:rPr lang="es-MX" dirty="0" smtClean="0"/>
              <a:t>¿Cómo desarrollar una cultura de paz?</a:t>
            </a:r>
          </a:p>
        </p:txBody>
      </p:sp>
      <p:pic>
        <p:nvPicPr>
          <p:cNvPr id="39941" name="Picture 5" descr="home_hrt"/>
          <p:cNvPicPr>
            <a:picLocks noGrp="1" noChangeAspect="1" noChangeArrowheads="1"/>
          </p:cNvPicPr>
          <p:nvPr>
            <p:ph idx="4294967295"/>
          </p:nvPr>
        </p:nvPicPr>
        <p:blipFill>
          <a:blip r:embed="rId3" cstate="print"/>
          <a:srcRect/>
          <a:stretch>
            <a:fillRect/>
          </a:stretch>
        </p:blipFill>
        <p:spPr>
          <a:xfrm>
            <a:off x="1619250" y="1989138"/>
            <a:ext cx="6192838" cy="431958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wheel(4)">
                                      <p:cBhvr>
                                        <p:cTn id="7" dur="20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634082"/>
          </a:xfrm>
        </p:spPr>
        <p:txBody>
          <a:bodyPr>
            <a:normAutofit fontScale="90000"/>
          </a:bodyPr>
          <a:lstStyle/>
          <a:p>
            <a:r>
              <a:rPr lang="es-MX" dirty="0" smtClean="0"/>
              <a:t>Propósitos Específicos de la Sesión</a:t>
            </a:r>
            <a:endParaRPr lang="es-MX" dirty="0"/>
          </a:p>
        </p:txBody>
      </p:sp>
      <p:sp>
        <p:nvSpPr>
          <p:cNvPr id="3" name="2 Marcador de contenido"/>
          <p:cNvSpPr>
            <a:spLocks noGrp="1"/>
          </p:cNvSpPr>
          <p:nvPr>
            <p:ph idx="1"/>
          </p:nvPr>
        </p:nvSpPr>
        <p:spPr/>
        <p:txBody>
          <a:bodyPr>
            <a:normAutofit/>
          </a:bodyPr>
          <a:lstStyle/>
          <a:p>
            <a:pPr>
              <a:buNone/>
            </a:pPr>
            <a:r>
              <a:rPr lang="es-MX" sz="2600" dirty="0" smtClean="0"/>
              <a:t>Que los participantes:</a:t>
            </a:r>
          </a:p>
          <a:p>
            <a:pPr marL="596646" indent="-514350">
              <a:buAutoNum type="arabicPeriod"/>
            </a:pPr>
            <a:r>
              <a:rPr lang="es-MX" sz="2600" dirty="0" err="1" smtClean="0"/>
              <a:t>Reconceptualicen</a:t>
            </a:r>
            <a:r>
              <a:rPr lang="es-MX" sz="2600" dirty="0" smtClean="0"/>
              <a:t> sus conocimientos y saberes sobre el proceso a través del cual se logra </a:t>
            </a:r>
            <a:r>
              <a:rPr lang="es-MX" sz="2600" b="1" dirty="0" smtClean="0"/>
              <a:t>establecer</a:t>
            </a:r>
            <a:r>
              <a:rPr lang="es-MX" sz="2600" dirty="0" smtClean="0"/>
              <a:t> la </a:t>
            </a:r>
            <a:r>
              <a:rPr lang="es-MX" sz="2600" b="1" dirty="0" smtClean="0"/>
              <a:t>convivencia</a:t>
            </a:r>
            <a:r>
              <a:rPr lang="es-MX" sz="2600" dirty="0" smtClean="0"/>
              <a:t> y las </a:t>
            </a:r>
            <a:r>
              <a:rPr lang="es-MX" sz="2600" b="1" dirty="0" smtClean="0"/>
              <a:t>prácticas</a:t>
            </a:r>
            <a:r>
              <a:rPr lang="es-MX" sz="2600" dirty="0" smtClean="0"/>
              <a:t> </a:t>
            </a:r>
            <a:r>
              <a:rPr lang="es-MX" sz="2600" b="1" dirty="0" smtClean="0"/>
              <a:t>inclusivas</a:t>
            </a:r>
            <a:r>
              <a:rPr lang="es-MX" sz="2600" dirty="0" smtClean="0"/>
              <a:t> en la escuela y en el aula.</a:t>
            </a:r>
          </a:p>
          <a:p>
            <a:pPr marL="596646" indent="-514350">
              <a:buAutoNum type="arabicPeriod"/>
            </a:pPr>
            <a:r>
              <a:rPr lang="es-MX" sz="2600" dirty="0" smtClean="0"/>
              <a:t>Reconozcan herramientas que fortalezcan la intervención </a:t>
            </a:r>
            <a:r>
              <a:rPr lang="es-MX" sz="2600" b="1" dirty="0" smtClean="0"/>
              <a:t>docente</a:t>
            </a:r>
            <a:r>
              <a:rPr lang="es-MX" sz="2600" dirty="0" smtClean="0"/>
              <a:t> con el fin de impulsar escuelas con ambientes de convivencia favorables para la enseñanza y el aprendizaje.</a:t>
            </a:r>
            <a:endParaRPr lang="es-MX" dirty="0" smtClean="0"/>
          </a:p>
          <a:p>
            <a:pPr>
              <a:buNone/>
            </a:pPr>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55976" y="5990518"/>
            <a:ext cx="4332881" cy="564266"/>
          </a:xfrm>
          <a:prstGeom prst="rect">
            <a:avLst/>
          </a:prstGeom>
        </p:spPr>
      </p:pic>
      <p:pic>
        <p:nvPicPr>
          <p:cNvPr id="5" name="Imagen 4"/>
          <p:cNvPicPr>
            <a:picLocks noChangeAspect="1"/>
          </p:cNvPicPr>
          <p:nvPr/>
        </p:nvPicPr>
        <p:blipFill>
          <a:blip r:embed="rId3" cstate="print">
            <a:extLst>
              <a:ext uri="{BEBA8EAE-BF5A-486C-A8C5-ECC9F3942E4B}">
                <a14:imgProps xmlns:a14="http://schemas.microsoft.com/office/drawing/2010/main" xmlns="">
                  <a14:imgLayer r:embed="rId4">
                    <a14:imgEffect>
                      <a14:backgroundRemoval t="2703" b="100000" l="0" r="100000"/>
                    </a14:imgEffect>
                  </a14:imgLayer>
                </a14:imgProps>
              </a:ext>
            </a:extLst>
          </a:blip>
          <a:stretch>
            <a:fillRect/>
          </a:stretch>
        </p:blipFill>
        <p:spPr>
          <a:xfrm>
            <a:off x="1546296" y="6093296"/>
            <a:ext cx="1100315" cy="36004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547664" y="620688"/>
            <a:ext cx="6427049" cy="1368152"/>
          </a:xfrm>
        </p:spPr>
        <p:txBody>
          <a:bodyPr>
            <a:normAutofit fontScale="90000"/>
          </a:bodyPr>
          <a:lstStyle/>
          <a:p>
            <a:r>
              <a:rPr lang="es-MX" dirty="0" smtClean="0"/>
              <a:t>Programa para la Inclusión y la Equidad Educativa</a:t>
            </a:r>
            <a:endParaRPr lang="es-MX" dirty="0"/>
          </a:p>
        </p:txBody>
      </p:sp>
      <p:sp>
        <p:nvSpPr>
          <p:cNvPr id="3" name="2 Subtítulo"/>
          <p:cNvSpPr>
            <a:spLocks noGrp="1"/>
          </p:cNvSpPr>
          <p:nvPr>
            <p:ph type="subTitle" idx="1"/>
          </p:nvPr>
        </p:nvSpPr>
        <p:spPr>
          <a:xfrm>
            <a:off x="1187624" y="2132856"/>
            <a:ext cx="7406640" cy="1008112"/>
          </a:xfrm>
        </p:spPr>
        <p:txBody>
          <a:bodyPr>
            <a:normAutofit/>
          </a:bodyPr>
          <a:lstStyle/>
          <a:p>
            <a:r>
              <a:rPr lang="es-MX" dirty="0" smtClean="0">
                <a:solidFill>
                  <a:schemeClr val="tx1"/>
                </a:solidFill>
              </a:rPr>
              <a:t>Reglas de Operación publicadas en el Diario Oficial de la Federación</a:t>
            </a:r>
            <a:endParaRPr lang="es-MX" dirty="0">
              <a:solidFill>
                <a:schemeClr val="tx1"/>
              </a:solidFill>
            </a:endParaRPr>
          </a:p>
        </p:txBody>
      </p:sp>
      <p:pic>
        <p:nvPicPr>
          <p:cNvPr id="4" name="Picture 4" descr="Resultado de imagen para convivencia escol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3429000"/>
            <a:ext cx="3456384" cy="302433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6" descr="Resultado de imagen para convivencia escola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2852936"/>
            <a:ext cx="3672408" cy="33123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15228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404664"/>
            <a:ext cx="7498080" cy="1143000"/>
          </a:xfrm>
        </p:spPr>
        <p:txBody>
          <a:bodyPr>
            <a:normAutofit fontScale="90000"/>
          </a:bodyPr>
          <a:lstStyle/>
          <a:p>
            <a:r>
              <a:rPr lang="es-MX" dirty="0" smtClean="0"/>
              <a:t/>
            </a:r>
            <a:br>
              <a:rPr lang="es-MX" dirty="0" smtClean="0"/>
            </a:br>
            <a:r>
              <a:rPr lang="es-MX" dirty="0" smtClean="0"/>
              <a:t>Objetivo General de los SEIEM</a:t>
            </a:r>
            <a:br>
              <a:rPr lang="es-MX" dirty="0" smtClean="0"/>
            </a:br>
            <a:endParaRPr lang="es-MX" dirty="0"/>
          </a:p>
        </p:txBody>
      </p:sp>
      <p:sp>
        <p:nvSpPr>
          <p:cNvPr id="3" name="2 Marcador de contenido"/>
          <p:cNvSpPr>
            <a:spLocks noGrp="1"/>
          </p:cNvSpPr>
          <p:nvPr>
            <p:ph idx="1"/>
          </p:nvPr>
        </p:nvSpPr>
        <p:spPr>
          <a:xfrm>
            <a:off x="1331640" y="1700808"/>
            <a:ext cx="7498080" cy="4800600"/>
          </a:xfrm>
        </p:spPr>
        <p:txBody>
          <a:bodyPr/>
          <a:lstStyle/>
          <a:p>
            <a:r>
              <a:rPr lang="es-MX" dirty="0" smtClean="0"/>
              <a:t>Incrementar acciones para eliminar la discriminación y las barreras al aprendizaje y la participación que el alumnado de </a:t>
            </a:r>
            <a:r>
              <a:rPr lang="es-MX" b="1" dirty="0" smtClean="0"/>
              <a:t>grupos vulnerados </a:t>
            </a:r>
            <a:r>
              <a:rPr lang="es-MX" dirty="0" smtClean="0"/>
              <a:t>enfrenta en las escuelas públicas de Educación Inicial y Básica de los S.E.I.E.M.</a:t>
            </a:r>
            <a:endParaRPr lang="es-MX" dirty="0"/>
          </a:p>
        </p:txBody>
      </p:sp>
    </p:spTree>
    <p:extLst>
      <p:ext uri="{BB962C8B-B14F-4D97-AF65-F5344CB8AC3E}">
        <p14:creationId xmlns:p14="http://schemas.microsoft.com/office/powerpoint/2010/main" xmlns="" val="24752844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0"/>
            <a:ext cx="7498080" cy="1143000"/>
          </a:xfrm>
        </p:spPr>
        <p:txBody>
          <a:bodyPr/>
          <a:lstStyle/>
          <a:p>
            <a:r>
              <a:rPr lang="es-MX" dirty="0" smtClean="0"/>
              <a:t>Líneas de Acción del PIEE</a:t>
            </a:r>
            <a:endParaRPr lang="es-MX" dirty="0"/>
          </a:p>
        </p:txBody>
      </p:sp>
      <p:sp>
        <p:nvSpPr>
          <p:cNvPr id="3" name="2 Marcador de contenido"/>
          <p:cNvSpPr>
            <a:spLocks noGrp="1"/>
          </p:cNvSpPr>
          <p:nvPr>
            <p:ph idx="1"/>
          </p:nvPr>
        </p:nvSpPr>
        <p:spPr>
          <a:xfrm>
            <a:off x="1043608" y="980728"/>
            <a:ext cx="7498080" cy="5472608"/>
          </a:xfrm>
        </p:spPr>
        <p:txBody>
          <a:bodyPr>
            <a:normAutofit lnSpcReduction="10000"/>
          </a:bodyPr>
          <a:lstStyle/>
          <a:p>
            <a:pPr algn="just"/>
            <a:r>
              <a:rPr lang="es-MX" dirty="0" smtClean="0"/>
              <a:t>1.- Difundir entre la comunidad interna y externa la política de educación incluyente.</a:t>
            </a:r>
          </a:p>
          <a:p>
            <a:pPr algn="just">
              <a:buNone/>
            </a:pPr>
            <a:endParaRPr lang="es-MX" dirty="0" smtClean="0"/>
          </a:p>
          <a:p>
            <a:pPr algn="just"/>
            <a:r>
              <a:rPr lang="es-MX" dirty="0" smtClean="0"/>
              <a:t>2.- Revisar y difundir el marco jurídico y normativo que fundamenta la no discriminación de los grupos vulnerados y regula la educación incluyente.</a:t>
            </a:r>
          </a:p>
          <a:p>
            <a:pPr algn="just">
              <a:buNone/>
            </a:pPr>
            <a:endParaRPr lang="es-MX" dirty="0" smtClean="0"/>
          </a:p>
          <a:p>
            <a:pPr algn="just"/>
            <a:r>
              <a:rPr lang="es-MX" dirty="0" smtClean="0"/>
              <a:t>3.- Fortalecer el carácter incluyente de los servicios de Educación Inicial y Básica.</a:t>
            </a:r>
          </a:p>
          <a:p>
            <a:pPr marL="0" indent="0">
              <a:buNone/>
            </a:pPr>
            <a:endParaRPr lang="es-MX" dirty="0"/>
          </a:p>
        </p:txBody>
      </p:sp>
    </p:spTree>
    <p:extLst>
      <p:ext uri="{BB962C8B-B14F-4D97-AF65-F5344CB8AC3E}">
        <p14:creationId xmlns:p14="http://schemas.microsoft.com/office/powerpoint/2010/main" xmlns="" val="6783987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Líneas de Acción del PIEE</a:t>
            </a:r>
            <a:endParaRPr lang="es-MX" dirty="0"/>
          </a:p>
        </p:txBody>
      </p:sp>
      <p:sp>
        <p:nvSpPr>
          <p:cNvPr id="3" name="2 Marcador de contenido"/>
          <p:cNvSpPr>
            <a:spLocks noGrp="1"/>
          </p:cNvSpPr>
          <p:nvPr>
            <p:ph idx="1"/>
          </p:nvPr>
        </p:nvSpPr>
        <p:spPr>
          <a:xfrm>
            <a:off x="1187624" y="1412776"/>
            <a:ext cx="7818072" cy="5051648"/>
          </a:xfrm>
        </p:spPr>
        <p:txBody>
          <a:bodyPr/>
          <a:lstStyle/>
          <a:p>
            <a:r>
              <a:rPr lang="es-MX" dirty="0" smtClean="0"/>
              <a:t>4.- Fortalecer la Red de Integración Educativa. </a:t>
            </a:r>
          </a:p>
          <a:p>
            <a:pPr>
              <a:buNone/>
            </a:pPr>
            <a:r>
              <a:rPr lang="es-MX" dirty="0" smtClean="0"/>
              <a:t>página de internet</a:t>
            </a:r>
          </a:p>
          <a:p>
            <a:pPr>
              <a:buNone/>
            </a:pPr>
            <a:r>
              <a:rPr lang="es-MX" sz="2800" dirty="0" smtClean="0"/>
              <a:t>https://sites.google.com/site/integracionedomex/</a:t>
            </a:r>
          </a:p>
          <a:p>
            <a:pPr>
              <a:buNone/>
            </a:pPr>
            <a:endParaRPr lang="es-MX" dirty="0" smtClean="0"/>
          </a:p>
          <a:p>
            <a:r>
              <a:rPr lang="es-MX" dirty="0" smtClean="0"/>
              <a:t>5.- Fortalecer los vínculos de colaboración en materia de educación incluyente con Instituciones Externas.</a:t>
            </a:r>
          </a:p>
        </p:txBody>
      </p:sp>
    </p:spTree>
    <p:extLst>
      <p:ext uri="{BB962C8B-B14F-4D97-AF65-F5344CB8AC3E}">
        <p14:creationId xmlns:p14="http://schemas.microsoft.com/office/powerpoint/2010/main" xmlns="" val="28426989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836712"/>
            <a:ext cx="7498080" cy="4800600"/>
          </a:xfrm>
        </p:spPr>
        <p:txBody>
          <a:bodyPr/>
          <a:lstStyle/>
          <a:p>
            <a:pPr marL="0" indent="0">
              <a:buNone/>
            </a:pPr>
            <a:r>
              <a:rPr lang="es-MX" dirty="0" smtClean="0"/>
              <a:t>Estrategia de vinculación PNCE y PIEE.</a:t>
            </a:r>
          </a:p>
          <a:p>
            <a:pPr marL="0" indent="0">
              <a:buNone/>
            </a:pPr>
            <a:r>
              <a:rPr lang="es-MX" dirty="0" smtClean="0"/>
              <a:t>Continuidad a las acciones que se Iniciaron en el ciclo escolar pasado con el curso de la Integración a la Inclusión Educativa</a:t>
            </a:r>
          </a:p>
          <a:p>
            <a:pPr marL="0" indent="0">
              <a:buNone/>
            </a:pPr>
            <a:endParaRPr lang="es-MX" dirty="0"/>
          </a:p>
        </p:txBody>
      </p:sp>
      <p:pic>
        <p:nvPicPr>
          <p:cNvPr id="4" name="Picture 6" descr="Resultado de imagen para unesco democracia y paz"/>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3140968"/>
            <a:ext cx="4752528" cy="29523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34626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404664"/>
            <a:ext cx="7498080" cy="922114"/>
          </a:xfrm>
        </p:spPr>
        <p:txBody>
          <a:bodyPr/>
          <a:lstStyle/>
          <a:p>
            <a:r>
              <a:rPr lang="es-MX" dirty="0" smtClean="0"/>
              <a:t>Educación Inclusiva</a:t>
            </a:r>
            <a:endParaRPr lang="es-MX" dirty="0"/>
          </a:p>
        </p:txBody>
      </p:sp>
      <p:sp>
        <p:nvSpPr>
          <p:cNvPr id="3" name="2 Marcador de contenido"/>
          <p:cNvSpPr>
            <a:spLocks noGrp="1"/>
          </p:cNvSpPr>
          <p:nvPr>
            <p:ph idx="1"/>
          </p:nvPr>
        </p:nvSpPr>
        <p:spPr>
          <a:xfrm>
            <a:off x="1259632" y="1484784"/>
            <a:ext cx="7498080" cy="4800600"/>
          </a:xfrm>
        </p:spPr>
        <p:txBody>
          <a:bodyPr/>
          <a:lstStyle/>
          <a:p>
            <a:pPr marL="0" indent="0" algn="ctr">
              <a:buNone/>
            </a:pPr>
            <a:r>
              <a:rPr lang="es-MX" dirty="0" smtClean="0"/>
              <a:t>La pedagogía está centrada en el niño y se brinda la oportunidad de que todos aprendan juntos</a:t>
            </a:r>
            <a:endParaRPr lang="es-MX" dirty="0"/>
          </a:p>
        </p:txBody>
      </p:sp>
      <p:pic>
        <p:nvPicPr>
          <p:cNvPr id="4" name="Picture 2" descr="Resultado de imagen para convivencia escol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1800" y="3284984"/>
            <a:ext cx="4320480" cy="2664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32420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 Reflexión</a:t>
            </a:r>
            <a:endParaRPr lang="es-MX" dirty="0"/>
          </a:p>
        </p:txBody>
      </p:sp>
      <p:sp>
        <p:nvSpPr>
          <p:cNvPr id="3" name="2 Marcador de contenido"/>
          <p:cNvSpPr>
            <a:spLocks noGrp="1"/>
          </p:cNvSpPr>
          <p:nvPr>
            <p:ph idx="1"/>
          </p:nvPr>
        </p:nvSpPr>
        <p:spPr/>
        <p:txBody>
          <a:bodyPr/>
          <a:lstStyle/>
          <a:p>
            <a:pPr marL="0" indent="0" algn="ctr">
              <a:buNone/>
            </a:pPr>
            <a:r>
              <a:rPr lang="es-MX" dirty="0" smtClean="0"/>
              <a:t>Se requiere que nuestras escuelas sean inclusivas y permeadas de ambientes de convivencia pacífica</a:t>
            </a:r>
            <a:endParaRPr lang="es-MX" dirty="0"/>
          </a:p>
        </p:txBody>
      </p:sp>
      <p:pic>
        <p:nvPicPr>
          <p:cNvPr id="4" name="Picture 2" descr="Resultado de imagen para convivencia sana y aleg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93015" y="3140968"/>
            <a:ext cx="5603321" cy="30963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0176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490066"/>
          </a:xfrm>
        </p:spPr>
        <p:txBody>
          <a:bodyPr>
            <a:normAutofit fontScale="90000"/>
          </a:bodyPr>
          <a:lstStyle/>
          <a:p>
            <a:r>
              <a:rPr lang="es-MX" dirty="0" smtClean="0"/>
              <a:t>Líneas de acción de las sesiones:</a:t>
            </a:r>
            <a:endParaRPr lang="es-MX" dirty="0"/>
          </a:p>
        </p:txBody>
      </p:sp>
      <p:sp>
        <p:nvSpPr>
          <p:cNvPr id="3" name="2 Marcador de contenido"/>
          <p:cNvSpPr>
            <a:spLocks noGrp="1"/>
          </p:cNvSpPr>
          <p:nvPr>
            <p:ph idx="1"/>
          </p:nvPr>
        </p:nvSpPr>
        <p:spPr>
          <a:xfrm>
            <a:off x="1475656" y="1028700"/>
            <a:ext cx="7498080" cy="5352628"/>
          </a:xfrm>
        </p:spPr>
        <p:txBody>
          <a:bodyPr>
            <a:normAutofit/>
          </a:bodyPr>
          <a:lstStyle/>
          <a:p>
            <a:pPr algn="just"/>
            <a:r>
              <a:rPr lang="es-MX" sz="2600" dirty="0" smtClean="0"/>
              <a:t>Conocimiento y operación  de los programas </a:t>
            </a:r>
            <a:r>
              <a:rPr lang="es-MX" sz="2800" dirty="0"/>
              <a:t>Nacional de Convivencia Escolar e Inclusión y Equidad </a:t>
            </a:r>
            <a:r>
              <a:rPr lang="es-MX" sz="2800" dirty="0" smtClean="0"/>
              <a:t>Educativa.</a:t>
            </a:r>
          </a:p>
          <a:p>
            <a:pPr algn="just"/>
            <a:r>
              <a:rPr lang="es-MX" sz="2600" dirty="0" smtClean="0"/>
              <a:t>Implementación de prácticas exitosas a partir de aspectos de convivencia e inclusión trabajados.</a:t>
            </a:r>
          </a:p>
          <a:p>
            <a:pPr algn="just"/>
            <a:r>
              <a:rPr lang="es-MX" sz="2600" dirty="0" smtClean="0"/>
              <a:t>Reconocimiento de la escuela como medio para fortalecer las competencias sociales y emocionales de los alumnos.</a:t>
            </a:r>
          </a:p>
          <a:p>
            <a:pPr algn="just"/>
            <a:r>
              <a:rPr lang="es-MX" sz="2600" dirty="0"/>
              <a:t>Impulso  al trabajo colaborativo en la escuela</a:t>
            </a:r>
            <a:r>
              <a:rPr lang="es-MX" sz="2600" dirty="0" smtClean="0"/>
              <a:t>.</a:t>
            </a:r>
          </a:p>
          <a:p>
            <a:pPr algn="just"/>
            <a:r>
              <a:rPr lang="es-MX" sz="2600" dirty="0"/>
              <a:t>P</a:t>
            </a:r>
            <a:r>
              <a:rPr lang="es-MX" sz="2600" dirty="0" smtClean="0"/>
              <a:t>articipación informada y activa de las familias para que colaboren con los propósitos de la escuela.</a:t>
            </a:r>
          </a:p>
        </p:txBody>
      </p:sp>
      <p:pic>
        <p:nvPicPr>
          <p:cNvPr id="4" name="Imagen 3"/>
          <p:cNvPicPr>
            <a:picLocks noChangeAspect="1"/>
          </p:cNvPicPr>
          <p:nvPr/>
        </p:nvPicPr>
        <p:blipFill>
          <a:blip r:embed="rId2" cstate="print">
            <a:extLst>
              <a:ext uri="{BEBA8EAE-BF5A-486C-A8C5-ECC9F3942E4B}">
                <a14:imgProps xmlns:a14="http://schemas.microsoft.com/office/drawing/2010/main" xmlns="">
                  <a14:imgLayer r:embed="rId3">
                    <a14:imgEffect>
                      <a14:backgroundRemoval t="2703" b="100000" l="0" r="100000"/>
                    </a14:imgEffect>
                  </a14:imgLayer>
                </a14:imgProps>
              </a:ext>
            </a:extLst>
          </a:blip>
          <a:stretch>
            <a:fillRect/>
          </a:stretch>
        </p:blipFill>
        <p:spPr>
          <a:xfrm>
            <a:off x="1546296" y="6093296"/>
            <a:ext cx="1100315" cy="36004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88640"/>
            <a:ext cx="8244408" cy="634082"/>
          </a:xfrm>
        </p:spPr>
        <p:txBody>
          <a:bodyPr>
            <a:normAutofit fontScale="90000"/>
          </a:bodyPr>
          <a:lstStyle/>
          <a:p>
            <a:r>
              <a:rPr lang="es-MX" dirty="0" smtClean="0"/>
              <a:t>TUTORES DE FORMADORES DE PAZ</a:t>
            </a:r>
            <a:endParaRPr lang="es-MX" dirty="0"/>
          </a:p>
        </p:txBody>
      </p:sp>
      <p:sp>
        <p:nvSpPr>
          <p:cNvPr id="3" name="2 Marcador de contenido"/>
          <p:cNvSpPr>
            <a:spLocks noGrp="1"/>
          </p:cNvSpPr>
          <p:nvPr>
            <p:ph idx="1"/>
          </p:nvPr>
        </p:nvSpPr>
        <p:spPr>
          <a:xfrm>
            <a:off x="1259632" y="980728"/>
            <a:ext cx="7498080" cy="5280620"/>
          </a:xfrm>
        </p:spPr>
        <p:txBody>
          <a:bodyPr>
            <a:normAutofit fontScale="92500"/>
          </a:bodyPr>
          <a:lstStyle/>
          <a:p>
            <a:pPr>
              <a:buNone/>
            </a:pPr>
            <a:r>
              <a:rPr lang="es-MX" dirty="0" smtClean="0"/>
              <a:t>1.  VALENTIN HERNANDEZ PAREDES</a:t>
            </a:r>
          </a:p>
          <a:p>
            <a:pPr>
              <a:buNone/>
            </a:pPr>
            <a:r>
              <a:rPr lang="es-MX" dirty="0" smtClean="0"/>
              <a:t>2. ERIKA MARIANA CERVANTES MUÑOZ</a:t>
            </a:r>
          </a:p>
          <a:p>
            <a:pPr>
              <a:buNone/>
            </a:pPr>
            <a:r>
              <a:rPr lang="es-MX" dirty="0" smtClean="0"/>
              <a:t>3.  VIANEY BONILLA ZEMPOALTECA</a:t>
            </a:r>
          </a:p>
          <a:p>
            <a:pPr>
              <a:buNone/>
            </a:pPr>
            <a:r>
              <a:rPr lang="es-MX" dirty="0" smtClean="0"/>
              <a:t>4. GRACIELA CRUZ VELAZQUEZ</a:t>
            </a:r>
          </a:p>
          <a:p>
            <a:pPr>
              <a:buNone/>
            </a:pPr>
            <a:r>
              <a:rPr lang="es-MX" dirty="0" smtClean="0"/>
              <a:t>5. ELSA MARÍA SOLIS VERA</a:t>
            </a:r>
          </a:p>
          <a:p>
            <a:pPr>
              <a:buNone/>
            </a:pPr>
            <a:r>
              <a:rPr lang="es-MX" dirty="0" smtClean="0"/>
              <a:t>6. NORMA PATRICIA GÓMEZ MAGAÑA</a:t>
            </a:r>
          </a:p>
          <a:p>
            <a:pPr>
              <a:buNone/>
            </a:pPr>
            <a:r>
              <a:rPr lang="es-MX" dirty="0" smtClean="0"/>
              <a:t>7. MERCEDES ALEJANDRA MERCADO ABRAJAN</a:t>
            </a:r>
          </a:p>
          <a:p>
            <a:pPr>
              <a:buNone/>
            </a:pPr>
            <a:r>
              <a:rPr lang="es-MX" dirty="0" smtClean="0"/>
              <a:t>8. LUZ MARIA RAMIREZ MEMBRILLO</a:t>
            </a:r>
          </a:p>
          <a:p>
            <a:pPr>
              <a:buNone/>
            </a:pPr>
            <a:r>
              <a:rPr lang="es-MX" dirty="0" smtClean="0"/>
              <a:t>9. BENJAMIN GARCIA RAMIREZ</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31640" y="836712"/>
            <a:ext cx="7498080" cy="5424636"/>
          </a:xfrm>
        </p:spPr>
        <p:txBody>
          <a:bodyPr>
            <a:normAutofit lnSpcReduction="10000"/>
          </a:bodyPr>
          <a:lstStyle/>
          <a:p>
            <a:pPr>
              <a:buNone/>
            </a:pPr>
            <a:r>
              <a:rPr lang="es-MX" dirty="0" smtClean="0"/>
              <a:t>10.  ILEANA SERRANO VALDES</a:t>
            </a:r>
          </a:p>
          <a:p>
            <a:pPr>
              <a:buNone/>
            </a:pPr>
            <a:r>
              <a:rPr lang="es-MX" dirty="0" smtClean="0"/>
              <a:t>11.  INDIRA JIMENEZ MARTINEZ</a:t>
            </a:r>
          </a:p>
          <a:p>
            <a:pPr marL="596646" indent="-514350">
              <a:buNone/>
            </a:pPr>
            <a:r>
              <a:rPr lang="es-MX" dirty="0" smtClean="0"/>
              <a:t>12.  ENRIQUE JAVIER HERNANDEZ ALVAREZ</a:t>
            </a:r>
          </a:p>
          <a:p>
            <a:pPr marL="596646" indent="-514350">
              <a:buNone/>
            </a:pPr>
            <a:r>
              <a:rPr lang="es-MX" dirty="0" smtClean="0"/>
              <a:t>13.  ARACELI LARA ALCANTARA</a:t>
            </a:r>
          </a:p>
          <a:p>
            <a:pPr>
              <a:buNone/>
            </a:pPr>
            <a:r>
              <a:rPr lang="es-MX" dirty="0" smtClean="0"/>
              <a:t>14.  GLORIA OCHOA CORDOVA</a:t>
            </a:r>
          </a:p>
          <a:p>
            <a:pPr>
              <a:buNone/>
            </a:pPr>
            <a:r>
              <a:rPr lang="es-MX" dirty="0" smtClean="0"/>
              <a:t>15.  ARTURO CAMACHO SOUBERBIELLE</a:t>
            </a:r>
          </a:p>
          <a:p>
            <a:pPr>
              <a:buNone/>
            </a:pPr>
            <a:r>
              <a:rPr lang="es-MX" dirty="0" smtClean="0"/>
              <a:t>16.  ANGELICA  RAMOS SERRANO</a:t>
            </a:r>
          </a:p>
          <a:p>
            <a:pPr>
              <a:buNone/>
            </a:pPr>
            <a:r>
              <a:rPr lang="es-MX" dirty="0" smtClean="0"/>
              <a:t>17.  CATALINA GONZÁLEZ MAYA</a:t>
            </a:r>
          </a:p>
          <a:p>
            <a:r>
              <a:rPr lang="es-MX" dirty="0" smtClean="0"/>
              <a:t>VERÓNICA PADILLA CORTÉS</a:t>
            </a:r>
            <a:endParaRPr lang="es-MX" dirty="0"/>
          </a:p>
        </p:txBody>
      </p:sp>
      <p:sp>
        <p:nvSpPr>
          <p:cNvPr id="4" name="1 Título"/>
          <p:cNvSpPr>
            <a:spLocks noGrp="1"/>
          </p:cNvSpPr>
          <p:nvPr>
            <p:ph type="title"/>
          </p:nvPr>
        </p:nvSpPr>
        <p:spPr>
          <a:xfrm>
            <a:off x="971600" y="188640"/>
            <a:ext cx="8172400" cy="504056"/>
          </a:xfrm>
        </p:spPr>
        <p:txBody>
          <a:bodyPr>
            <a:normAutofit fontScale="90000"/>
          </a:bodyPr>
          <a:lstStyle/>
          <a:p>
            <a:r>
              <a:rPr lang="es-MX" dirty="0" smtClean="0"/>
              <a:t>TUTORES DE FORMADORES DE PAZ</a:t>
            </a:r>
            <a:endParaRPr lang="es-MX"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2545</TotalTime>
  <Words>3918</Words>
  <Application>Microsoft Office PowerPoint</Application>
  <PresentationFormat>Presentación en pantalla (4:3)</PresentationFormat>
  <Paragraphs>489</Paragraphs>
  <Slides>66</Slides>
  <Notes>5</Notes>
  <HiddenSlides>0</HiddenSlides>
  <MMClips>0</MMClips>
  <ScaleCrop>false</ScaleCrop>
  <HeadingPairs>
    <vt:vector size="4" baseType="variant">
      <vt:variant>
        <vt:lpstr>Tema</vt:lpstr>
      </vt:variant>
      <vt:variant>
        <vt:i4>1</vt:i4>
      </vt:variant>
      <vt:variant>
        <vt:lpstr>Títulos de diapositiva</vt:lpstr>
      </vt:variant>
      <vt:variant>
        <vt:i4>66</vt:i4>
      </vt:variant>
    </vt:vector>
  </HeadingPairs>
  <TitlesOfParts>
    <vt:vector size="67" baseType="lpstr">
      <vt:lpstr>Solsticio</vt:lpstr>
      <vt:lpstr>Diapositiva 1</vt:lpstr>
      <vt:lpstr>Diapositiva 2</vt:lpstr>
      <vt:lpstr>REUNIÓN DE TRABAJO</vt:lpstr>
      <vt:lpstr>PROGRAMAS NACIONAL DE CONVIVENCIA ESCOLAR  E  INCLUSIÓN Y EQUIDAD EDUCATIVA</vt:lpstr>
      <vt:lpstr>PROPÓSITOS GENERALES</vt:lpstr>
      <vt:lpstr>Propósitos Específicos de la Sesión</vt:lpstr>
      <vt:lpstr>Líneas de acción de las sesiones:</vt:lpstr>
      <vt:lpstr>TUTORES DE FORMADORES DE PAZ</vt:lpstr>
      <vt:lpstr>TUTORES DE FORMADORES DE PAZ</vt:lpstr>
      <vt:lpstr>¿Cómo se vislumbra el futuro?</vt:lpstr>
      <vt:lpstr>CIENCIA Y TECNOLOGÍA</vt:lpstr>
      <vt:lpstr>Diapositiva 12</vt:lpstr>
      <vt:lpstr>ACUERDOS  Y  COMPROMISOS</vt:lpstr>
      <vt:lpstr>Diapositiva 14</vt:lpstr>
      <vt:lpstr>Diapositiva 15</vt:lpstr>
      <vt:lpstr>¿Ahora y en los años próximos?</vt:lpstr>
      <vt:lpstr>Diapositiva 17</vt:lpstr>
      <vt:lpstr>TEMAS   Y   CONTENIDOS</vt:lpstr>
      <vt:lpstr>TEMAS   Y   CONTENIDOS</vt:lpstr>
      <vt:lpstr>Diapositiva 20</vt:lpstr>
      <vt:lpstr>Diapositiva 21</vt:lpstr>
      <vt:lpstr>ANTECEDENTES</vt:lpstr>
      <vt:lpstr>Creación del Pp S271 Programa Nacional de Convivencia Escolar</vt:lpstr>
      <vt:lpstr>Diapositiva 24</vt:lpstr>
      <vt:lpstr>Diapositiva 25</vt:lpstr>
      <vt:lpstr>Diapositiva 26</vt:lpstr>
      <vt:lpstr> La Organización Panamericana de la Salud, enlista las siguientes:   </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Blanco (2005) y Cohen (2006):  “La existencia de un buen clima afectivo y emocional en la escuela y aula es una condición fundamental para que los alumnos aprendan y participen plenamente en la clase”.      Estudio SERCE (UNESCO, 2008)  El clima escolar es la variable más importante para explicar el desempeño académico en países de América Latina y el Caribe.   </vt:lpstr>
      <vt:lpstr>Diapositiva 45</vt:lpstr>
      <vt:lpstr>Diapositiva 46</vt:lpstr>
      <vt:lpstr>Diapositiva 47</vt:lpstr>
      <vt:lpstr>Diapositiva 48</vt:lpstr>
      <vt:lpstr>Diapositiva 49</vt:lpstr>
      <vt:lpstr>AULAS   EN   PAZ</vt:lpstr>
      <vt:lpstr>UNESCO propone una agenda para América Latina,  menciona alternativas:</vt:lpstr>
      <vt:lpstr>Diapositiva 52</vt:lpstr>
      <vt:lpstr>Diapositiva 53</vt:lpstr>
      <vt:lpstr>Objetivos Específicos </vt:lpstr>
      <vt:lpstr>Diapositiva 55</vt:lpstr>
      <vt:lpstr>  PNCE</vt:lpstr>
      <vt:lpstr>Diapositiva 57</vt:lpstr>
      <vt:lpstr>Diapositiva 58</vt:lpstr>
      <vt:lpstr>¿Cómo desarrollar una cultura de paz?</vt:lpstr>
      <vt:lpstr>Programa para la Inclusión y la Equidad Educativa</vt:lpstr>
      <vt:lpstr> Objetivo General de los SEIEM </vt:lpstr>
      <vt:lpstr>Líneas de Acción del PIEE</vt:lpstr>
      <vt:lpstr>Líneas de Acción del PIEE</vt:lpstr>
      <vt:lpstr>Diapositiva 64</vt:lpstr>
      <vt:lpstr>Educación Inclusiva</vt:lpstr>
      <vt:lpstr> Reflexión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HOLA</dc:title>
  <dc:creator>Diana Sofía</dc:creator>
  <cp:lastModifiedBy>Diana Sofía</cp:lastModifiedBy>
  <cp:revision>421</cp:revision>
  <cp:lastPrinted>2016-12-08T17:47:36Z</cp:lastPrinted>
  <dcterms:created xsi:type="dcterms:W3CDTF">2016-11-22T20:13:00Z</dcterms:created>
  <dcterms:modified xsi:type="dcterms:W3CDTF">2017-02-03T18:03:32Z</dcterms:modified>
</cp:coreProperties>
</file>