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63" r:id="rId5"/>
    <p:sldId id="262" r:id="rId6"/>
    <p:sldId id="278" r:id="rId7"/>
    <p:sldId id="264" r:id="rId8"/>
    <p:sldId id="275" r:id="rId9"/>
    <p:sldId id="276" r:id="rId10"/>
    <p:sldId id="277" r:id="rId11"/>
    <p:sldId id="279" r:id="rId12"/>
    <p:sldId id="281" r:id="rId13"/>
    <p:sldId id="280" r:id="rId14"/>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864"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5723B1-2C8B-43FA-B7BC-45BB24116870}" type="datetimeFigureOut">
              <a:rPr lang="es-MX" smtClean="0"/>
              <a:t>26/02/2021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A820C5-1709-457F-BF9D-1B58451ACF90}" type="slidenum">
              <a:rPr lang="es-MX" smtClean="0"/>
              <a:t>‹Nº›</a:t>
            </a:fld>
            <a:endParaRPr lang="es-MX"/>
          </a:p>
        </p:txBody>
      </p:sp>
    </p:spTree>
    <p:extLst>
      <p:ext uri="{BB962C8B-B14F-4D97-AF65-F5344CB8AC3E}">
        <p14:creationId xmlns:p14="http://schemas.microsoft.com/office/powerpoint/2010/main" val="1869919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4A0D9B4D-00DD-4A9D-98BE-06FF42D4D774}" type="datetimeFigureOut">
              <a:rPr lang="es-MX" smtClean="0"/>
              <a:t>26/02/2021</a:t>
            </a:fld>
            <a:endParaRPr lang="es-MX"/>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s-MX"/>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0791B97-48A6-4FB1-A45F-E327602D9C79}" type="slidenum">
              <a:rPr lang="es-MX" smtClean="0"/>
              <a:t>‹Nº›</a:t>
            </a:fld>
            <a:endParaRPr lang="es-MX"/>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108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A0D9B4D-00DD-4A9D-98BE-06FF42D4D774}" type="datetimeFigureOut">
              <a:rPr lang="es-MX" smtClean="0"/>
              <a:t>26/02/2021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0791B97-48A6-4FB1-A45F-E327602D9C79}" type="slidenum">
              <a:rPr lang="es-MX" smtClean="0"/>
              <a:t>‹Nº›</a:t>
            </a:fld>
            <a:endParaRPr lang="es-MX"/>
          </a:p>
        </p:txBody>
      </p:sp>
    </p:spTree>
    <p:extLst>
      <p:ext uri="{BB962C8B-B14F-4D97-AF65-F5344CB8AC3E}">
        <p14:creationId xmlns:p14="http://schemas.microsoft.com/office/powerpoint/2010/main" val="3616577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A0D9B4D-00DD-4A9D-98BE-06FF42D4D774}" type="datetimeFigureOut">
              <a:rPr lang="es-MX" smtClean="0"/>
              <a:t>26/02/2021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0791B97-48A6-4FB1-A45F-E327602D9C79}" type="slidenum">
              <a:rPr lang="es-MX" smtClean="0"/>
              <a:t>‹Nº›</a:t>
            </a:fld>
            <a:endParaRPr lang="es-MX"/>
          </a:p>
        </p:txBody>
      </p:sp>
    </p:spTree>
    <p:extLst>
      <p:ext uri="{BB962C8B-B14F-4D97-AF65-F5344CB8AC3E}">
        <p14:creationId xmlns:p14="http://schemas.microsoft.com/office/powerpoint/2010/main" val="4260607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A0D9B4D-00DD-4A9D-98BE-06FF42D4D774}" type="datetimeFigureOut">
              <a:rPr lang="es-MX" smtClean="0"/>
              <a:t>26/02/2021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0791B97-48A6-4FB1-A45F-E327602D9C79}" type="slidenum">
              <a:rPr lang="es-MX" smtClean="0"/>
              <a:t>‹Nº›</a:t>
            </a:fld>
            <a:endParaRPr lang="es-MX"/>
          </a:p>
        </p:txBody>
      </p:sp>
    </p:spTree>
    <p:extLst>
      <p:ext uri="{BB962C8B-B14F-4D97-AF65-F5344CB8AC3E}">
        <p14:creationId xmlns:p14="http://schemas.microsoft.com/office/powerpoint/2010/main" val="400118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A0D9B4D-00DD-4A9D-98BE-06FF42D4D774}" type="datetimeFigureOut">
              <a:rPr lang="es-MX" smtClean="0"/>
              <a:t>26/02/2021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0791B97-48A6-4FB1-A45F-E327602D9C79}" type="slidenum">
              <a:rPr lang="es-MX" smtClean="0"/>
              <a:t>‹Nº›</a:t>
            </a:fld>
            <a:endParaRPr lang="es-MX"/>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970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A0D9B4D-00DD-4A9D-98BE-06FF42D4D774}" type="datetimeFigureOut">
              <a:rPr lang="es-MX" smtClean="0"/>
              <a:t>26/02/2021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0791B97-48A6-4FB1-A45F-E327602D9C79}" type="slidenum">
              <a:rPr lang="es-MX" smtClean="0"/>
              <a:t>‹Nº›</a:t>
            </a:fld>
            <a:endParaRPr lang="es-MX"/>
          </a:p>
        </p:txBody>
      </p:sp>
    </p:spTree>
    <p:extLst>
      <p:ext uri="{BB962C8B-B14F-4D97-AF65-F5344CB8AC3E}">
        <p14:creationId xmlns:p14="http://schemas.microsoft.com/office/powerpoint/2010/main" val="2052675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A0D9B4D-00DD-4A9D-98BE-06FF42D4D774}" type="datetimeFigureOut">
              <a:rPr lang="es-MX" smtClean="0"/>
              <a:t>26/02/2021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80791B97-48A6-4FB1-A45F-E327602D9C79}" type="slidenum">
              <a:rPr lang="es-MX" smtClean="0"/>
              <a:t>‹Nº›</a:t>
            </a:fld>
            <a:endParaRPr lang="es-MX"/>
          </a:p>
        </p:txBody>
      </p:sp>
    </p:spTree>
    <p:extLst>
      <p:ext uri="{BB962C8B-B14F-4D97-AF65-F5344CB8AC3E}">
        <p14:creationId xmlns:p14="http://schemas.microsoft.com/office/powerpoint/2010/main" val="2116547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A0D9B4D-00DD-4A9D-98BE-06FF42D4D774}" type="datetimeFigureOut">
              <a:rPr lang="es-MX" smtClean="0"/>
              <a:t>26/02/2021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80791B97-48A6-4FB1-A45F-E327602D9C79}" type="slidenum">
              <a:rPr lang="es-MX" smtClean="0"/>
              <a:t>‹Nº›</a:t>
            </a:fld>
            <a:endParaRPr lang="es-MX"/>
          </a:p>
        </p:txBody>
      </p:sp>
    </p:spTree>
    <p:extLst>
      <p:ext uri="{BB962C8B-B14F-4D97-AF65-F5344CB8AC3E}">
        <p14:creationId xmlns:p14="http://schemas.microsoft.com/office/powerpoint/2010/main" val="4783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0D9B4D-00DD-4A9D-98BE-06FF42D4D774}" type="datetimeFigureOut">
              <a:rPr lang="es-MX" smtClean="0"/>
              <a:t>26/02/2021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80791B97-48A6-4FB1-A45F-E327602D9C79}" type="slidenum">
              <a:rPr lang="es-MX" smtClean="0"/>
              <a:t>‹Nº›</a:t>
            </a:fld>
            <a:endParaRPr lang="es-MX"/>
          </a:p>
        </p:txBody>
      </p:sp>
    </p:spTree>
    <p:extLst>
      <p:ext uri="{BB962C8B-B14F-4D97-AF65-F5344CB8AC3E}">
        <p14:creationId xmlns:p14="http://schemas.microsoft.com/office/powerpoint/2010/main" val="1344432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A0D9B4D-00DD-4A9D-98BE-06FF42D4D774}" type="datetimeFigureOut">
              <a:rPr lang="es-MX" smtClean="0"/>
              <a:t>26/02/2021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0791B97-48A6-4FB1-A45F-E327602D9C79}" type="slidenum">
              <a:rPr lang="es-MX" smtClean="0"/>
              <a:t>‹Nº›</a:t>
            </a:fld>
            <a:endParaRPr lang="es-MX"/>
          </a:p>
        </p:txBody>
      </p:sp>
    </p:spTree>
    <p:extLst>
      <p:ext uri="{BB962C8B-B14F-4D97-AF65-F5344CB8AC3E}">
        <p14:creationId xmlns:p14="http://schemas.microsoft.com/office/powerpoint/2010/main" val="2684703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A0D9B4D-00DD-4A9D-98BE-06FF42D4D774}" type="datetimeFigureOut">
              <a:rPr lang="es-MX" smtClean="0"/>
              <a:t>26/02/2021</a:t>
            </a:fld>
            <a:endParaRPr lang="es-MX"/>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791B97-48A6-4FB1-A45F-E327602D9C79}" type="slidenum">
              <a:rPr lang="es-MX" smtClean="0"/>
              <a:t>‹Nº›</a:t>
            </a:fld>
            <a:endParaRPr lang="es-MX"/>
          </a:p>
        </p:txBody>
      </p:sp>
    </p:spTree>
    <p:extLst>
      <p:ext uri="{BB962C8B-B14F-4D97-AF65-F5344CB8AC3E}">
        <p14:creationId xmlns:p14="http://schemas.microsoft.com/office/powerpoint/2010/main" val="230195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4A0D9B4D-00DD-4A9D-98BE-06FF42D4D774}" type="datetimeFigureOut">
              <a:rPr lang="es-MX" smtClean="0"/>
              <a:t>26/02/2021</a:t>
            </a:fld>
            <a:endParaRPr lang="es-MX"/>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s-MX"/>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80791B97-48A6-4FB1-A45F-E327602D9C79}" type="slidenum">
              <a:rPr lang="es-MX" smtClean="0"/>
              <a:t>‹Nº›</a:t>
            </a:fld>
            <a:endParaRPr lang="es-MX"/>
          </a:p>
        </p:txBody>
      </p:sp>
    </p:spTree>
    <p:extLst>
      <p:ext uri="{BB962C8B-B14F-4D97-AF65-F5344CB8AC3E}">
        <p14:creationId xmlns:p14="http://schemas.microsoft.com/office/powerpoint/2010/main" val="37573165"/>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TEXcnUF3qZY&amp;feature=youtu.b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5bYmtq2fGm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onapred.org.mx/userfiles/files/Diez_Preguntas_COVID-19_5-05-2020.pdf" TargetMode="External"/><Relationship Id="rId2" Type="http://schemas.openxmlformats.org/officeDocument/2006/relationships/hyperlink" Target="https://wordwall.net/es/resource/224653"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OGzRjY_CLl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2C6DBAD6-8CB8-42FF-B0D9-6CE619D423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xmlns="" id="{BC67B137-15B0-4AF6-94A8-AC00BA8D7B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xmlns="" id="{5699F27B-22F2-45E1-BFB8-2B1FF14A95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1 Título"/>
          <p:cNvSpPr>
            <a:spLocks noGrp="1"/>
          </p:cNvSpPr>
          <p:nvPr>
            <p:ph type="ctrTitle"/>
          </p:nvPr>
        </p:nvSpPr>
        <p:spPr>
          <a:xfrm>
            <a:off x="641350" y="596691"/>
            <a:ext cx="3602736" cy="5269651"/>
          </a:xfrm>
        </p:spPr>
        <p:txBody>
          <a:bodyPr vert="horz" lIns="91440" tIns="45720" rIns="91440" bIns="45720" rtlCol="0" anchor="ctr">
            <a:normAutofit/>
          </a:bodyPr>
          <a:lstStyle/>
          <a:p>
            <a:pPr>
              <a:lnSpc>
                <a:spcPct val="90000"/>
              </a:lnSpc>
            </a:pPr>
            <a:r>
              <a:rPr lang="en-US" sz="2000" b="0" i="1" dirty="0"/>
              <a:t>FICHERO DE ACTIVIDADES </a:t>
            </a:r>
            <a:r>
              <a:rPr lang="en-US" sz="3200" b="0" i="1" dirty="0"/>
              <a:t/>
            </a:r>
            <a:br>
              <a:rPr lang="en-US" sz="3200" b="0" i="1" dirty="0"/>
            </a:br>
            <a:r>
              <a:rPr lang="en-US" sz="3200" dirty="0"/>
              <a:t/>
            </a:r>
            <a:br>
              <a:rPr lang="en-US" sz="3200" dirty="0"/>
            </a:br>
            <a:r>
              <a:rPr lang="en-US" sz="3200" dirty="0"/>
              <a:t/>
            </a:r>
            <a:br>
              <a:rPr lang="en-US" sz="3200" dirty="0"/>
            </a:br>
            <a:r>
              <a:rPr lang="en-US" sz="3200" i="1" dirty="0">
                <a:effectLst>
                  <a:outerShdw blurRad="38100" dist="38100" dir="2700000" algn="tl">
                    <a:srgbClr val="000000">
                      <a:alpha val="43137"/>
                    </a:srgbClr>
                  </a:outerShdw>
                </a:effectLst>
              </a:rPr>
              <a:t>“JUNTOS POR LA INCLUSIÓN Y LA EQUIDAD EDUCATIVA” </a:t>
            </a:r>
          </a:p>
        </p:txBody>
      </p:sp>
      <p:cxnSp>
        <p:nvCxnSpPr>
          <p:cNvPr id="77" name="Straight Connector 76">
            <a:extLst>
              <a:ext uri="{FF2B5EF4-FFF2-40B4-BE49-F238E27FC236}">
                <a16:creationId xmlns:a16="http://schemas.microsoft.com/office/drawing/2014/main" xmlns="" id="{633ABDA7-FF8C-4E26-8C7D-47E0AE54EA2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265557"/>
            <a:ext cx="7031" cy="39319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5732356" y="767534"/>
            <a:ext cx="5152394" cy="1707470"/>
          </a:xfrm>
        </p:spPr>
        <p:txBody>
          <a:bodyPr vert="horz" lIns="91440" tIns="45720" rIns="91440" bIns="45720" rtlCol="0" anchor="ctr">
            <a:normAutofit/>
          </a:bodyPr>
          <a:lstStyle/>
          <a:p>
            <a:pPr algn="ctr" defTabSz="914400">
              <a:lnSpc>
                <a:spcPct val="90000"/>
              </a:lnSpc>
              <a:spcAft>
                <a:spcPts val="600"/>
              </a:spcAft>
              <a:buClr>
                <a:schemeClr val="tx1"/>
              </a:buClr>
              <a:buSzPct val="80000"/>
            </a:pPr>
            <a:r>
              <a:rPr lang="en-US" sz="2000" b="1" i="1" dirty="0" err="1">
                <a:effectLst>
                  <a:outerShdw blurRad="38100" dist="38100" dir="2700000" algn="tl">
                    <a:srgbClr val="000000">
                      <a:alpha val="43137"/>
                    </a:srgbClr>
                  </a:outerShdw>
                </a:effectLst>
              </a:rPr>
              <a:t>Dirección</a:t>
            </a:r>
            <a:r>
              <a:rPr lang="en-US" sz="2000" b="1" i="1" dirty="0">
                <a:effectLst>
                  <a:outerShdw blurRad="38100" dist="38100" dir="2700000" algn="tl">
                    <a:srgbClr val="000000">
                      <a:alpha val="43137"/>
                    </a:srgbClr>
                  </a:outerShdw>
                </a:effectLst>
              </a:rPr>
              <a:t> de </a:t>
            </a:r>
            <a:r>
              <a:rPr lang="en-US" sz="2000" b="1" i="1" dirty="0" err="1">
                <a:effectLst>
                  <a:outerShdw blurRad="38100" dist="38100" dir="2700000" algn="tl">
                    <a:srgbClr val="000000">
                      <a:alpha val="43137"/>
                    </a:srgbClr>
                  </a:outerShdw>
                </a:effectLst>
              </a:rPr>
              <a:t>Educación</a:t>
            </a:r>
            <a:r>
              <a:rPr lang="en-US" sz="2000" b="1" i="1" dirty="0">
                <a:effectLst>
                  <a:outerShdw blurRad="38100" dist="38100" dir="2700000" algn="tl">
                    <a:srgbClr val="000000">
                      <a:alpha val="43137"/>
                    </a:srgbClr>
                  </a:outerShdw>
                </a:effectLst>
              </a:rPr>
              <a:t> Elemental</a:t>
            </a:r>
          </a:p>
          <a:p>
            <a:pPr algn="ctr" defTabSz="914400">
              <a:lnSpc>
                <a:spcPct val="90000"/>
              </a:lnSpc>
              <a:spcAft>
                <a:spcPts val="600"/>
              </a:spcAft>
              <a:buClr>
                <a:schemeClr val="tx1"/>
              </a:buClr>
              <a:buSzPct val="80000"/>
            </a:pPr>
            <a:r>
              <a:rPr lang="en-US" sz="2000" b="1" i="1" dirty="0" err="1">
                <a:effectLst>
                  <a:outerShdw blurRad="38100" dist="38100" dir="2700000" algn="tl">
                    <a:srgbClr val="000000">
                      <a:alpha val="43137"/>
                    </a:srgbClr>
                  </a:outerShdw>
                </a:effectLst>
              </a:rPr>
              <a:t>Departamento</a:t>
            </a:r>
            <a:r>
              <a:rPr lang="en-US" sz="2000" b="1" i="1" dirty="0">
                <a:effectLst>
                  <a:outerShdw blurRad="38100" dist="38100" dir="2700000" algn="tl">
                    <a:srgbClr val="000000">
                      <a:alpha val="43137"/>
                    </a:srgbClr>
                  </a:outerShdw>
                </a:effectLst>
              </a:rPr>
              <a:t> para el Desarrollo </a:t>
            </a:r>
          </a:p>
          <a:p>
            <a:pPr algn="ctr" defTabSz="914400">
              <a:lnSpc>
                <a:spcPct val="90000"/>
              </a:lnSpc>
              <a:spcAft>
                <a:spcPts val="600"/>
              </a:spcAft>
              <a:buClr>
                <a:schemeClr val="tx1"/>
              </a:buClr>
              <a:buSzPct val="80000"/>
            </a:pPr>
            <a:r>
              <a:rPr lang="en-US" sz="2000" b="1" i="1" dirty="0">
                <a:effectLst>
                  <a:outerShdw blurRad="38100" dist="38100" dir="2700000" algn="tl">
                    <a:srgbClr val="000000">
                      <a:alpha val="43137"/>
                    </a:srgbClr>
                  </a:outerShdw>
                </a:effectLst>
              </a:rPr>
              <a:t>de la Calidad </a:t>
            </a:r>
            <a:r>
              <a:rPr lang="en-US" sz="2000" b="1" i="1" dirty="0" err="1">
                <a:effectLst>
                  <a:outerShdw blurRad="38100" dist="38100" dir="2700000" algn="tl">
                    <a:srgbClr val="000000">
                      <a:alpha val="43137"/>
                    </a:srgbClr>
                  </a:outerShdw>
                </a:effectLst>
              </a:rPr>
              <a:t>Educativa</a:t>
            </a:r>
            <a:r>
              <a:rPr lang="en-US" sz="2000" b="1" i="1" dirty="0">
                <a:effectLst>
                  <a:outerShdw blurRad="38100" dist="38100" dir="2700000" algn="tl">
                    <a:srgbClr val="000000">
                      <a:alpha val="43137"/>
                    </a:srgbClr>
                  </a:outerShdw>
                </a:effectLst>
              </a:rPr>
              <a:t>   </a:t>
            </a:r>
          </a:p>
          <a:p>
            <a:pPr algn="ctr" defTabSz="914400">
              <a:lnSpc>
                <a:spcPct val="90000"/>
              </a:lnSpc>
              <a:spcAft>
                <a:spcPts val="600"/>
              </a:spcAft>
              <a:buClr>
                <a:schemeClr val="tx1"/>
              </a:buClr>
              <a:buSzPct val="80000"/>
            </a:pPr>
            <a:r>
              <a:rPr lang="en-US" sz="2000" b="1" i="1" dirty="0" err="1">
                <a:effectLst>
                  <a:outerShdw blurRad="38100" dist="38100" dir="2700000" algn="tl">
                    <a:srgbClr val="000000">
                      <a:alpha val="43137"/>
                    </a:srgbClr>
                  </a:outerShdw>
                </a:effectLst>
              </a:rPr>
              <a:t>Oficina</a:t>
            </a:r>
            <a:r>
              <a:rPr lang="en-US" sz="2000" b="1" i="1" dirty="0">
                <a:effectLst>
                  <a:outerShdw blurRad="38100" dist="38100" dir="2700000" algn="tl">
                    <a:srgbClr val="000000">
                      <a:alpha val="43137"/>
                    </a:srgbClr>
                  </a:outerShdw>
                </a:effectLst>
              </a:rPr>
              <a:t> de </a:t>
            </a:r>
            <a:r>
              <a:rPr lang="en-US" sz="2000" b="1" i="1" dirty="0" err="1">
                <a:effectLst>
                  <a:outerShdw blurRad="38100" dist="38100" dir="2700000" algn="tl">
                    <a:srgbClr val="000000">
                      <a:alpha val="43137"/>
                    </a:srgbClr>
                  </a:outerShdw>
                </a:effectLst>
              </a:rPr>
              <a:t>Inclusión</a:t>
            </a:r>
            <a:r>
              <a:rPr lang="en-US" sz="2000" b="1" i="1" dirty="0">
                <a:effectLst>
                  <a:outerShdw blurRad="38100" dist="38100" dir="2700000" algn="tl">
                    <a:srgbClr val="000000">
                      <a:alpha val="43137"/>
                    </a:srgbClr>
                  </a:outerShdw>
                </a:effectLst>
              </a:rPr>
              <a:t> y </a:t>
            </a:r>
            <a:r>
              <a:rPr lang="en-US" sz="2000" b="1" i="1" dirty="0" err="1">
                <a:effectLst>
                  <a:outerShdw blurRad="38100" dist="38100" dir="2700000" algn="tl">
                    <a:srgbClr val="000000">
                      <a:alpha val="43137"/>
                    </a:srgbClr>
                  </a:outerShdw>
                </a:effectLst>
              </a:rPr>
              <a:t>Equidad</a:t>
            </a:r>
            <a:r>
              <a:rPr lang="en-US" sz="2000" b="1" i="1" dirty="0">
                <a:effectLst>
                  <a:outerShdw blurRad="38100" dist="38100" dir="2700000" algn="tl">
                    <a:srgbClr val="000000">
                      <a:alpha val="43137"/>
                    </a:srgbClr>
                  </a:outerShdw>
                </a:effectLst>
              </a:rPr>
              <a:t> </a:t>
            </a:r>
            <a:r>
              <a:rPr lang="en-US" sz="2000" b="1" i="1" dirty="0" err="1">
                <a:effectLst>
                  <a:outerShdw blurRad="38100" dist="38100" dir="2700000" algn="tl">
                    <a:srgbClr val="000000">
                      <a:alpha val="43137"/>
                    </a:srgbClr>
                  </a:outerShdw>
                </a:effectLst>
              </a:rPr>
              <a:t>Educativa</a:t>
            </a:r>
            <a:endParaRPr lang="en-US" sz="2000" b="1" i="1" dirty="0">
              <a:effectLst>
                <a:outerShdw blurRad="38100" dist="38100" dir="2700000" algn="tl">
                  <a:srgbClr val="000000">
                    <a:alpha val="43137"/>
                  </a:srgbClr>
                </a:outerShdw>
              </a:effectLst>
            </a:endParaRPr>
          </a:p>
        </p:txBody>
      </p:sp>
      <p:pic>
        <p:nvPicPr>
          <p:cNvPr id="17" name="Imagen 2">
            <a:extLst>
              <a:ext uri="{FF2B5EF4-FFF2-40B4-BE49-F238E27FC236}">
                <a16:creationId xmlns:a16="http://schemas.microsoft.com/office/drawing/2014/main" xmlns="" id="{7C70A45B-B501-41FD-A67D-5491A4802EBC}"/>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82323"/>
          <a:stretch/>
        </p:blipFill>
        <p:spPr bwMode="auto">
          <a:xfrm rot="10800000">
            <a:off x="231140" y="242558"/>
            <a:ext cx="11696246" cy="24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2">
            <a:extLst>
              <a:ext uri="{FF2B5EF4-FFF2-40B4-BE49-F238E27FC236}">
                <a16:creationId xmlns:a16="http://schemas.microsoft.com/office/drawing/2014/main" xmlns="" id="{BF9B923D-440C-4C3B-ADD3-D1CB95734FB9}"/>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82323"/>
          <a:stretch/>
        </p:blipFill>
        <p:spPr bwMode="auto">
          <a:xfrm>
            <a:off x="246380" y="6538708"/>
            <a:ext cx="11696246" cy="24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s://sites.google.com/site/integracionedomex/_/rsrc/1472777324732/home/logo%201.jpg?height=200&amp;width=20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8093" y="196731"/>
            <a:ext cx="1200329" cy="12003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0F5ABF7D-676A-4296-920D-1CD4D6E26534}"/>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Effect>
                      <a14:brightnessContrast bright="40000" contrast="20000"/>
                    </a14:imgEffect>
                  </a14:imgLayer>
                </a14:imgProps>
              </a:ext>
            </a:extLst>
          </a:blip>
          <a:srcRect l="11611" t="6337" r="12380" b="33853"/>
          <a:stretch/>
        </p:blipFill>
        <p:spPr>
          <a:xfrm>
            <a:off x="5306178" y="2736929"/>
            <a:ext cx="5547869" cy="3274132"/>
          </a:xfrm>
          <a:prstGeom prst="rect">
            <a:avLst/>
          </a:prstGeom>
          <a:ln>
            <a:noFill/>
          </a:ln>
          <a:effectLst>
            <a:softEdge rad="112500"/>
          </a:effectLst>
        </p:spPr>
      </p:pic>
      <p:sp>
        <p:nvSpPr>
          <p:cNvPr id="14" name="TextBox 13">
            <a:extLst>
              <a:ext uri="{FF2B5EF4-FFF2-40B4-BE49-F238E27FC236}">
                <a16:creationId xmlns:a16="http://schemas.microsoft.com/office/drawing/2014/main" xmlns="" id="{4296E8AF-CFBF-4669-A306-D22DB4058C2B}"/>
              </a:ext>
            </a:extLst>
          </p:cNvPr>
          <p:cNvSpPr txBox="1"/>
          <p:nvPr/>
        </p:nvSpPr>
        <p:spPr>
          <a:xfrm>
            <a:off x="10387941" y="6198744"/>
            <a:ext cx="1392381" cy="369332"/>
          </a:xfrm>
          <a:prstGeom prst="rect">
            <a:avLst/>
          </a:prstGeom>
          <a:noFill/>
        </p:spPr>
        <p:txBody>
          <a:bodyPr wrap="square">
            <a:spAutoFit/>
          </a:bodyPr>
          <a:lstStyle/>
          <a:p>
            <a:r>
              <a:rPr lang="en-US" sz="1800" b="0" i="1" dirty="0" err="1"/>
              <a:t>Marzo</a:t>
            </a:r>
            <a:r>
              <a:rPr lang="en-US" sz="1800" b="0" i="1" dirty="0"/>
              <a:t> 2021</a:t>
            </a:r>
            <a:endParaRPr lang="en-US" dirty="0"/>
          </a:p>
        </p:txBody>
      </p:sp>
    </p:spTree>
    <p:extLst>
      <p:ext uri="{BB962C8B-B14F-4D97-AF65-F5344CB8AC3E}">
        <p14:creationId xmlns:p14="http://schemas.microsoft.com/office/powerpoint/2010/main" val="2636896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9EA99BE-D700-4B22-8842-225B6D331CD3}"/>
              </a:ext>
            </a:extLst>
          </p:cNvPr>
          <p:cNvSpPr>
            <a:spLocks noGrp="1"/>
          </p:cNvSpPr>
          <p:nvPr>
            <p:ph type="title"/>
          </p:nvPr>
        </p:nvSpPr>
        <p:spPr>
          <a:xfrm>
            <a:off x="342598" y="302504"/>
            <a:ext cx="11387178" cy="425195"/>
          </a:xfrm>
        </p:spPr>
        <p:txBody>
          <a:bodyPr>
            <a:noAutofit/>
          </a:bodyPr>
          <a:lstStyle/>
          <a:p>
            <a:pPr algn="ctr"/>
            <a:r>
              <a:rPr lang="es-MX" sz="2400" b="1" i="1" dirty="0">
                <a:ea typeface="+mn-ea"/>
                <a:cs typeface="+mn-cs"/>
              </a:rPr>
              <a:t>“</a:t>
            </a:r>
            <a:r>
              <a:rPr lang="es-MX" sz="2400" b="1" i="1" kern="1200" dirty="0">
                <a:solidFill>
                  <a:schemeClr val="tx1"/>
                </a:solidFill>
                <a:effectLst/>
                <a:ea typeface="+mn-ea"/>
                <a:cs typeface="+mn-cs"/>
              </a:rPr>
              <a:t>Un Cromosoma de más</a:t>
            </a:r>
            <a:r>
              <a:rPr lang="es-MX" sz="2400" b="1" kern="1200" dirty="0">
                <a:solidFill>
                  <a:schemeClr val="tx1"/>
                </a:solidFill>
                <a:effectLst/>
                <a:ea typeface="+mn-ea"/>
                <a:cs typeface="+mn-cs"/>
              </a:rPr>
              <a:t>”</a:t>
            </a:r>
            <a:endParaRPr lang="es-MX" sz="2400" dirty="0">
              <a:solidFill>
                <a:schemeClr val="tx1"/>
              </a:solidFill>
            </a:endParaRPr>
          </a:p>
        </p:txBody>
      </p:sp>
      <p:graphicFrame>
        <p:nvGraphicFramePr>
          <p:cNvPr id="91" name="Tabla 91">
            <a:extLst>
              <a:ext uri="{FF2B5EF4-FFF2-40B4-BE49-F238E27FC236}">
                <a16:creationId xmlns:a16="http://schemas.microsoft.com/office/drawing/2014/main" xmlns="" id="{2E020051-C4DC-4803-9179-43B9E48B49E4}"/>
              </a:ext>
            </a:extLst>
          </p:cNvPr>
          <p:cNvGraphicFramePr>
            <a:graphicFrameLocks noGrp="1"/>
          </p:cNvGraphicFramePr>
          <p:nvPr>
            <p:ph idx="1"/>
            <p:extLst>
              <p:ext uri="{D42A27DB-BD31-4B8C-83A1-F6EECF244321}">
                <p14:modId xmlns:p14="http://schemas.microsoft.com/office/powerpoint/2010/main" val="456417272"/>
              </p:ext>
            </p:extLst>
          </p:nvPr>
        </p:nvGraphicFramePr>
        <p:xfrm>
          <a:off x="342601" y="727699"/>
          <a:ext cx="11387175" cy="914400"/>
        </p:xfrm>
        <a:graphic>
          <a:graphicData uri="http://schemas.openxmlformats.org/drawingml/2006/table">
            <a:tbl>
              <a:tblPr firstRow="1" bandRow="1">
                <a:tableStyleId>{6E25E649-3F16-4E02-A733-19D2CDBF48F0}</a:tableStyleId>
              </a:tblPr>
              <a:tblGrid>
                <a:gridCol w="3213615">
                  <a:extLst>
                    <a:ext uri="{9D8B030D-6E8A-4147-A177-3AD203B41FA5}">
                      <a16:colId xmlns:a16="http://schemas.microsoft.com/office/drawing/2014/main" xmlns="" val="3810776915"/>
                    </a:ext>
                  </a:extLst>
                </a:gridCol>
                <a:gridCol w="4813682">
                  <a:extLst>
                    <a:ext uri="{9D8B030D-6E8A-4147-A177-3AD203B41FA5}">
                      <a16:colId xmlns:a16="http://schemas.microsoft.com/office/drawing/2014/main" xmlns="" val="1772567624"/>
                    </a:ext>
                  </a:extLst>
                </a:gridCol>
                <a:gridCol w="3359878">
                  <a:extLst>
                    <a:ext uri="{9D8B030D-6E8A-4147-A177-3AD203B41FA5}">
                      <a16:colId xmlns:a16="http://schemas.microsoft.com/office/drawing/2014/main" xmlns="" val="1179060454"/>
                    </a:ext>
                  </a:extLst>
                </a:gridCol>
              </a:tblGrid>
              <a:tr h="880435">
                <a:tc>
                  <a:txBody>
                    <a:bodyPr/>
                    <a:lstStyle/>
                    <a:p>
                      <a:pPr algn="ctr"/>
                      <a:r>
                        <a:rPr lang="es-ES" sz="1600" b="1" dirty="0">
                          <a:solidFill>
                            <a:schemeClr val="tx1"/>
                          </a:solidFill>
                          <a:latin typeface="Gill Sans MT" panose="020B0502020104020203" pitchFamily="34" charset="0"/>
                        </a:rPr>
                        <a:t>Dirigido a:</a:t>
                      </a:r>
                    </a:p>
                    <a:p>
                      <a:pPr algn="ctr"/>
                      <a:r>
                        <a:rPr lang="es-MX" sz="1600" b="1" kern="1200" dirty="0">
                          <a:solidFill>
                            <a:schemeClr val="lt1"/>
                          </a:solidFill>
                          <a:effectLst/>
                          <a:latin typeface="+mn-lt"/>
                          <a:ea typeface="+mn-ea"/>
                          <a:cs typeface="+mn-cs"/>
                        </a:rPr>
                        <a:t> </a:t>
                      </a:r>
                      <a:r>
                        <a:rPr lang="es-MX" sz="1600" b="0" kern="1200" dirty="0">
                          <a:solidFill>
                            <a:schemeClr val="tx1">
                              <a:lumMod val="95000"/>
                              <a:lumOff val="5000"/>
                            </a:schemeClr>
                          </a:solidFill>
                          <a:effectLst/>
                          <a:latin typeface="Gill Sans MT" panose="020B0502020104020203" pitchFamily="34" charset="0"/>
                          <a:ea typeface="+mn-ea"/>
                          <a:cs typeface="+mn-cs"/>
                        </a:rPr>
                        <a:t>Los docentes, niños y padres de familia</a:t>
                      </a:r>
                      <a:endParaRPr lang="es-ES" sz="1600" b="0" dirty="0">
                        <a:solidFill>
                          <a:schemeClr val="tx1">
                            <a:lumMod val="95000"/>
                            <a:lumOff val="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800" b="1" dirty="0">
                          <a:solidFill>
                            <a:schemeClr val="tx1"/>
                          </a:solidFill>
                          <a:latin typeface="Gill Sans MT" panose="020B0502020104020203" pitchFamily="34" charset="0"/>
                        </a:rPr>
                        <a:t>Conmemoración del </a:t>
                      </a:r>
                      <a:r>
                        <a:rPr lang="es-ES" sz="1800" b="1" dirty="0">
                          <a:solidFill>
                            <a:schemeClr val="tx1">
                              <a:lumMod val="95000"/>
                              <a:lumOff val="5000"/>
                            </a:schemeClr>
                          </a:solidFill>
                          <a:latin typeface="Gill Sans MT" panose="020B0502020104020203" pitchFamily="34" charset="0"/>
                        </a:rPr>
                        <a:t>21 marzo</a:t>
                      </a:r>
                    </a:p>
                    <a:p>
                      <a:pPr algn="ctr"/>
                      <a:r>
                        <a:rPr lang="es-ES" sz="1800" b="1" dirty="0">
                          <a:solidFill>
                            <a:schemeClr val="tx1">
                              <a:lumMod val="95000"/>
                              <a:lumOff val="5000"/>
                            </a:schemeClr>
                          </a:solidFill>
                          <a:latin typeface="+mn-lt"/>
                        </a:rPr>
                        <a:t>Día</a:t>
                      </a:r>
                      <a:r>
                        <a:rPr lang="es-ES" sz="1800" dirty="0">
                          <a:solidFill>
                            <a:schemeClr val="tx1">
                              <a:lumMod val="95000"/>
                              <a:lumOff val="5000"/>
                            </a:schemeClr>
                          </a:solidFill>
                          <a:latin typeface="+mn-lt"/>
                        </a:rPr>
                        <a:t> </a:t>
                      </a:r>
                      <a:r>
                        <a:rPr lang="es-MX" sz="1800" b="1" kern="1200" dirty="0">
                          <a:solidFill>
                            <a:schemeClr val="tx1">
                              <a:lumMod val="95000"/>
                              <a:lumOff val="5000"/>
                            </a:schemeClr>
                          </a:solidFill>
                          <a:effectLst/>
                          <a:latin typeface="+mn-lt"/>
                          <a:ea typeface="+mn-ea"/>
                          <a:cs typeface="+mn-cs"/>
                        </a:rPr>
                        <a:t>mundial del Síndrome de Down</a:t>
                      </a:r>
                    </a:p>
                    <a:p>
                      <a:pPr algn="ctr"/>
                      <a:r>
                        <a:rPr lang="es-MX" sz="1800" b="1" kern="1200" dirty="0">
                          <a:solidFill>
                            <a:schemeClr val="tx1">
                              <a:lumMod val="95000"/>
                              <a:lumOff val="5000"/>
                            </a:schemeClr>
                          </a:solidFill>
                          <a:effectLst/>
                          <a:latin typeface="+mn-lt"/>
                          <a:ea typeface="+mn-ea"/>
                          <a:cs typeface="+mn-cs"/>
                        </a:rPr>
                        <a:t>2/2</a:t>
                      </a:r>
                      <a:endParaRPr lang="es-MX" sz="1800" b="0" dirty="0">
                        <a:solidFill>
                          <a:schemeClr val="tx1">
                            <a:lumMod val="95000"/>
                            <a:lumOff val="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600" b="1" dirty="0">
                          <a:solidFill>
                            <a:schemeClr val="tx1"/>
                          </a:solidFill>
                          <a:latin typeface="Gill Sans MT" panose="020B0502020104020203" pitchFamily="34" charset="0"/>
                        </a:rPr>
                        <a:t>Tiempo estimado:</a:t>
                      </a:r>
                      <a:r>
                        <a:rPr lang="es-MX" sz="1600" b="0" dirty="0">
                          <a:solidFill>
                            <a:schemeClr val="tx1"/>
                          </a:solidFill>
                          <a:latin typeface="Gill Sans MT" panose="020B0502020104020203" pitchFamily="34" charset="0"/>
                        </a:rPr>
                        <a:t> </a:t>
                      </a:r>
                    </a:p>
                    <a:p>
                      <a:pPr algn="ctr"/>
                      <a:r>
                        <a:rPr lang="es-MX" sz="1600" b="0" dirty="0">
                          <a:solidFill>
                            <a:schemeClr val="tx1"/>
                          </a:solidFill>
                          <a:latin typeface="Gill Sans MT" panose="020B0502020104020203" pitchFamily="34" charset="0"/>
                        </a:rPr>
                        <a:t>50 minutos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38774076"/>
                  </a:ext>
                </a:extLst>
              </a:tr>
            </a:tbl>
          </a:graphicData>
        </a:graphic>
      </p:graphicFrame>
      <p:graphicFrame>
        <p:nvGraphicFramePr>
          <p:cNvPr id="87" name="Tabla 87">
            <a:extLst>
              <a:ext uri="{FF2B5EF4-FFF2-40B4-BE49-F238E27FC236}">
                <a16:creationId xmlns:a16="http://schemas.microsoft.com/office/drawing/2014/main" xmlns="" id="{922C25A7-D1BF-49B9-84AF-569151E35653}"/>
              </a:ext>
            </a:extLst>
          </p:cNvPr>
          <p:cNvGraphicFramePr>
            <a:graphicFrameLocks noGrp="1"/>
          </p:cNvGraphicFramePr>
          <p:nvPr>
            <p:extLst>
              <p:ext uri="{D42A27DB-BD31-4B8C-83A1-F6EECF244321}">
                <p14:modId xmlns:p14="http://schemas.microsoft.com/office/powerpoint/2010/main" val="3594361045"/>
              </p:ext>
            </p:extLst>
          </p:nvPr>
        </p:nvGraphicFramePr>
        <p:xfrm>
          <a:off x="342597" y="1617735"/>
          <a:ext cx="11387170" cy="4969324"/>
        </p:xfrm>
        <a:graphic>
          <a:graphicData uri="http://schemas.openxmlformats.org/drawingml/2006/table">
            <a:tbl>
              <a:tblPr firstRow="1" bandRow="1">
                <a:tableStyleId>{BC89EF96-8CEA-46FF-86C4-4CE0E7609802}</a:tableStyleId>
              </a:tblPr>
              <a:tblGrid>
                <a:gridCol w="1910273">
                  <a:extLst>
                    <a:ext uri="{9D8B030D-6E8A-4147-A177-3AD203B41FA5}">
                      <a16:colId xmlns:a16="http://schemas.microsoft.com/office/drawing/2014/main" xmlns="" val="4219812141"/>
                    </a:ext>
                  </a:extLst>
                </a:gridCol>
                <a:gridCol w="6138469">
                  <a:extLst>
                    <a:ext uri="{9D8B030D-6E8A-4147-A177-3AD203B41FA5}">
                      <a16:colId xmlns:a16="http://schemas.microsoft.com/office/drawing/2014/main" xmlns="" val="505118308"/>
                    </a:ext>
                  </a:extLst>
                </a:gridCol>
                <a:gridCol w="1663517">
                  <a:extLst>
                    <a:ext uri="{9D8B030D-6E8A-4147-A177-3AD203B41FA5}">
                      <a16:colId xmlns:a16="http://schemas.microsoft.com/office/drawing/2014/main" xmlns="" val="1273955024"/>
                    </a:ext>
                  </a:extLst>
                </a:gridCol>
                <a:gridCol w="1674911">
                  <a:extLst>
                    <a:ext uri="{9D8B030D-6E8A-4147-A177-3AD203B41FA5}">
                      <a16:colId xmlns:a16="http://schemas.microsoft.com/office/drawing/2014/main" xmlns="" val="3002640331"/>
                    </a:ext>
                  </a:extLst>
                </a:gridCol>
              </a:tblGrid>
              <a:tr h="6048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dirty="0">
                          <a:latin typeface="Corbel" panose="020B0503020204020204" pitchFamily="34" charset="0"/>
                        </a:rPr>
                        <a:t>Objetivo</a:t>
                      </a:r>
                    </a:p>
                    <a:p>
                      <a:pPr algn="ctr"/>
                      <a:endParaRPr lang="es-MX" sz="1600" dirty="0">
                        <a:latin typeface="Gill Sans MT" panose="020B0502020104020203" pitchFamily="34" charset="0"/>
                      </a:endParaRPr>
                    </a:p>
                  </a:txBody>
                  <a:tcPr/>
                </a:tc>
                <a:tc>
                  <a:txBody>
                    <a:bodyPr/>
                    <a:lstStyle/>
                    <a:p>
                      <a:pPr algn="ctr"/>
                      <a:r>
                        <a:rPr lang="es-MX" sz="1800" dirty="0"/>
                        <a:t>Actividades</a:t>
                      </a:r>
                      <a:endParaRPr lang="es-MX" sz="1800" dirty="0">
                        <a:latin typeface="Gill Sans MT" panose="020B0502020104020203" pitchFamily="34" charset="0"/>
                      </a:endParaRPr>
                    </a:p>
                  </a:txBody>
                  <a:tcPr/>
                </a:tc>
                <a:tc>
                  <a:txBody>
                    <a:bodyPr/>
                    <a:lstStyle/>
                    <a:p>
                      <a:pPr algn="ctr"/>
                      <a:r>
                        <a:rPr lang="es-MX" sz="1800" dirty="0"/>
                        <a:t>Recursos</a:t>
                      </a:r>
                      <a:endParaRPr lang="es-MX" sz="1800" dirty="0">
                        <a:latin typeface="Gill Sans MT" panose="020B0502020104020203" pitchFamily="34" charset="0"/>
                      </a:endParaRPr>
                    </a:p>
                  </a:txBody>
                  <a:tcPr/>
                </a:tc>
                <a:tc>
                  <a:txBody>
                    <a:bodyPr/>
                    <a:lstStyle/>
                    <a:p>
                      <a:pPr algn="ctr"/>
                      <a:r>
                        <a:rPr lang="es-MX" sz="1800" dirty="0"/>
                        <a:t>Productos Esperados</a:t>
                      </a:r>
                      <a:endParaRPr lang="es-MX" sz="1800" dirty="0">
                        <a:latin typeface="Gill Sans MT" panose="020B0502020104020203" pitchFamily="34" charset="0"/>
                      </a:endParaRPr>
                    </a:p>
                  </a:txBody>
                  <a:tcPr/>
                </a:tc>
                <a:extLst>
                  <a:ext uri="{0D108BD9-81ED-4DB2-BD59-A6C34878D82A}">
                    <a16:rowId xmlns:a16="http://schemas.microsoft.com/office/drawing/2014/main" xmlns="" val="1903261735"/>
                  </a:ext>
                </a:extLst>
              </a:tr>
              <a:tr h="401091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800" kern="1200" dirty="0">
                          <a:solidFill>
                            <a:schemeClr val="tx1"/>
                          </a:solidFill>
                          <a:effectLst/>
                          <a:latin typeface="+mn-lt"/>
                          <a:ea typeface="+mn-ea"/>
                          <a:cs typeface="+mn-cs"/>
                        </a:rPr>
                        <a:t>Los docentes, padres y los niños aprendan el valor que tienen las personas con discapacidad intelectual</a:t>
                      </a:r>
                    </a:p>
                    <a:p>
                      <a:pPr algn="just"/>
                      <a:r>
                        <a:rPr lang="es-MX" sz="1800" kern="1200" dirty="0">
                          <a:solidFill>
                            <a:schemeClr val="tx1"/>
                          </a:solidFill>
                          <a:effectLst/>
                          <a:latin typeface="+mn-lt"/>
                          <a:ea typeface="+mn-ea"/>
                          <a:cs typeface="+mn-cs"/>
                        </a:rPr>
                        <a:t> </a:t>
                      </a:r>
                    </a:p>
                    <a:p>
                      <a:pPr algn="just"/>
                      <a:endParaRPr lang="es-MX" sz="1800" dirty="0">
                        <a:latin typeface="+mn-lt"/>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s-MX" sz="1800" kern="1200" dirty="0">
                          <a:solidFill>
                            <a:schemeClr val="tx1"/>
                          </a:solidFill>
                          <a:effectLst/>
                          <a:latin typeface="+mn-lt"/>
                          <a:ea typeface="+mn-ea"/>
                          <a:cs typeface="+mn-cs"/>
                        </a:rPr>
                        <a:t>-¿Cómo podemos convivir con un niño con Síndrome de Down en la escuela o en casa?</a:t>
                      </a: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s-MX" sz="1800" kern="1200" dirty="0">
                          <a:solidFill>
                            <a:schemeClr val="tx1"/>
                          </a:solidFill>
                          <a:effectLst/>
                          <a:latin typeface="+mn-lt"/>
                          <a:ea typeface="+mn-ea"/>
                          <a:cs typeface="+mn-cs"/>
                        </a:rPr>
                        <a:t>-¿Qué podemos hacer para promover la convivencia con respeto entre todos?</a:t>
                      </a: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s-MX" sz="1800" kern="1200" dirty="0">
                          <a:solidFill>
                            <a:schemeClr val="tx1"/>
                          </a:solidFill>
                          <a:effectLst/>
                          <a:latin typeface="+mn-lt"/>
                          <a:ea typeface="+mn-ea"/>
                          <a:cs typeface="+mn-cs"/>
                        </a:rPr>
                        <a:t>-¿Cómo te sientes después de ver el video, tú mirada hacia ellos es igual o cambia ?</a:t>
                      </a:r>
                    </a:p>
                    <a:p>
                      <a:pPr marL="0" indent="0" algn="just">
                        <a:buFont typeface="+mj-lt"/>
                        <a:buNone/>
                      </a:pPr>
                      <a:endParaRPr lang="es-ES" sz="1800" kern="1200" dirty="0">
                        <a:solidFill>
                          <a:schemeClr val="tx1"/>
                        </a:solidFill>
                        <a:effectLst/>
                        <a:latin typeface="+mn-lt"/>
                        <a:ea typeface="+mn-ea"/>
                        <a:cs typeface="+mn-cs"/>
                      </a:endParaRPr>
                    </a:p>
                    <a:p>
                      <a:pPr marL="342900" indent="-342900" algn="just">
                        <a:buFont typeface="+mj-lt"/>
                        <a:buAutoNum type="arabicPeriod" startAt="2"/>
                      </a:pPr>
                      <a:r>
                        <a:rPr lang="es-ES" sz="1800" b="1" kern="1200" dirty="0">
                          <a:solidFill>
                            <a:schemeClr val="tx1"/>
                          </a:solidFill>
                          <a:effectLst/>
                          <a:latin typeface="+mn-lt"/>
                          <a:ea typeface="+mn-ea"/>
                          <a:cs typeface="+mn-cs"/>
                        </a:rPr>
                        <a:t>En plenaria comenta el siguiente video ¿qué es el Síndrome de Down?</a:t>
                      </a:r>
                    </a:p>
                    <a:p>
                      <a:pPr marL="0" indent="0" algn="just">
                        <a:buFont typeface="+mj-lt"/>
                        <a:buNone/>
                      </a:pPr>
                      <a:r>
                        <a:rPr lang="es-ES" sz="1800" kern="1200" dirty="0">
                          <a:solidFill>
                            <a:srgbClr val="0070C0"/>
                          </a:solidFill>
                          <a:effectLst/>
                          <a:latin typeface="+mn-lt"/>
                          <a:ea typeface="+mn-ea"/>
                          <a:cs typeface="+mn-cs"/>
                          <a:hlinkClick r:id="rId2">
                            <a:extLst>
                              <a:ext uri="{A12FA001-AC4F-418D-AE19-62706E023703}">
                                <ahyp:hlinkClr xmlns:ahyp="http://schemas.microsoft.com/office/drawing/2018/hyperlinkcolor" xmlns="" val="tx"/>
                              </a:ext>
                            </a:extLst>
                          </a:hlinkClick>
                        </a:rPr>
                        <a:t>https://www.youtube.com/watch?v=TEXcnUF3qZY&amp;feature=youtu.be</a:t>
                      </a:r>
                      <a:endParaRPr lang="es-ES" sz="1800" kern="1200" dirty="0">
                        <a:solidFill>
                          <a:schemeClr val="tx1"/>
                        </a:solidFill>
                        <a:effectLst/>
                        <a:latin typeface="+mn-lt"/>
                        <a:ea typeface="+mn-ea"/>
                        <a:cs typeface="+mn-cs"/>
                      </a:endParaRPr>
                    </a:p>
                    <a:p>
                      <a:pPr marL="0" indent="0" algn="just">
                        <a:buFont typeface="+mj-lt"/>
                        <a:buNone/>
                      </a:pPr>
                      <a:r>
                        <a:rPr lang="es-ES" sz="1800" kern="1200" dirty="0">
                          <a:solidFill>
                            <a:schemeClr val="tx1"/>
                          </a:solidFill>
                          <a:effectLst/>
                          <a:latin typeface="+mn-lt"/>
                          <a:ea typeface="+mn-ea"/>
                          <a:cs typeface="+mn-cs"/>
                        </a:rPr>
                        <a:t>Realiza un periódico mural en que menciones la importancia del Síndrome de Down con la inclusión en su vida diaria.</a:t>
                      </a:r>
                    </a:p>
                  </a:txBody>
                  <a:tcPr/>
                </a:tc>
                <a:tc>
                  <a:txBody>
                    <a:bodyPr/>
                    <a:lstStyle/>
                    <a:p>
                      <a:pPr marL="0" marR="0" indent="0" algn="just">
                        <a:lnSpc>
                          <a:spcPct val="100000"/>
                        </a:lnSpc>
                        <a:spcBef>
                          <a:spcPts val="0"/>
                        </a:spcBef>
                        <a:spcAft>
                          <a:spcPts val="0"/>
                        </a:spcAft>
                        <a:buFont typeface="Arial" panose="020B0604020202020204" pitchFamily="34" charset="0"/>
                        <a:buNone/>
                      </a:pPr>
                      <a:endParaRPr lang="es-MX" sz="1800" dirty="0">
                        <a:effectLst/>
                        <a:latin typeface="+mn-lt"/>
                        <a:ea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800" kern="1200" dirty="0">
                          <a:solidFill>
                            <a:schemeClr val="tx1"/>
                          </a:solidFill>
                          <a:effectLst/>
                          <a:latin typeface="+mn-lt"/>
                          <a:ea typeface="+mn-ea"/>
                          <a:cs typeface="+mn-cs"/>
                        </a:rPr>
                        <a:t>El cuento : </a:t>
                      </a:r>
                      <a:r>
                        <a:rPr lang="es-MX" sz="1800" b="1" kern="1200" dirty="0">
                          <a:solidFill>
                            <a:schemeClr val="tx1"/>
                          </a:solidFill>
                          <a:effectLst/>
                          <a:latin typeface="+mn-lt"/>
                          <a:ea typeface="+mn-ea"/>
                          <a:cs typeface="+mn-cs"/>
                        </a:rPr>
                        <a:t>El Cromosoma de Beatriz</a:t>
                      </a:r>
                      <a:endParaRPr lang="es-MX" sz="1800" b="1" dirty="0">
                        <a:effectLst/>
                        <a:latin typeface="+mn-lt"/>
                        <a:ea typeface="Calibri" panose="020F0502020204030204" pitchFamily="34" charset="0"/>
                      </a:endParaRPr>
                    </a:p>
                    <a:p>
                      <a:pPr marL="0" marR="0" indent="0" algn="just">
                        <a:lnSpc>
                          <a:spcPct val="100000"/>
                        </a:lnSpc>
                        <a:spcBef>
                          <a:spcPts val="0"/>
                        </a:spcBef>
                        <a:spcAft>
                          <a:spcPts val="0"/>
                        </a:spcAft>
                        <a:buFont typeface="Arial" panose="020B0604020202020204" pitchFamily="34" charset="0"/>
                        <a:buNone/>
                      </a:pPr>
                      <a:endParaRPr lang="es-MX" sz="1800" dirty="0">
                        <a:effectLst/>
                        <a:latin typeface="+mn-lt"/>
                        <a:ea typeface="Calibri" panose="020F0502020204030204" pitchFamily="34" charset="0"/>
                      </a:endParaRPr>
                    </a:p>
                    <a:p>
                      <a:pPr marL="0" marR="0" lvl="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s-ES" sz="1800" b="1" kern="1200" dirty="0">
                        <a:solidFill>
                          <a:schemeClr val="tx1"/>
                        </a:solidFill>
                        <a:effectLst/>
                        <a:latin typeface="+mn-lt"/>
                        <a:ea typeface="+mn-ea"/>
                        <a:cs typeface="+mn-cs"/>
                      </a:endParaRPr>
                    </a:p>
                    <a:p>
                      <a:pPr marL="285750" marR="0" indent="-285750" algn="just">
                        <a:lnSpc>
                          <a:spcPct val="107000"/>
                        </a:lnSpc>
                        <a:spcBef>
                          <a:spcPts val="0"/>
                        </a:spcBef>
                        <a:spcAft>
                          <a:spcPts val="0"/>
                        </a:spcAft>
                        <a:buFont typeface="Arial" panose="020B0604020202020204" pitchFamily="34" charset="0"/>
                        <a:buChar char="•"/>
                      </a:pPr>
                      <a:endParaRPr lang="en-US" sz="1800" dirty="0">
                        <a:effectLst/>
                        <a:latin typeface="+mn-lt"/>
                        <a:ea typeface="Calibri" panose="020F0502020204030204" pitchFamily="34" charset="0"/>
                      </a:endParaRPr>
                    </a:p>
                  </a:txBody>
                  <a:tcPr marL="68580" marR="68580" marT="0" marB="0" anchor="ctr"/>
                </a:tc>
                <a:tc>
                  <a:txBody>
                    <a:bodyPr/>
                    <a:lstStyle/>
                    <a:p>
                      <a:pPr algn="just"/>
                      <a:r>
                        <a:rPr lang="es-MX" sz="1800" kern="1200" dirty="0">
                          <a:solidFill>
                            <a:schemeClr val="tx1"/>
                          </a:solidFill>
                          <a:effectLst/>
                          <a:latin typeface="+mn-lt"/>
                          <a:ea typeface="+mn-ea"/>
                          <a:cs typeface="+mn-cs"/>
                        </a:rPr>
                        <a:t>Elaboración de un periódico mural en el que los docentes, padres y los niños difundan la importancia de incluir en todos los espacios a las personas con Síndrome de Down.</a:t>
                      </a:r>
                    </a:p>
                    <a:p>
                      <a:pPr marL="0" marR="0" algn="just">
                        <a:lnSpc>
                          <a:spcPct val="107000"/>
                        </a:lnSpc>
                        <a:spcBef>
                          <a:spcPts val="0"/>
                        </a:spcBef>
                        <a:spcAft>
                          <a:spcPts val="0"/>
                        </a:spcAft>
                      </a:pPr>
                      <a:endParaRPr lang="en-US" sz="18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xmlns="" val="1289785292"/>
                  </a:ext>
                </a:extLst>
              </a:tr>
              <a:tr h="318327">
                <a:tc>
                  <a:txBody>
                    <a:bodyPr/>
                    <a:lstStyle/>
                    <a:p>
                      <a:pPr algn="ctr"/>
                      <a:endParaRPr lang="es-MX" sz="1400" dirty="0">
                        <a:latin typeface="+mn-lt"/>
                      </a:endParaRPr>
                    </a:p>
                  </a:txBody>
                  <a:tcPr anchor="ctr"/>
                </a:tc>
                <a:tc>
                  <a:txBody>
                    <a:bodyPr/>
                    <a:lstStyle/>
                    <a:p>
                      <a:pPr marL="0" indent="0" algn="just">
                        <a:buNone/>
                      </a:pPr>
                      <a:endParaRPr lang="es-ES" sz="1200" kern="1200" dirty="0">
                        <a:solidFill>
                          <a:schemeClr val="tx1"/>
                        </a:solidFill>
                        <a:effectLst/>
                        <a:latin typeface="+mn-lt"/>
                        <a:ea typeface="+mn-ea"/>
                        <a:cs typeface="+mn-cs"/>
                      </a:endParaRPr>
                    </a:p>
                  </a:txBody>
                  <a:tcPr/>
                </a:tc>
                <a:tc>
                  <a:txBody>
                    <a:bodyPr/>
                    <a:lstStyle/>
                    <a:p>
                      <a:pPr marL="0" marR="0" indent="0" algn="ctr">
                        <a:lnSpc>
                          <a:spcPct val="107000"/>
                        </a:lnSpc>
                        <a:spcBef>
                          <a:spcPts val="0"/>
                        </a:spcBef>
                        <a:spcAft>
                          <a:spcPts val="0"/>
                        </a:spcAft>
                        <a:buFont typeface="Arial" panose="020B0604020202020204" pitchFamily="34" charset="0"/>
                        <a:buNone/>
                      </a:pPr>
                      <a:endParaRPr lang="en-US" sz="1800" dirty="0">
                        <a:effectLst/>
                        <a:latin typeface="+mn-lt"/>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11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xmlns="" val="1038034806"/>
                  </a:ext>
                </a:extLst>
              </a:tr>
            </a:tbl>
          </a:graphicData>
        </a:graphic>
      </p:graphicFrame>
      <p:pic>
        <p:nvPicPr>
          <p:cNvPr id="3" name="Imagen 2">
            <a:extLst>
              <a:ext uri="{FF2B5EF4-FFF2-40B4-BE49-F238E27FC236}">
                <a16:creationId xmlns:a16="http://schemas.microsoft.com/office/drawing/2014/main" xmlns="" id="{3C7BF850-27A6-4E4D-8CBA-07EDF8EA4624}"/>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t="96488"/>
          <a:stretch/>
        </p:blipFill>
        <p:spPr bwMode="auto">
          <a:xfrm rot="10800000">
            <a:off x="242291" y="209105"/>
            <a:ext cx="11711486" cy="4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2">
            <a:extLst>
              <a:ext uri="{FF2B5EF4-FFF2-40B4-BE49-F238E27FC236}">
                <a16:creationId xmlns:a16="http://schemas.microsoft.com/office/drawing/2014/main" xmlns="" id="{BBE4DC57-2F45-4E61-9836-A514480FD3D8}"/>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t="96488"/>
          <a:stretch/>
        </p:blipFill>
        <p:spPr bwMode="auto">
          <a:xfrm>
            <a:off x="272030" y="6639638"/>
            <a:ext cx="11711486" cy="4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a 91">
            <a:extLst>
              <a:ext uri="{FF2B5EF4-FFF2-40B4-BE49-F238E27FC236}">
                <a16:creationId xmlns:a16="http://schemas.microsoft.com/office/drawing/2014/main" xmlns="" id="{A3B8CEFF-4634-49E1-B774-DAA61E501141}"/>
              </a:ext>
            </a:extLst>
          </p:cNvPr>
          <p:cNvGraphicFramePr>
            <a:graphicFrameLocks/>
          </p:cNvGraphicFramePr>
          <p:nvPr/>
        </p:nvGraphicFramePr>
        <p:xfrm>
          <a:off x="342601" y="6029739"/>
          <a:ext cx="11387171" cy="396240"/>
        </p:xfrm>
        <a:graphic>
          <a:graphicData uri="http://schemas.openxmlformats.org/drawingml/2006/table">
            <a:tbl>
              <a:tblPr firstRow="1" bandRow="1">
                <a:tableStyleId>{6E25E649-3F16-4E02-A733-19D2CDBF48F0}</a:tableStyleId>
              </a:tblPr>
              <a:tblGrid>
                <a:gridCol w="921690">
                  <a:extLst>
                    <a:ext uri="{9D8B030D-6E8A-4147-A177-3AD203B41FA5}">
                      <a16:colId xmlns:a16="http://schemas.microsoft.com/office/drawing/2014/main" xmlns="" val="3810776915"/>
                    </a:ext>
                  </a:extLst>
                </a:gridCol>
                <a:gridCol w="10465481">
                  <a:extLst>
                    <a:ext uri="{9D8B030D-6E8A-4147-A177-3AD203B41FA5}">
                      <a16:colId xmlns:a16="http://schemas.microsoft.com/office/drawing/2014/main" xmlns="" val="1772567624"/>
                    </a:ext>
                  </a:extLst>
                </a:gridCol>
              </a:tblGrid>
              <a:tr h="383377">
                <a:tc>
                  <a:txBody>
                    <a:bodyPr/>
                    <a:lstStyle/>
                    <a:p>
                      <a:pPr algn="l"/>
                      <a:r>
                        <a:rPr lang="es-MX" sz="1200" b="0" dirty="0">
                          <a:solidFill>
                            <a:schemeClr val="tx1"/>
                          </a:solidFill>
                          <a:latin typeface="Gill Sans MT" panose="020B0502020104020203" pitchFamily="34" charset="0"/>
                        </a:rPr>
                        <a:t>FUENTES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ES" sz="1000" b="1" kern="1200" dirty="0">
                          <a:solidFill>
                            <a:schemeClr val="tx1"/>
                          </a:solidFill>
                          <a:effectLst/>
                          <a:latin typeface="+mn-lt"/>
                          <a:ea typeface="+mn-ea"/>
                          <a:cs typeface="+mn-cs"/>
                        </a:rPr>
                        <a:t>¿qué es el Síndrome de Down? </a:t>
                      </a:r>
                      <a:r>
                        <a:rPr lang="es-MX" sz="1000" b="1" i="1" dirty="0">
                          <a:solidFill>
                            <a:schemeClr val="tx1">
                              <a:lumMod val="95000"/>
                              <a:lumOff val="5000"/>
                            </a:schemeClr>
                          </a:solidFill>
                          <a:latin typeface="Gill Sans MT" panose="020B0502020104020203" pitchFamily="34" charset="0"/>
                        </a:rPr>
                        <a:t>https://www.youtube.com/watch?v=TEXcnUF3qZY&amp;feature=youtu.be</a:t>
                      </a:r>
                    </a:p>
                    <a:p>
                      <a:pPr algn="l"/>
                      <a:endParaRPr lang="es-MX" sz="1000" b="1" i="1" dirty="0">
                        <a:solidFill>
                          <a:schemeClr val="tx1">
                            <a:lumMod val="95000"/>
                            <a:lumOff val="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38774076"/>
                  </a:ext>
                </a:extLst>
              </a:tr>
            </a:tbl>
          </a:graphicData>
        </a:graphic>
      </p:graphicFrame>
      <p:pic>
        <p:nvPicPr>
          <p:cNvPr id="8" name="Imagen 7">
            <a:extLst>
              <a:ext uri="{FF2B5EF4-FFF2-40B4-BE49-F238E27FC236}">
                <a16:creationId xmlns:a16="http://schemas.microsoft.com/office/drawing/2014/main" xmlns="" id="{02D91DAE-04AE-40F3-8189-0E0EA85155F5}"/>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t="96488"/>
          <a:stretch/>
        </p:blipFill>
        <p:spPr bwMode="auto">
          <a:xfrm rot="10800000">
            <a:off x="240257" y="237617"/>
            <a:ext cx="11711486" cy="4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6813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9EA99BE-D700-4B22-8842-225B6D331CD3}"/>
              </a:ext>
            </a:extLst>
          </p:cNvPr>
          <p:cNvSpPr>
            <a:spLocks noGrp="1"/>
          </p:cNvSpPr>
          <p:nvPr>
            <p:ph type="title"/>
          </p:nvPr>
        </p:nvSpPr>
        <p:spPr>
          <a:xfrm>
            <a:off x="342598" y="302504"/>
            <a:ext cx="11387178" cy="425195"/>
          </a:xfrm>
        </p:spPr>
        <p:txBody>
          <a:bodyPr>
            <a:noAutofit/>
          </a:bodyPr>
          <a:lstStyle/>
          <a:p>
            <a:pPr algn="ctr"/>
            <a:r>
              <a:rPr lang="es-MX" sz="2400" b="1" i="1" dirty="0" smtClean="0">
                <a:ea typeface="+mn-ea"/>
                <a:cs typeface="+mn-cs"/>
              </a:rPr>
              <a:t>“</a:t>
            </a:r>
            <a:r>
              <a:rPr lang="es-MX" sz="2400" b="1" i="1" dirty="0" smtClean="0">
                <a:ea typeface="+mn-ea"/>
                <a:cs typeface="+mn-cs"/>
              </a:rPr>
              <a:t>Y tu ¿discriminas?</a:t>
            </a:r>
            <a:r>
              <a:rPr lang="es-MX" sz="2400" b="1" kern="1200" dirty="0" smtClean="0">
                <a:solidFill>
                  <a:schemeClr val="tx1"/>
                </a:solidFill>
                <a:effectLst/>
                <a:ea typeface="+mn-ea"/>
                <a:cs typeface="+mn-cs"/>
              </a:rPr>
              <a:t>”</a:t>
            </a:r>
            <a:endParaRPr lang="es-MX" sz="2400" dirty="0">
              <a:solidFill>
                <a:schemeClr val="tx1"/>
              </a:solidFill>
            </a:endParaRPr>
          </a:p>
        </p:txBody>
      </p:sp>
      <p:graphicFrame>
        <p:nvGraphicFramePr>
          <p:cNvPr id="91" name="Tabla 91">
            <a:extLst>
              <a:ext uri="{FF2B5EF4-FFF2-40B4-BE49-F238E27FC236}">
                <a16:creationId xmlns:a16="http://schemas.microsoft.com/office/drawing/2014/main" xmlns="" id="{2E020051-C4DC-4803-9179-43B9E48B49E4}"/>
              </a:ext>
            </a:extLst>
          </p:cNvPr>
          <p:cNvGraphicFramePr>
            <a:graphicFrameLocks noGrp="1"/>
          </p:cNvGraphicFramePr>
          <p:nvPr>
            <p:ph idx="1"/>
            <p:extLst>
              <p:ext uri="{D42A27DB-BD31-4B8C-83A1-F6EECF244321}">
                <p14:modId xmlns:p14="http://schemas.microsoft.com/office/powerpoint/2010/main" val="1804927377"/>
              </p:ext>
            </p:extLst>
          </p:nvPr>
        </p:nvGraphicFramePr>
        <p:xfrm>
          <a:off x="342601" y="727699"/>
          <a:ext cx="11387175" cy="914400"/>
        </p:xfrm>
        <a:graphic>
          <a:graphicData uri="http://schemas.openxmlformats.org/drawingml/2006/table">
            <a:tbl>
              <a:tblPr firstRow="1" bandRow="1">
                <a:tableStyleId>{6E25E649-3F16-4E02-A733-19D2CDBF48F0}</a:tableStyleId>
              </a:tblPr>
              <a:tblGrid>
                <a:gridCol w="3213615">
                  <a:extLst>
                    <a:ext uri="{9D8B030D-6E8A-4147-A177-3AD203B41FA5}">
                      <a16:colId xmlns:a16="http://schemas.microsoft.com/office/drawing/2014/main" xmlns="" val="3810776915"/>
                    </a:ext>
                  </a:extLst>
                </a:gridCol>
                <a:gridCol w="4813682">
                  <a:extLst>
                    <a:ext uri="{9D8B030D-6E8A-4147-A177-3AD203B41FA5}">
                      <a16:colId xmlns:a16="http://schemas.microsoft.com/office/drawing/2014/main" xmlns="" val="1772567624"/>
                    </a:ext>
                  </a:extLst>
                </a:gridCol>
                <a:gridCol w="3359878">
                  <a:extLst>
                    <a:ext uri="{9D8B030D-6E8A-4147-A177-3AD203B41FA5}">
                      <a16:colId xmlns:a16="http://schemas.microsoft.com/office/drawing/2014/main" xmlns="" val="1179060454"/>
                    </a:ext>
                  </a:extLst>
                </a:gridCol>
              </a:tblGrid>
              <a:tr h="837457">
                <a:tc>
                  <a:txBody>
                    <a:bodyPr/>
                    <a:lstStyle/>
                    <a:p>
                      <a:pPr algn="ctr"/>
                      <a:r>
                        <a:rPr lang="es-ES" sz="1600" b="1" dirty="0">
                          <a:solidFill>
                            <a:schemeClr val="tx1"/>
                          </a:solidFill>
                          <a:latin typeface="Gill Sans MT" panose="020B0502020104020203" pitchFamily="34" charset="0"/>
                        </a:rPr>
                        <a:t>Dirigido a:</a:t>
                      </a:r>
                    </a:p>
                    <a:p>
                      <a:pPr algn="ctr"/>
                      <a:r>
                        <a:rPr lang="es-MX" sz="1600" b="1" kern="1200" dirty="0">
                          <a:solidFill>
                            <a:schemeClr val="lt1"/>
                          </a:solidFill>
                          <a:effectLst/>
                          <a:latin typeface="+mn-lt"/>
                          <a:ea typeface="+mn-ea"/>
                          <a:cs typeface="+mn-cs"/>
                        </a:rPr>
                        <a:t> </a:t>
                      </a:r>
                      <a:r>
                        <a:rPr lang="es-MX" sz="1600" b="0" kern="1200" dirty="0">
                          <a:solidFill>
                            <a:schemeClr val="tx1">
                              <a:lumMod val="95000"/>
                              <a:lumOff val="5000"/>
                            </a:schemeClr>
                          </a:solidFill>
                          <a:effectLst/>
                          <a:latin typeface="Gill Sans MT" panose="020B0502020104020203" pitchFamily="34" charset="0"/>
                          <a:ea typeface="+mn-ea"/>
                          <a:cs typeface="+mn-cs"/>
                        </a:rPr>
                        <a:t>Los docentes, niños y padres de familia</a:t>
                      </a:r>
                      <a:endParaRPr lang="es-ES" sz="1600" b="0" dirty="0">
                        <a:solidFill>
                          <a:schemeClr val="tx1">
                            <a:lumMod val="95000"/>
                            <a:lumOff val="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800" b="1" dirty="0">
                          <a:solidFill>
                            <a:schemeClr val="tx1"/>
                          </a:solidFill>
                          <a:latin typeface="Gill Sans MT" panose="020B0502020104020203" pitchFamily="34" charset="0"/>
                        </a:rPr>
                        <a:t>Conmemoración del </a:t>
                      </a:r>
                      <a:r>
                        <a:rPr lang="es-ES" sz="1800" b="1" dirty="0">
                          <a:solidFill>
                            <a:schemeClr val="tx1">
                              <a:lumMod val="95000"/>
                              <a:lumOff val="5000"/>
                            </a:schemeClr>
                          </a:solidFill>
                          <a:latin typeface="Gill Sans MT" panose="020B0502020104020203" pitchFamily="34" charset="0"/>
                        </a:rPr>
                        <a:t>21 marzo</a:t>
                      </a:r>
                    </a:p>
                    <a:p>
                      <a:pPr algn="ctr"/>
                      <a:r>
                        <a:rPr lang="es-ES" sz="1800" b="1" dirty="0">
                          <a:solidFill>
                            <a:schemeClr val="tx1">
                              <a:lumMod val="95000"/>
                              <a:lumOff val="5000"/>
                            </a:schemeClr>
                          </a:solidFill>
                          <a:latin typeface="+mn-lt"/>
                        </a:rPr>
                        <a:t>Día</a:t>
                      </a:r>
                      <a:r>
                        <a:rPr lang="es-ES" sz="1800" dirty="0">
                          <a:solidFill>
                            <a:schemeClr val="tx1">
                              <a:lumMod val="95000"/>
                              <a:lumOff val="5000"/>
                            </a:schemeClr>
                          </a:solidFill>
                          <a:latin typeface="+mn-lt"/>
                        </a:rPr>
                        <a:t> Internacional de la eliminación de la discriminación racial.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600" b="1" dirty="0">
                          <a:solidFill>
                            <a:schemeClr val="tx1"/>
                          </a:solidFill>
                          <a:latin typeface="Gill Sans MT" panose="020B0502020104020203" pitchFamily="34" charset="0"/>
                        </a:rPr>
                        <a:t>Tiempo estimado:</a:t>
                      </a:r>
                      <a:r>
                        <a:rPr lang="es-MX" sz="1600" b="0" dirty="0">
                          <a:solidFill>
                            <a:schemeClr val="tx1"/>
                          </a:solidFill>
                          <a:latin typeface="Gill Sans MT" panose="020B0502020104020203" pitchFamily="34" charset="0"/>
                        </a:rPr>
                        <a:t> </a:t>
                      </a:r>
                    </a:p>
                    <a:p>
                      <a:pPr algn="ctr"/>
                      <a:r>
                        <a:rPr lang="es-MX" sz="1600" b="0" dirty="0">
                          <a:solidFill>
                            <a:schemeClr val="tx1"/>
                          </a:solidFill>
                          <a:latin typeface="Gill Sans MT" panose="020B0502020104020203" pitchFamily="34" charset="0"/>
                        </a:rPr>
                        <a:t>50 minutos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38774076"/>
                  </a:ext>
                </a:extLst>
              </a:tr>
            </a:tbl>
          </a:graphicData>
        </a:graphic>
      </p:graphicFrame>
      <p:graphicFrame>
        <p:nvGraphicFramePr>
          <p:cNvPr id="87" name="Tabla 87">
            <a:extLst>
              <a:ext uri="{FF2B5EF4-FFF2-40B4-BE49-F238E27FC236}">
                <a16:creationId xmlns:a16="http://schemas.microsoft.com/office/drawing/2014/main" xmlns="" id="{922C25A7-D1BF-49B9-84AF-569151E35653}"/>
              </a:ext>
            </a:extLst>
          </p:cNvPr>
          <p:cNvGraphicFramePr>
            <a:graphicFrameLocks noGrp="1"/>
          </p:cNvGraphicFramePr>
          <p:nvPr>
            <p:extLst>
              <p:ext uri="{D42A27DB-BD31-4B8C-83A1-F6EECF244321}">
                <p14:modId xmlns:p14="http://schemas.microsoft.com/office/powerpoint/2010/main" val="3003605058"/>
              </p:ext>
            </p:extLst>
          </p:nvPr>
        </p:nvGraphicFramePr>
        <p:xfrm>
          <a:off x="342598" y="1719018"/>
          <a:ext cx="11387170" cy="4969324"/>
        </p:xfrm>
        <a:graphic>
          <a:graphicData uri="http://schemas.openxmlformats.org/drawingml/2006/table">
            <a:tbl>
              <a:tblPr firstRow="1" bandRow="1">
                <a:tableStyleId>{BC89EF96-8CEA-46FF-86C4-4CE0E7609802}</a:tableStyleId>
              </a:tblPr>
              <a:tblGrid>
                <a:gridCol w="1910273">
                  <a:extLst>
                    <a:ext uri="{9D8B030D-6E8A-4147-A177-3AD203B41FA5}">
                      <a16:colId xmlns:a16="http://schemas.microsoft.com/office/drawing/2014/main" xmlns="" val="4219812141"/>
                    </a:ext>
                  </a:extLst>
                </a:gridCol>
                <a:gridCol w="6138469">
                  <a:extLst>
                    <a:ext uri="{9D8B030D-6E8A-4147-A177-3AD203B41FA5}">
                      <a16:colId xmlns:a16="http://schemas.microsoft.com/office/drawing/2014/main" xmlns="" val="505118308"/>
                    </a:ext>
                  </a:extLst>
                </a:gridCol>
                <a:gridCol w="1663517">
                  <a:extLst>
                    <a:ext uri="{9D8B030D-6E8A-4147-A177-3AD203B41FA5}">
                      <a16:colId xmlns:a16="http://schemas.microsoft.com/office/drawing/2014/main" xmlns="" val="1273955024"/>
                    </a:ext>
                  </a:extLst>
                </a:gridCol>
                <a:gridCol w="1674911">
                  <a:extLst>
                    <a:ext uri="{9D8B030D-6E8A-4147-A177-3AD203B41FA5}">
                      <a16:colId xmlns:a16="http://schemas.microsoft.com/office/drawing/2014/main" xmlns="" val="3002640331"/>
                    </a:ext>
                  </a:extLst>
                </a:gridCol>
              </a:tblGrid>
              <a:tr h="6048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dirty="0">
                          <a:latin typeface="Corbel" panose="020B0503020204020204" pitchFamily="34" charset="0"/>
                        </a:rPr>
                        <a:t>Objetivo</a:t>
                      </a:r>
                    </a:p>
                    <a:p>
                      <a:pPr algn="ctr"/>
                      <a:endParaRPr lang="es-MX" sz="1600" dirty="0">
                        <a:latin typeface="Gill Sans MT" panose="020B0502020104020203" pitchFamily="34" charset="0"/>
                      </a:endParaRPr>
                    </a:p>
                  </a:txBody>
                  <a:tcPr/>
                </a:tc>
                <a:tc>
                  <a:txBody>
                    <a:bodyPr/>
                    <a:lstStyle/>
                    <a:p>
                      <a:pPr algn="ctr"/>
                      <a:r>
                        <a:rPr lang="es-MX" sz="1800" dirty="0"/>
                        <a:t>Actividades</a:t>
                      </a:r>
                      <a:endParaRPr lang="es-MX" sz="1800" dirty="0">
                        <a:latin typeface="Gill Sans MT" panose="020B0502020104020203" pitchFamily="34" charset="0"/>
                      </a:endParaRPr>
                    </a:p>
                  </a:txBody>
                  <a:tcPr/>
                </a:tc>
                <a:tc>
                  <a:txBody>
                    <a:bodyPr/>
                    <a:lstStyle/>
                    <a:p>
                      <a:pPr algn="ctr"/>
                      <a:r>
                        <a:rPr lang="es-MX" sz="1800" dirty="0"/>
                        <a:t>Recursos</a:t>
                      </a:r>
                      <a:endParaRPr lang="es-MX" sz="1800" dirty="0">
                        <a:latin typeface="Gill Sans MT" panose="020B0502020104020203" pitchFamily="34" charset="0"/>
                      </a:endParaRPr>
                    </a:p>
                  </a:txBody>
                  <a:tcPr/>
                </a:tc>
                <a:tc>
                  <a:txBody>
                    <a:bodyPr/>
                    <a:lstStyle/>
                    <a:p>
                      <a:pPr algn="ctr"/>
                      <a:r>
                        <a:rPr lang="es-MX" sz="1800" dirty="0"/>
                        <a:t>Productos Esperados</a:t>
                      </a:r>
                      <a:endParaRPr lang="es-MX" sz="1800" dirty="0">
                        <a:latin typeface="Gill Sans MT" panose="020B0502020104020203" pitchFamily="34" charset="0"/>
                      </a:endParaRPr>
                    </a:p>
                  </a:txBody>
                  <a:tcPr/>
                </a:tc>
                <a:extLst>
                  <a:ext uri="{0D108BD9-81ED-4DB2-BD59-A6C34878D82A}">
                    <a16:rowId xmlns:a16="http://schemas.microsoft.com/office/drawing/2014/main" xmlns="" val="1903261735"/>
                  </a:ext>
                </a:extLst>
              </a:tr>
              <a:tr h="4010917">
                <a:tc>
                  <a:txBody>
                    <a:bodyPr/>
                    <a:lstStyle/>
                    <a:p>
                      <a:pPr marL="0" marR="0" lvl="0" indent="0" algn="just" defTabSz="914400" rtl="0" eaLnBrk="1" fontAlgn="auto" latinLnBrk="0" hangingPunct="1">
                        <a:lnSpc>
                          <a:spcPct val="100000"/>
                        </a:lnSpc>
                        <a:spcBef>
                          <a:spcPts val="1200"/>
                        </a:spcBef>
                        <a:spcAft>
                          <a:spcPts val="600"/>
                        </a:spcAft>
                        <a:buClrTx/>
                        <a:buSzTx/>
                        <a:buFontTx/>
                        <a:buNone/>
                        <a:tabLst/>
                        <a:defRPr/>
                      </a:pPr>
                      <a:r>
                        <a:rPr lang="es-MX" sz="1800" kern="1200" dirty="0" smtClean="0">
                          <a:solidFill>
                            <a:schemeClr val="tx1"/>
                          </a:solidFill>
                          <a:effectLst/>
                          <a:latin typeface="+mn-lt"/>
                          <a:ea typeface="+mn-ea"/>
                          <a:cs typeface="+mn-cs"/>
                        </a:rPr>
                        <a:t>- Que los alumnos identifique</a:t>
                      </a:r>
                      <a:r>
                        <a:rPr lang="es-MX" sz="1800" kern="1200" baseline="0" dirty="0" smtClean="0">
                          <a:solidFill>
                            <a:schemeClr val="tx1"/>
                          </a:solidFill>
                          <a:effectLst/>
                          <a:latin typeface="+mn-lt"/>
                          <a:ea typeface="+mn-ea"/>
                          <a:cs typeface="+mn-cs"/>
                        </a:rPr>
                        <a:t>n y valoren positivamente la diversidad racial.</a:t>
                      </a:r>
                    </a:p>
                    <a:p>
                      <a:pPr marL="0" marR="0" lvl="0" indent="0" algn="just" defTabSz="914400" rtl="0" eaLnBrk="1" fontAlgn="auto" latinLnBrk="0" hangingPunct="1">
                        <a:lnSpc>
                          <a:spcPct val="100000"/>
                        </a:lnSpc>
                        <a:spcBef>
                          <a:spcPts val="1200"/>
                        </a:spcBef>
                        <a:spcAft>
                          <a:spcPts val="600"/>
                        </a:spcAft>
                        <a:buClrTx/>
                        <a:buSzTx/>
                        <a:buFontTx/>
                        <a:buNone/>
                        <a:tabLst/>
                        <a:defRPr/>
                      </a:pPr>
                      <a:r>
                        <a:rPr lang="es-MX" sz="1800" kern="1200" baseline="0" dirty="0" smtClean="0">
                          <a:solidFill>
                            <a:schemeClr val="tx1"/>
                          </a:solidFill>
                          <a:effectLst/>
                          <a:latin typeface="+mn-lt"/>
                          <a:ea typeface="+mn-ea"/>
                          <a:cs typeface="+mn-cs"/>
                        </a:rPr>
                        <a:t>- Que los alumnos identifiquen prejuicios en torno a la diversidad racial.</a:t>
                      </a:r>
                      <a:r>
                        <a:rPr lang="es-MX" sz="1800" kern="1200" dirty="0">
                          <a:solidFill>
                            <a:schemeClr val="tx1"/>
                          </a:solidFill>
                          <a:effectLst/>
                          <a:latin typeface="+mn-lt"/>
                          <a:ea typeface="+mn-ea"/>
                          <a:cs typeface="+mn-cs"/>
                        </a:rPr>
                        <a:t> </a:t>
                      </a:r>
                    </a:p>
                    <a:p>
                      <a:pPr algn="just"/>
                      <a:endParaRPr lang="es-MX" sz="1800" dirty="0">
                        <a:latin typeface="+mn-lt"/>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s-MX" sz="1800" kern="1200" dirty="0">
                          <a:solidFill>
                            <a:schemeClr val="tx1"/>
                          </a:solidFill>
                          <a:effectLst/>
                          <a:latin typeface="+mn-lt"/>
                          <a:ea typeface="+mn-ea"/>
                          <a:cs typeface="+mn-cs"/>
                        </a:rPr>
                        <a:t>Antes de iniciar entenderemos por:</a:t>
                      </a:r>
                      <a:r>
                        <a:rPr lang="es-MX" sz="1800" b="0" kern="1200" dirty="0">
                          <a:solidFill>
                            <a:schemeClr val="tx1"/>
                          </a:solidFill>
                          <a:effectLst/>
                          <a:latin typeface="+mn-lt"/>
                          <a:ea typeface="+mn-ea"/>
                          <a:cs typeface="+mn-cs"/>
                        </a:rPr>
                        <a:t> </a:t>
                      </a:r>
                      <a:r>
                        <a:rPr lang="es-MX" sz="1800" b="1" kern="1200" dirty="0">
                          <a:solidFill>
                            <a:schemeClr val="tx1"/>
                          </a:solidFill>
                          <a:effectLst/>
                          <a:latin typeface="+mn-lt"/>
                          <a:ea typeface="+mn-ea"/>
                          <a:cs typeface="+mn-cs"/>
                        </a:rPr>
                        <a:t>Discriminación</a:t>
                      </a:r>
                      <a:r>
                        <a:rPr lang="es-MX" sz="1800" kern="1200" dirty="0">
                          <a:solidFill>
                            <a:schemeClr val="tx1"/>
                          </a:solidFill>
                          <a:effectLst/>
                          <a:latin typeface="+mn-lt"/>
                          <a:ea typeface="+mn-ea"/>
                          <a:cs typeface="+mn-cs"/>
                        </a:rPr>
                        <a:t> “</a:t>
                      </a:r>
                      <a:r>
                        <a:rPr lang="es-ES" sz="1800" kern="1200" dirty="0">
                          <a:solidFill>
                            <a:schemeClr val="tx1"/>
                          </a:solidFill>
                          <a:effectLst/>
                          <a:latin typeface="+mn-lt"/>
                          <a:ea typeface="+mn-ea"/>
                          <a:cs typeface="+mn-cs"/>
                        </a:rPr>
                        <a:t>T</a:t>
                      </a:r>
                      <a:r>
                        <a:rPr lang="es-ES" dirty="0"/>
                        <a:t>oda distinción, exclusión, restricción o preferencia que, por acción u omisión, con intención o sin ella, no sea objetiva, racional ni proporcional y tenga por objeto o resultado obstaculizar, restringir, impedir, menoscabar o anular el reconocimiento, goce o ejercicio de los derechos humanos y libertades…”</a:t>
                      </a:r>
                    </a:p>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lang="es-ES" sz="18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s-ES" sz="1800" kern="1200" dirty="0" smtClean="0">
                          <a:solidFill>
                            <a:schemeClr val="tx1"/>
                          </a:solidFill>
                          <a:effectLst/>
                          <a:latin typeface="+mn-lt"/>
                          <a:ea typeface="+mn-ea"/>
                          <a:cs typeface="+mn-cs"/>
                        </a:rPr>
                        <a:t>Observa</a:t>
                      </a:r>
                      <a:r>
                        <a:rPr lang="es-ES" sz="1800" kern="1200" baseline="0" dirty="0" smtClean="0">
                          <a:solidFill>
                            <a:schemeClr val="tx1"/>
                          </a:solidFill>
                          <a:effectLst/>
                          <a:latin typeface="+mn-lt"/>
                          <a:ea typeface="+mn-ea"/>
                          <a:cs typeface="+mn-cs"/>
                        </a:rPr>
                        <a:t> con tus alumnos las imágenes adjuntas en el anexo y  respondan las siguientes preguntas:</a:t>
                      </a:r>
                      <a:r>
                        <a:rPr lang="es-ES" sz="1800" kern="1200" dirty="0" smtClean="0">
                          <a:solidFill>
                            <a:schemeClr val="tx1"/>
                          </a:solidFill>
                          <a:effectLst/>
                          <a:latin typeface="+mn-lt"/>
                          <a:ea typeface="+mn-ea"/>
                          <a:cs typeface="+mn-cs"/>
                        </a:rPr>
                        <a:t> </a:t>
                      </a:r>
                      <a:endParaRPr lang="es-ES" sz="1800" kern="1200" dirty="0">
                        <a:solidFill>
                          <a:schemeClr val="tx1"/>
                        </a:solidFill>
                        <a:effectLst/>
                        <a:latin typeface="+mn-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s-ES" sz="1800" kern="1200" dirty="0" smtClean="0">
                          <a:solidFill>
                            <a:schemeClr val="tx1"/>
                          </a:solidFill>
                          <a:effectLst/>
                          <a:latin typeface="+mn-lt"/>
                          <a:ea typeface="+mn-ea"/>
                          <a:cs typeface="+mn-cs"/>
                        </a:rPr>
                        <a:t>¿Con qué niños y niñas te identificas más, con los de la imagen 1 o con los de la imagen 2?</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s-ES" sz="1800" kern="1200" dirty="0" smtClean="0">
                          <a:solidFill>
                            <a:schemeClr val="tx1"/>
                          </a:solidFill>
                          <a:effectLst/>
                          <a:latin typeface="+mn-lt"/>
                          <a:ea typeface="+mn-ea"/>
                          <a:cs typeface="+mn-cs"/>
                        </a:rPr>
                        <a:t>¿Por qué?</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lang="es-ES" sz="1800"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lang="es-ES" sz="1800" kern="1200" dirty="0">
                        <a:solidFill>
                          <a:schemeClr val="tx1"/>
                        </a:solidFill>
                        <a:effectLst/>
                        <a:latin typeface="+mn-lt"/>
                        <a:ea typeface="+mn-ea"/>
                        <a:cs typeface="+mn-cs"/>
                      </a:endParaRPr>
                    </a:p>
                  </a:txBody>
                  <a:tcPr/>
                </a:tc>
                <a:tc>
                  <a:txBody>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s-MX" sz="1800" b="0" dirty="0" smtClean="0">
                          <a:effectLst/>
                          <a:latin typeface="+mn-lt"/>
                          <a:ea typeface="Calibri" panose="020F0502020204030204" pitchFamily="34" charset="0"/>
                        </a:rPr>
                        <a:t>Imágenes del anexo</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s-MX" sz="1800" b="0" dirty="0" smtClean="0">
                          <a:effectLst/>
                          <a:latin typeface="+mn-lt"/>
                          <a:ea typeface="Calibri" panose="020F0502020204030204" pitchFamily="34" charset="0"/>
                        </a:rPr>
                        <a:t>Para</a:t>
                      </a:r>
                      <a:r>
                        <a:rPr lang="es-MX" sz="1800" b="0" baseline="0" dirty="0" smtClean="0">
                          <a:effectLst/>
                          <a:latin typeface="+mn-lt"/>
                          <a:ea typeface="Calibri" panose="020F0502020204030204" pitchFamily="34" charset="0"/>
                        </a:rPr>
                        <a:t> trabajar la actividad a distancia:</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s-MX" sz="1600" b="0" baseline="0" dirty="0" smtClean="0">
                          <a:effectLst/>
                          <a:latin typeface="+mn-lt"/>
                          <a:ea typeface="Calibri" panose="020F0502020204030204" pitchFamily="34" charset="0"/>
                        </a:rPr>
                        <a:t>Computadora</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s-MX" sz="1800" b="0" baseline="0" dirty="0" smtClean="0">
                          <a:effectLst/>
                          <a:latin typeface="+mn-lt"/>
                          <a:ea typeface="Calibri" panose="020F0502020204030204" pitchFamily="34" charset="0"/>
                        </a:rPr>
                        <a:t>Acceso a internet</a:t>
                      </a:r>
                      <a:endParaRPr lang="es-MX" sz="1800" b="0" dirty="0" smtClean="0">
                        <a:effectLst/>
                        <a:latin typeface="+mn-lt"/>
                        <a:ea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endParaRPr lang="es-MX" sz="1800" b="0" dirty="0">
                        <a:effectLst/>
                        <a:latin typeface="+mn-lt"/>
                        <a:ea typeface="Calibri" panose="020F0502020204030204" pitchFamily="34" charset="0"/>
                      </a:endParaRPr>
                    </a:p>
                    <a:p>
                      <a:pPr marL="0" marR="0" indent="0" algn="just">
                        <a:lnSpc>
                          <a:spcPct val="100000"/>
                        </a:lnSpc>
                        <a:spcBef>
                          <a:spcPts val="0"/>
                        </a:spcBef>
                        <a:spcAft>
                          <a:spcPts val="0"/>
                        </a:spcAft>
                        <a:buFont typeface="Arial" panose="020B0604020202020204" pitchFamily="34" charset="0"/>
                        <a:buNone/>
                      </a:pPr>
                      <a:endParaRPr lang="es-MX" sz="1800" dirty="0">
                        <a:effectLst/>
                        <a:latin typeface="+mn-lt"/>
                        <a:ea typeface="Calibri" panose="020F0502020204030204" pitchFamily="34" charset="0"/>
                      </a:endParaRPr>
                    </a:p>
                    <a:p>
                      <a:pPr marL="0" marR="0" lvl="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s-ES" sz="1800" b="1" kern="1200" dirty="0">
                        <a:solidFill>
                          <a:schemeClr val="tx1"/>
                        </a:solidFill>
                        <a:effectLst/>
                        <a:latin typeface="+mn-lt"/>
                        <a:ea typeface="+mn-ea"/>
                        <a:cs typeface="+mn-cs"/>
                      </a:endParaRPr>
                    </a:p>
                    <a:p>
                      <a:pPr marL="285750" marR="0" indent="-285750" algn="just">
                        <a:lnSpc>
                          <a:spcPct val="107000"/>
                        </a:lnSpc>
                        <a:spcBef>
                          <a:spcPts val="0"/>
                        </a:spcBef>
                        <a:spcAft>
                          <a:spcPts val="0"/>
                        </a:spcAft>
                        <a:buFont typeface="Arial" panose="020B0604020202020204" pitchFamily="34" charset="0"/>
                        <a:buChar char="•"/>
                      </a:pPr>
                      <a:endParaRPr lang="en-US" sz="1800" dirty="0">
                        <a:effectLst/>
                        <a:latin typeface="+mn-lt"/>
                        <a:ea typeface="Calibri" panose="020F0502020204030204" pitchFamily="34" charset="0"/>
                      </a:endParaRPr>
                    </a:p>
                  </a:txBody>
                  <a:tcPr marL="68580" marR="68580" marT="0" marB="0" anchor="ctr"/>
                </a:tc>
                <a:tc>
                  <a:txBody>
                    <a:bodyPr/>
                    <a:lstStyle/>
                    <a:p>
                      <a:pPr algn="just"/>
                      <a:r>
                        <a:rPr lang="es-MX" sz="1800" kern="1200" dirty="0" smtClean="0">
                          <a:solidFill>
                            <a:schemeClr val="tx1"/>
                          </a:solidFill>
                          <a:effectLst/>
                          <a:latin typeface="+mn-lt"/>
                          <a:ea typeface="+mn-ea"/>
                          <a:cs typeface="+mn-cs"/>
                        </a:rPr>
                        <a:t>Reflexión</a:t>
                      </a:r>
                      <a:endParaRPr lang="es-MX" sz="1800" kern="1200" dirty="0">
                        <a:solidFill>
                          <a:schemeClr val="tx1"/>
                        </a:solidFill>
                        <a:effectLst/>
                        <a:latin typeface="+mn-lt"/>
                        <a:ea typeface="+mn-ea"/>
                        <a:cs typeface="+mn-cs"/>
                      </a:endParaRPr>
                    </a:p>
                    <a:p>
                      <a:pPr marL="0" marR="0" algn="just">
                        <a:lnSpc>
                          <a:spcPct val="107000"/>
                        </a:lnSpc>
                        <a:spcBef>
                          <a:spcPts val="0"/>
                        </a:spcBef>
                        <a:spcAft>
                          <a:spcPts val="0"/>
                        </a:spcAft>
                      </a:pPr>
                      <a:endParaRPr lang="en-US" sz="18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xmlns="" val="1289785292"/>
                  </a:ext>
                </a:extLst>
              </a:tr>
              <a:tr h="318327">
                <a:tc>
                  <a:txBody>
                    <a:bodyPr/>
                    <a:lstStyle/>
                    <a:p>
                      <a:pPr algn="ctr"/>
                      <a:endParaRPr lang="es-MX" sz="1400" dirty="0">
                        <a:latin typeface="+mn-lt"/>
                      </a:endParaRPr>
                    </a:p>
                  </a:txBody>
                  <a:tcPr anchor="ctr"/>
                </a:tc>
                <a:tc>
                  <a:txBody>
                    <a:bodyPr/>
                    <a:lstStyle/>
                    <a:p>
                      <a:pPr marL="0" indent="0" algn="just">
                        <a:buNone/>
                      </a:pPr>
                      <a:endParaRPr lang="es-ES" sz="1200" kern="1200" dirty="0">
                        <a:solidFill>
                          <a:schemeClr val="tx1"/>
                        </a:solidFill>
                        <a:effectLst/>
                        <a:latin typeface="+mn-lt"/>
                        <a:ea typeface="+mn-ea"/>
                        <a:cs typeface="+mn-cs"/>
                      </a:endParaRPr>
                    </a:p>
                  </a:txBody>
                  <a:tcPr/>
                </a:tc>
                <a:tc>
                  <a:txBody>
                    <a:bodyPr/>
                    <a:lstStyle/>
                    <a:p>
                      <a:pPr marL="0" marR="0" indent="0" algn="ctr">
                        <a:lnSpc>
                          <a:spcPct val="107000"/>
                        </a:lnSpc>
                        <a:spcBef>
                          <a:spcPts val="0"/>
                        </a:spcBef>
                        <a:spcAft>
                          <a:spcPts val="0"/>
                        </a:spcAft>
                        <a:buFont typeface="Arial" panose="020B0604020202020204" pitchFamily="34" charset="0"/>
                        <a:buNone/>
                      </a:pPr>
                      <a:endParaRPr lang="en-US" sz="1800" dirty="0">
                        <a:effectLst/>
                        <a:latin typeface="+mn-lt"/>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11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xmlns="" val="1038034806"/>
                  </a:ext>
                </a:extLst>
              </a:tr>
            </a:tbl>
          </a:graphicData>
        </a:graphic>
      </p:graphicFrame>
      <p:pic>
        <p:nvPicPr>
          <p:cNvPr id="3" name="Imagen 2">
            <a:extLst>
              <a:ext uri="{FF2B5EF4-FFF2-40B4-BE49-F238E27FC236}">
                <a16:creationId xmlns:a16="http://schemas.microsoft.com/office/drawing/2014/main" xmlns="" id="{3C7BF850-27A6-4E4D-8CBA-07EDF8EA4624}"/>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96488"/>
          <a:stretch/>
        </p:blipFill>
        <p:spPr bwMode="auto">
          <a:xfrm rot="10800000">
            <a:off x="242291" y="209105"/>
            <a:ext cx="11711486" cy="4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2">
            <a:extLst>
              <a:ext uri="{FF2B5EF4-FFF2-40B4-BE49-F238E27FC236}">
                <a16:creationId xmlns:a16="http://schemas.microsoft.com/office/drawing/2014/main" xmlns="" id="{BBE4DC57-2F45-4E61-9836-A514480FD3D8}"/>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96488"/>
          <a:stretch/>
        </p:blipFill>
        <p:spPr bwMode="auto">
          <a:xfrm>
            <a:off x="272030" y="6639638"/>
            <a:ext cx="11711486" cy="4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a 91">
            <a:extLst>
              <a:ext uri="{FF2B5EF4-FFF2-40B4-BE49-F238E27FC236}">
                <a16:creationId xmlns:a16="http://schemas.microsoft.com/office/drawing/2014/main" xmlns="" id="{A3B8CEFF-4634-49E1-B774-DAA61E501141}"/>
              </a:ext>
            </a:extLst>
          </p:cNvPr>
          <p:cNvGraphicFramePr>
            <a:graphicFrameLocks/>
          </p:cNvGraphicFramePr>
          <p:nvPr>
            <p:extLst>
              <p:ext uri="{D42A27DB-BD31-4B8C-83A1-F6EECF244321}">
                <p14:modId xmlns:p14="http://schemas.microsoft.com/office/powerpoint/2010/main" val="234762615"/>
              </p:ext>
            </p:extLst>
          </p:nvPr>
        </p:nvGraphicFramePr>
        <p:xfrm>
          <a:off x="342597" y="6204939"/>
          <a:ext cx="11387171" cy="396240"/>
        </p:xfrm>
        <a:graphic>
          <a:graphicData uri="http://schemas.openxmlformats.org/drawingml/2006/table">
            <a:tbl>
              <a:tblPr firstRow="1" bandRow="1">
                <a:tableStyleId>{6E25E649-3F16-4E02-A733-19D2CDBF48F0}</a:tableStyleId>
              </a:tblPr>
              <a:tblGrid>
                <a:gridCol w="921690">
                  <a:extLst>
                    <a:ext uri="{9D8B030D-6E8A-4147-A177-3AD203B41FA5}">
                      <a16:colId xmlns:a16="http://schemas.microsoft.com/office/drawing/2014/main" xmlns="" val="3810776915"/>
                    </a:ext>
                  </a:extLst>
                </a:gridCol>
                <a:gridCol w="10465481">
                  <a:extLst>
                    <a:ext uri="{9D8B030D-6E8A-4147-A177-3AD203B41FA5}">
                      <a16:colId xmlns:a16="http://schemas.microsoft.com/office/drawing/2014/main" xmlns="" val="1772567624"/>
                    </a:ext>
                  </a:extLst>
                </a:gridCol>
              </a:tblGrid>
              <a:tr h="383377">
                <a:tc>
                  <a:txBody>
                    <a:bodyPr/>
                    <a:lstStyle/>
                    <a:p>
                      <a:pPr algn="l"/>
                      <a:r>
                        <a:rPr lang="es-MX" sz="1200" b="0" dirty="0">
                          <a:solidFill>
                            <a:schemeClr val="tx1"/>
                          </a:solidFill>
                          <a:latin typeface="Gill Sans MT" panose="020B0502020104020203" pitchFamily="34" charset="0"/>
                        </a:rPr>
                        <a:t>FUENTES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MX" sz="1000" b="1" i="1" dirty="0">
                          <a:solidFill>
                            <a:schemeClr val="tx1">
                              <a:lumMod val="95000"/>
                              <a:lumOff val="5000"/>
                            </a:schemeClr>
                          </a:solidFill>
                          <a:latin typeface="Gill Sans MT" panose="020B0502020104020203" pitchFamily="34" charset="0"/>
                        </a:rPr>
                        <a:t>http://www.conapred.org.mx/userfiles/files/LFPED%283%29.pdf</a:t>
                      </a:r>
                    </a:p>
                    <a:p>
                      <a:pPr algn="l"/>
                      <a:endParaRPr lang="es-MX" sz="1000" b="1" i="1" dirty="0">
                        <a:solidFill>
                          <a:schemeClr val="tx1">
                            <a:lumMod val="95000"/>
                            <a:lumOff val="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38774076"/>
                  </a:ext>
                </a:extLst>
              </a:tr>
            </a:tbl>
          </a:graphicData>
        </a:graphic>
      </p:graphicFrame>
      <p:pic>
        <p:nvPicPr>
          <p:cNvPr id="8" name="Imagen 7">
            <a:extLst>
              <a:ext uri="{FF2B5EF4-FFF2-40B4-BE49-F238E27FC236}">
                <a16:creationId xmlns:a16="http://schemas.microsoft.com/office/drawing/2014/main" xmlns="" id="{02D91DAE-04AE-40F3-8189-0E0EA85155F5}"/>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96488"/>
          <a:stretch/>
        </p:blipFill>
        <p:spPr bwMode="auto">
          <a:xfrm rot="10800000">
            <a:off x="240257" y="237617"/>
            <a:ext cx="11711486" cy="4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2507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9EA99BE-D700-4B22-8842-225B6D331CD3}"/>
              </a:ext>
            </a:extLst>
          </p:cNvPr>
          <p:cNvSpPr>
            <a:spLocks noGrp="1"/>
          </p:cNvSpPr>
          <p:nvPr>
            <p:ph type="title"/>
          </p:nvPr>
        </p:nvSpPr>
        <p:spPr>
          <a:xfrm>
            <a:off x="342598" y="302504"/>
            <a:ext cx="11387178" cy="425195"/>
          </a:xfrm>
        </p:spPr>
        <p:txBody>
          <a:bodyPr>
            <a:noAutofit/>
          </a:bodyPr>
          <a:lstStyle/>
          <a:p>
            <a:pPr algn="ctr"/>
            <a:r>
              <a:rPr lang="es-MX" sz="2400" b="1" i="1" dirty="0" smtClean="0">
                <a:ea typeface="+mn-ea"/>
                <a:cs typeface="+mn-cs"/>
              </a:rPr>
              <a:t>“</a:t>
            </a:r>
            <a:r>
              <a:rPr lang="es-MX" sz="2400" b="1" i="1" dirty="0" smtClean="0">
                <a:ea typeface="+mn-ea"/>
                <a:cs typeface="+mn-cs"/>
              </a:rPr>
              <a:t>Y tu ¿discriminas?</a:t>
            </a:r>
            <a:r>
              <a:rPr lang="es-MX" sz="2400" b="1" kern="1200" dirty="0" smtClean="0">
                <a:solidFill>
                  <a:schemeClr val="tx1"/>
                </a:solidFill>
                <a:effectLst/>
                <a:ea typeface="+mn-ea"/>
                <a:cs typeface="+mn-cs"/>
              </a:rPr>
              <a:t>”</a:t>
            </a:r>
            <a:endParaRPr lang="es-MX" sz="2400" dirty="0">
              <a:solidFill>
                <a:schemeClr val="tx1"/>
              </a:solidFill>
            </a:endParaRPr>
          </a:p>
        </p:txBody>
      </p:sp>
      <p:graphicFrame>
        <p:nvGraphicFramePr>
          <p:cNvPr id="91" name="Tabla 91">
            <a:extLst>
              <a:ext uri="{FF2B5EF4-FFF2-40B4-BE49-F238E27FC236}">
                <a16:creationId xmlns:a16="http://schemas.microsoft.com/office/drawing/2014/main" xmlns="" id="{2E020051-C4DC-4803-9179-43B9E48B49E4}"/>
              </a:ext>
            </a:extLst>
          </p:cNvPr>
          <p:cNvGraphicFramePr>
            <a:graphicFrameLocks noGrp="1"/>
          </p:cNvGraphicFramePr>
          <p:nvPr>
            <p:ph idx="1"/>
            <p:extLst>
              <p:ext uri="{D42A27DB-BD31-4B8C-83A1-F6EECF244321}">
                <p14:modId xmlns:p14="http://schemas.microsoft.com/office/powerpoint/2010/main" val="2417289380"/>
              </p:ext>
            </p:extLst>
          </p:nvPr>
        </p:nvGraphicFramePr>
        <p:xfrm>
          <a:off x="342601" y="727699"/>
          <a:ext cx="11387175" cy="914400"/>
        </p:xfrm>
        <a:graphic>
          <a:graphicData uri="http://schemas.openxmlformats.org/drawingml/2006/table">
            <a:tbl>
              <a:tblPr firstRow="1" bandRow="1">
                <a:tableStyleId>{6E25E649-3F16-4E02-A733-19D2CDBF48F0}</a:tableStyleId>
              </a:tblPr>
              <a:tblGrid>
                <a:gridCol w="3213615">
                  <a:extLst>
                    <a:ext uri="{9D8B030D-6E8A-4147-A177-3AD203B41FA5}">
                      <a16:colId xmlns:a16="http://schemas.microsoft.com/office/drawing/2014/main" xmlns="" val="3810776915"/>
                    </a:ext>
                  </a:extLst>
                </a:gridCol>
                <a:gridCol w="4813682">
                  <a:extLst>
                    <a:ext uri="{9D8B030D-6E8A-4147-A177-3AD203B41FA5}">
                      <a16:colId xmlns:a16="http://schemas.microsoft.com/office/drawing/2014/main" xmlns="" val="1772567624"/>
                    </a:ext>
                  </a:extLst>
                </a:gridCol>
                <a:gridCol w="3359878">
                  <a:extLst>
                    <a:ext uri="{9D8B030D-6E8A-4147-A177-3AD203B41FA5}">
                      <a16:colId xmlns:a16="http://schemas.microsoft.com/office/drawing/2014/main" xmlns="" val="1179060454"/>
                    </a:ext>
                  </a:extLst>
                </a:gridCol>
              </a:tblGrid>
              <a:tr h="837457">
                <a:tc>
                  <a:txBody>
                    <a:bodyPr/>
                    <a:lstStyle/>
                    <a:p>
                      <a:pPr algn="ctr"/>
                      <a:r>
                        <a:rPr lang="es-ES" sz="1600" b="1" dirty="0">
                          <a:solidFill>
                            <a:schemeClr val="tx1"/>
                          </a:solidFill>
                          <a:latin typeface="Gill Sans MT" panose="020B0502020104020203" pitchFamily="34" charset="0"/>
                        </a:rPr>
                        <a:t>Dirigido a:</a:t>
                      </a:r>
                    </a:p>
                    <a:p>
                      <a:pPr algn="ctr"/>
                      <a:r>
                        <a:rPr lang="es-MX" sz="1600" b="1" kern="1200" dirty="0">
                          <a:solidFill>
                            <a:schemeClr val="lt1"/>
                          </a:solidFill>
                          <a:effectLst/>
                          <a:latin typeface="+mn-lt"/>
                          <a:ea typeface="+mn-ea"/>
                          <a:cs typeface="+mn-cs"/>
                        </a:rPr>
                        <a:t> </a:t>
                      </a:r>
                      <a:r>
                        <a:rPr lang="es-MX" sz="1600" b="0" kern="1200" dirty="0">
                          <a:solidFill>
                            <a:schemeClr val="tx1">
                              <a:lumMod val="95000"/>
                              <a:lumOff val="5000"/>
                            </a:schemeClr>
                          </a:solidFill>
                          <a:effectLst/>
                          <a:latin typeface="Gill Sans MT" panose="020B0502020104020203" pitchFamily="34" charset="0"/>
                          <a:ea typeface="+mn-ea"/>
                          <a:cs typeface="+mn-cs"/>
                        </a:rPr>
                        <a:t>Los docentes, niños y padres de familia</a:t>
                      </a:r>
                      <a:endParaRPr lang="es-ES" sz="1600" b="0" dirty="0">
                        <a:solidFill>
                          <a:schemeClr val="tx1">
                            <a:lumMod val="95000"/>
                            <a:lumOff val="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800" b="1" dirty="0">
                          <a:solidFill>
                            <a:schemeClr val="tx1"/>
                          </a:solidFill>
                          <a:latin typeface="Gill Sans MT" panose="020B0502020104020203" pitchFamily="34" charset="0"/>
                        </a:rPr>
                        <a:t>Conmemoración del </a:t>
                      </a:r>
                      <a:r>
                        <a:rPr lang="es-ES" sz="1800" b="1" dirty="0">
                          <a:solidFill>
                            <a:schemeClr val="tx1">
                              <a:lumMod val="95000"/>
                              <a:lumOff val="5000"/>
                            </a:schemeClr>
                          </a:solidFill>
                          <a:latin typeface="Gill Sans MT" panose="020B0502020104020203" pitchFamily="34" charset="0"/>
                        </a:rPr>
                        <a:t>21 marzo</a:t>
                      </a:r>
                    </a:p>
                    <a:p>
                      <a:pPr algn="ctr"/>
                      <a:r>
                        <a:rPr lang="es-ES" sz="1800" b="1" dirty="0">
                          <a:solidFill>
                            <a:schemeClr val="tx1">
                              <a:lumMod val="95000"/>
                              <a:lumOff val="5000"/>
                            </a:schemeClr>
                          </a:solidFill>
                          <a:latin typeface="+mn-lt"/>
                        </a:rPr>
                        <a:t>Día</a:t>
                      </a:r>
                      <a:r>
                        <a:rPr lang="es-ES" sz="1800" dirty="0">
                          <a:solidFill>
                            <a:schemeClr val="tx1">
                              <a:lumMod val="95000"/>
                              <a:lumOff val="5000"/>
                            </a:schemeClr>
                          </a:solidFill>
                          <a:latin typeface="+mn-lt"/>
                        </a:rPr>
                        <a:t> Internacional de la eliminación de la discriminación racial.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600" b="1" dirty="0">
                          <a:solidFill>
                            <a:schemeClr val="tx1"/>
                          </a:solidFill>
                          <a:latin typeface="Gill Sans MT" panose="020B0502020104020203" pitchFamily="34" charset="0"/>
                        </a:rPr>
                        <a:t>Tiempo estimado:</a:t>
                      </a:r>
                      <a:r>
                        <a:rPr lang="es-MX" sz="1600" b="0" dirty="0">
                          <a:solidFill>
                            <a:schemeClr val="tx1"/>
                          </a:solidFill>
                          <a:latin typeface="Gill Sans MT" panose="020B0502020104020203" pitchFamily="34" charset="0"/>
                        </a:rPr>
                        <a:t> </a:t>
                      </a:r>
                    </a:p>
                    <a:p>
                      <a:pPr algn="ctr"/>
                      <a:r>
                        <a:rPr lang="es-MX" sz="1600" b="0" dirty="0">
                          <a:solidFill>
                            <a:schemeClr val="tx1"/>
                          </a:solidFill>
                          <a:latin typeface="Gill Sans MT" panose="020B0502020104020203" pitchFamily="34" charset="0"/>
                        </a:rPr>
                        <a:t>50 minutos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38774076"/>
                  </a:ext>
                </a:extLst>
              </a:tr>
            </a:tbl>
          </a:graphicData>
        </a:graphic>
      </p:graphicFrame>
      <p:graphicFrame>
        <p:nvGraphicFramePr>
          <p:cNvPr id="87" name="Tabla 87">
            <a:extLst>
              <a:ext uri="{FF2B5EF4-FFF2-40B4-BE49-F238E27FC236}">
                <a16:creationId xmlns:a16="http://schemas.microsoft.com/office/drawing/2014/main" xmlns="" id="{922C25A7-D1BF-49B9-84AF-569151E35653}"/>
              </a:ext>
            </a:extLst>
          </p:cNvPr>
          <p:cNvGraphicFramePr>
            <a:graphicFrameLocks noGrp="1"/>
          </p:cNvGraphicFramePr>
          <p:nvPr>
            <p:extLst>
              <p:ext uri="{D42A27DB-BD31-4B8C-83A1-F6EECF244321}">
                <p14:modId xmlns:p14="http://schemas.microsoft.com/office/powerpoint/2010/main" val="1781808613"/>
              </p:ext>
            </p:extLst>
          </p:nvPr>
        </p:nvGraphicFramePr>
        <p:xfrm>
          <a:off x="342598" y="1719018"/>
          <a:ext cx="11387170" cy="5164647"/>
        </p:xfrm>
        <a:graphic>
          <a:graphicData uri="http://schemas.openxmlformats.org/drawingml/2006/table">
            <a:tbl>
              <a:tblPr firstRow="1" bandRow="1">
                <a:tableStyleId>{BC89EF96-8CEA-46FF-86C4-4CE0E7609802}</a:tableStyleId>
              </a:tblPr>
              <a:tblGrid>
                <a:gridCol w="1910273">
                  <a:extLst>
                    <a:ext uri="{9D8B030D-6E8A-4147-A177-3AD203B41FA5}">
                      <a16:colId xmlns:a16="http://schemas.microsoft.com/office/drawing/2014/main" xmlns="" val="4219812141"/>
                    </a:ext>
                  </a:extLst>
                </a:gridCol>
                <a:gridCol w="6138469">
                  <a:extLst>
                    <a:ext uri="{9D8B030D-6E8A-4147-A177-3AD203B41FA5}">
                      <a16:colId xmlns:a16="http://schemas.microsoft.com/office/drawing/2014/main" xmlns="" val="505118308"/>
                    </a:ext>
                  </a:extLst>
                </a:gridCol>
                <a:gridCol w="1663517">
                  <a:extLst>
                    <a:ext uri="{9D8B030D-6E8A-4147-A177-3AD203B41FA5}">
                      <a16:colId xmlns:a16="http://schemas.microsoft.com/office/drawing/2014/main" xmlns="" val="1273955024"/>
                    </a:ext>
                  </a:extLst>
                </a:gridCol>
                <a:gridCol w="1674911">
                  <a:extLst>
                    <a:ext uri="{9D8B030D-6E8A-4147-A177-3AD203B41FA5}">
                      <a16:colId xmlns:a16="http://schemas.microsoft.com/office/drawing/2014/main" xmlns="" val="3002640331"/>
                    </a:ext>
                  </a:extLst>
                </a:gridCol>
              </a:tblGrid>
              <a:tr h="6048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dirty="0">
                          <a:latin typeface="Corbel" panose="020B0503020204020204" pitchFamily="34" charset="0"/>
                        </a:rPr>
                        <a:t>Objetivo</a:t>
                      </a:r>
                    </a:p>
                    <a:p>
                      <a:pPr algn="ctr"/>
                      <a:endParaRPr lang="es-MX" sz="1600" dirty="0">
                        <a:latin typeface="Gill Sans MT" panose="020B0502020104020203" pitchFamily="34" charset="0"/>
                      </a:endParaRPr>
                    </a:p>
                  </a:txBody>
                  <a:tcPr/>
                </a:tc>
                <a:tc>
                  <a:txBody>
                    <a:bodyPr/>
                    <a:lstStyle/>
                    <a:p>
                      <a:pPr algn="ctr"/>
                      <a:r>
                        <a:rPr lang="es-MX" sz="1800" dirty="0"/>
                        <a:t>Actividades</a:t>
                      </a:r>
                      <a:endParaRPr lang="es-MX" sz="1800" dirty="0">
                        <a:latin typeface="Gill Sans MT" panose="020B0502020104020203" pitchFamily="34" charset="0"/>
                      </a:endParaRPr>
                    </a:p>
                  </a:txBody>
                  <a:tcPr/>
                </a:tc>
                <a:tc>
                  <a:txBody>
                    <a:bodyPr/>
                    <a:lstStyle/>
                    <a:p>
                      <a:pPr algn="ctr"/>
                      <a:r>
                        <a:rPr lang="es-MX" sz="1800" dirty="0"/>
                        <a:t>Recursos</a:t>
                      </a:r>
                      <a:endParaRPr lang="es-MX" sz="1800" dirty="0">
                        <a:latin typeface="Gill Sans MT" panose="020B0502020104020203" pitchFamily="34" charset="0"/>
                      </a:endParaRPr>
                    </a:p>
                  </a:txBody>
                  <a:tcPr/>
                </a:tc>
                <a:tc>
                  <a:txBody>
                    <a:bodyPr/>
                    <a:lstStyle/>
                    <a:p>
                      <a:pPr algn="ctr"/>
                      <a:r>
                        <a:rPr lang="es-MX" sz="1800" dirty="0"/>
                        <a:t>Productos Esperados</a:t>
                      </a:r>
                      <a:endParaRPr lang="es-MX" sz="1800" dirty="0">
                        <a:latin typeface="Gill Sans MT" panose="020B0502020104020203" pitchFamily="34" charset="0"/>
                      </a:endParaRPr>
                    </a:p>
                  </a:txBody>
                  <a:tcPr/>
                </a:tc>
                <a:extLst>
                  <a:ext uri="{0D108BD9-81ED-4DB2-BD59-A6C34878D82A}">
                    <a16:rowId xmlns:a16="http://schemas.microsoft.com/office/drawing/2014/main" xmlns="" val="1903261735"/>
                  </a:ext>
                </a:extLst>
              </a:tr>
              <a:tr h="4010917">
                <a:tc>
                  <a:txBody>
                    <a:bodyPr/>
                    <a:lstStyle/>
                    <a:p>
                      <a:pPr marL="0" marR="0" lvl="0" indent="0" algn="just" defTabSz="914400" rtl="0" eaLnBrk="1" fontAlgn="auto" latinLnBrk="0" hangingPunct="1">
                        <a:lnSpc>
                          <a:spcPct val="100000"/>
                        </a:lnSpc>
                        <a:spcBef>
                          <a:spcPts val="1200"/>
                        </a:spcBef>
                        <a:spcAft>
                          <a:spcPts val="600"/>
                        </a:spcAft>
                        <a:buClrTx/>
                        <a:buSzTx/>
                        <a:buFontTx/>
                        <a:buNone/>
                        <a:tabLst/>
                        <a:defRPr/>
                      </a:pPr>
                      <a:r>
                        <a:rPr lang="es-MX" sz="1800" kern="1200" dirty="0" smtClean="0">
                          <a:solidFill>
                            <a:schemeClr val="tx1"/>
                          </a:solidFill>
                          <a:effectLst/>
                          <a:latin typeface="+mn-lt"/>
                          <a:ea typeface="+mn-ea"/>
                          <a:cs typeface="+mn-cs"/>
                        </a:rPr>
                        <a:t>- Que </a:t>
                      </a:r>
                      <a:r>
                        <a:rPr lang="es-MX" sz="1800" kern="1200" dirty="0">
                          <a:solidFill>
                            <a:schemeClr val="tx1"/>
                          </a:solidFill>
                          <a:effectLst/>
                          <a:latin typeface="+mn-lt"/>
                          <a:ea typeface="+mn-ea"/>
                          <a:cs typeface="+mn-cs"/>
                        </a:rPr>
                        <a:t>los alumnos </a:t>
                      </a:r>
                      <a:r>
                        <a:rPr lang="es-MX" sz="1800" kern="1200" dirty="0" smtClean="0">
                          <a:solidFill>
                            <a:schemeClr val="tx1"/>
                          </a:solidFill>
                          <a:effectLst/>
                          <a:latin typeface="+mn-lt"/>
                          <a:ea typeface="+mn-ea"/>
                          <a:cs typeface="+mn-cs"/>
                        </a:rPr>
                        <a:t>identifique</a:t>
                      </a:r>
                      <a:r>
                        <a:rPr lang="es-MX" sz="1800" kern="1200" baseline="0" dirty="0" smtClean="0">
                          <a:solidFill>
                            <a:schemeClr val="tx1"/>
                          </a:solidFill>
                          <a:effectLst/>
                          <a:latin typeface="+mn-lt"/>
                          <a:ea typeface="+mn-ea"/>
                          <a:cs typeface="+mn-cs"/>
                        </a:rPr>
                        <a:t>n y valoren positivamente la diversidad racial.</a:t>
                      </a:r>
                    </a:p>
                    <a:p>
                      <a:pPr marL="0" marR="0" lvl="0" indent="0" algn="just" defTabSz="914400" rtl="0" eaLnBrk="1" fontAlgn="auto" latinLnBrk="0" hangingPunct="1">
                        <a:lnSpc>
                          <a:spcPct val="100000"/>
                        </a:lnSpc>
                        <a:spcBef>
                          <a:spcPts val="1200"/>
                        </a:spcBef>
                        <a:spcAft>
                          <a:spcPts val="600"/>
                        </a:spcAft>
                        <a:buClrTx/>
                        <a:buSzTx/>
                        <a:buFontTx/>
                        <a:buNone/>
                        <a:tabLst/>
                        <a:defRPr/>
                      </a:pPr>
                      <a:r>
                        <a:rPr lang="es-MX" sz="1800" kern="1200" baseline="0" dirty="0" smtClean="0">
                          <a:solidFill>
                            <a:schemeClr val="tx1"/>
                          </a:solidFill>
                          <a:effectLst/>
                          <a:latin typeface="+mn-lt"/>
                          <a:ea typeface="+mn-ea"/>
                          <a:cs typeface="+mn-cs"/>
                        </a:rPr>
                        <a:t>- Que los alumnos identifiquen prejuicios en torno a la diversidad racial.</a:t>
                      </a:r>
                      <a:endParaRPr lang="es-MX" sz="1800" kern="1200" dirty="0">
                        <a:solidFill>
                          <a:schemeClr val="tx1"/>
                        </a:solidFill>
                        <a:effectLst/>
                        <a:latin typeface="+mn-lt"/>
                        <a:ea typeface="+mn-ea"/>
                        <a:cs typeface="+mn-cs"/>
                      </a:endParaRPr>
                    </a:p>
                    <a:p>
                      <a:pPr algn="just"/>
                      <a:r>
                        <a:rPr lang="es-MX" sz="1800" kern="1200" dirty="0">
                          <a:solidFill>
                            <a:schemeClr val="tx1"/>
                          </a:solidFill>
                          <a:effectLst/>
                          <a:latin typeface="+mn-lt"/>
                          <a:ea typeface="+mn-ea"/>
                          <a:cs typeface="+mn-cs"/>
                        </a:rPr>
                        <a:t> </a:t>
                      </a:r>
                    </a:p>
                    <a:p>
                      <a:pPr algn="just"/>
                      <a:endParaRPr lang="es-MX" sz="1800" dirty="0">
                        <a:latin typeface="+mn-lt"/>
                      </a:endParaRPr>
                    </a:p>
                  </a:txBody>
                  <a:tcPr anchor="ctr"/>
                </a:tc>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r>
                        <a:rPr lang="es-ES" sz="1800" kern="1200" dirty="0" smtClean="0">
                          <a:solidFill>
                            <a:schemeClr val="tx1"/>
                          </a:solidFill>
                          <a:effectLst/>
                          <a:latin typeface="+mn-lt"/>
                          <a:ea typeface="+mn-ea"/>
                          <a:cs typeface="+mn-cs"/>
                        </a:rPr>
                        <a:t>Si te encontrarás</a:t>
                      </a:r>
                      <a:r>
                        <a:rPr lang="es-ES" sz="1800" kern="1200" baseline="0" dirty="0" smtClean="0">
                          <a:solidFill>
                            <a:schemeClr val="tx1"/>
                          </a:solidFill>
                          <a:effectLst/>
                          <a:latin typeface="+mn-lt"/>
                          <a:ea typeface="+mn-ea"/>
                          <a:cs typeface="+mn-cs"/>
                        </a:rPr>
                        <a:t> con estos niños en el patio de tu escuela ¿con quienes quisieras jugar?</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r>
                        <a:rPr lang="es-ES" sz="1800" kern="1200" baseline="0" dirty="0" smtClean="0">
                          <a:solidFill>
                            <a:schemeClr val="tx1"/>
                          </a:solidFill>
                          <a:effectLst/>
                          <a:latin typeface="+mn-lt"/>
                          <a:ea typeface="+mn-ea"/>
                          <a:cs typeface="+mn-cs"/>
                        </a:rPr>
                        <a:t>¿Por qué?</a:t>
                      </a:r>
                      <a:endParaRPr lang="es-ES" sz="1800" kern="1200" dirty="0" smtClean="0">
                        <a:solidFill>
                          <a:schemeClr val="tx1"/>
                        </a:solidFill>
                        <a:effectLst/>
                        <a:latin typeface="+mn-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r>
                        <a:rPr lang="es-ES" sz="1800" kern="1200" dirty="0" smtClean="0">
                          <a:solidFill>
                            <a:schemeClr val="tx1"/>
                          </a:solidFill>
                          <a:effectLst/>
                          <a:latin typeface="+mn-lt"/>
                          <a:ea typeface="+mn-ea"/>
                          <a:cs typeface="+mn-cs"/>
                        </a:rPr>
                        <a:t>¿En qué se parecen  entre si, los niños de las imágenes?</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r>
                        <a:rPr lang="es-ES" sz="1800" kern="1200" dirty="0" smtClean="0">
                          <a:solidFill>
                            <a:schemeClr val="tx1"/>
                          </a:solidFill>
                          <a:effectLst/>
                          <a:latin typeface="+mn-lt"/>
                          <a:ea typeface="+mn-ea"/>
                          <a:cs typeface="+mn-cs"/>
                        </a:rPr>
                        <a:t>¿Tú</a:t>
                      </a:r>
                      <a:r>
                        <a:rPr lang="es-ES" sz="1800" kern="1200" baseline="0" dirty="0" smtClean="0">
                          <a:solidFill>
                            <a:schemeClr val="tx1"/>
                          </a:solidFill>
                          <a:effectLst/>
                          <a:latin typeface="+mn-lt"/>
                          <a:ea typeface="+mn-ea"/>
                          <a:cs typeface="+mn-cs"/>
                        </a:rPr>
                        <a:t> a quien te pareces?</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r>
                        <a:rPr lang="es-ES" sz="1800" kern="1200" baseline="0" dirty="0" smtClean="0">
                          <a:solidFill>
                            <a:schemeClr val="tx1"/>
                          </a:solidFill>
                          <a:effectLst/>
                          <a:latin typeface="+mn-lt"/>
                          <a:ea typeface="+mn-ea"/>
                          <a:cs typeface="+mn-cs"/>
                        </a:rPr>
                        <a:t>Sus diferencias físicas ¿afectan en algo sus derechos?</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endParaRPr lang="es-ES" sz="1800" kern="1200" baseline="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s-ES" sz="1800" kern="1200" baseline="0" dirty="0" smtClean="0">
                          <a:solidFill>
                            <a:schemeClr val="tx1"/>
                          </a:solidFill>
                          <a:effectLst/>
                          <a:latin typeface="+mn-lt"/>
                          <a:ea typeface="+mn-ea"/>
                          <a:cs typeface="+mn-cs"/>
                        </a:rPr>
                        <a:t>Observen el siguiente video y comparen sus respuestas con las de los niños que aparecen en el.</a:t>
                      </a: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s-ES" sz="1800" kern="1200" baseline="0" dirty="0" smtClean="0">
                          <a:solidFill>
                            <a:schemeClr val="tx1"/>
                          </a:solidFill>
                          <a:effectLst/>
                          <a:latin typeface="+mn-lt"/>
                          <a:ea typeface="+mn-ea"/>
                          <a:cs typeface="+mn-cs"/>
                          <a:hlinkClick r:id="rId2"/>
                        </a:rPr>
                        <a:t>https://www.youtube.com/watch?v=5bYmtq2fGmY</a:t>
                      </a:r>
                      <a:r>
                        <a:rPr lang="es-ES" sz="1800" kern="1200" baseline="0" dirty="0" smtClean="0">
                          <a:solidFill>
                            <a:schemeClr val="tx1"/>
                          </a:solidFill>
                          <a:effectLst/>
                          <a:latin typeface="+mn-lt"/>
                          <a:ea typeface="+mn-ea"/>
                          <a:cs typeface="+mn-cs"/>
                        </a:rPr>
                        <a:t> </a:t>
                      </a:r>
                    </a:p>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lang="es-ES" sz="1800" kern="1200" baseline="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s-ES" sz="1800" kern="1200" baseline="0" dirty="0" smtClean="0">
                          <a:solidFill>
                            <a:schemeClr val="tx1"/>
                          </a:solidFill>
                          <a:effectLst/>
                          <a:latin typeface="+mn-lt"/>
                          <a:ea typeface="+mn-ea"/>
                          <a:cs typeface="+mn-cs"/>
                        </a:rPr>
                        <a:t>Actividad basada en el video «Racismo en México»</a:t>
                      </a:r>
                    </a:p>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lang="es-ES" sz="1800" kern="1200" baseline="0" dirty="0" smtClean="0">
                        <a:solidFill>
                          <a:schemeClr val="tx1"/>
                        </a:solidFill>
                        <a:effectLst/>
                        <a:latin typeface="+mn-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endParaRPr lang="es-ES" sz="1800" kern="1200" dirty="0" smtClean="0">
                        <a:solidFill>
                          <a:schemeClr val="tx1"/>
                        </a:solidFill>
                        <a:effectLst/>
                        <a:latin typeface="+mn-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endParaRPr lang="es-ES" sz="1800" kern="1200" dirty="0">
                        <a:solidFill>
                          <a:schemeClr val="tx1"/>
                        </a:solidFill>
                        <a:effectLst/>
                        <a:latin typeface="+mn-lt"/>
                        <a:ea typeface="+mn-ea"/>
                        <a:cs typeface="+mn-cs"/>
                      </a:endParaRPr>
                    </a:p>
                  </a:txBody>
                  <a:tcPr/>
                </a:tc>
                <a:tc>
                  <a:txBody>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s-MX" sz="1800" b="0" dirty="0" smtClean="0">
                          <a:effectLst/>
                          <a:latin typeface="+mn-lt"/>
                          <a:ea typeface="Calibri" panose="020F0502020204030204" pitchFamily="34" charset="0"/>
                        </a:rPr>
                        <a:t>Imágenes del anexo</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s-MX" sz="1800" b="0" dirty="0" smtClean="0">
                          <a:effectLst/>
                          <a:latin typeface="+mn-lt"/>
                          <a:ea typeface="Calibri" panose="020F0502020204030204" pitchFamily="34" charset="0"/>
                        </a:rPr>
                        <a:t>Para</a:t>
                      </a:r>
                      <a:r>
                        <a:rPr lang="es-MX" sz="1800" b="0" baseline="0" dirty="0" smtClean="0">
                          <a:effectLst/>
                          <a:latin typeface="+mn-lt"/>
                          <a:ea typeface="Calibri" panose="020F0502020204030204" pitchFamily="34" charset="0"/>
                        </a:rPr>
                        <a:t> trabajar la actividad a distancia:</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s-MX" sz="1600" b="0" baseline="0" dirty="0" smtClean="0">
                          <a:effectLst/>
                          <a:latin typeface="+mn-lt"/>
                          <a:ea typeface="Calibri" panose="020F0502020204030204" pitchFamily="34" charset="0"/>
                        </a:rPr>
                        <a:t>Computadora</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es-MX" sz="1800" b="0" baseline="0" dirty="0" smtClean="0">
                          <a:effectLst/>
                          <a:latin typeface="+mn-lt"/>
                          <a:ea typeface="Calibri" panose="020F0502020204030204" pitchFamily="34" charset="0"/>
                        </a:rPr>
                        <a:t>Acceso a internet</a:t>
                      </a:r>
                      <a:endParaRPr lang="es-MX" sz="1800" b="1" dirty="0">
                        <a:effectLst/>
                        <a:latin typeface="+mn-lt"/>
                        <a:ea typeface="Calibri" panose="020F0502020204030204" pitchFamily="34" charset="0"/>
                      </a:endParaRPr>
                    </a:p>
                    <a:p>
                      <a:pPr marL="0" marR="0" indent="0" algn="just">
                        <a:lnSpc>
                          <a:spcPct val="100000"/>
                        </a:lnSpc>
                        <a:spcBef>
                          <a:spcPts val="0"/>
                        </a:spcBef>
                        <a:spcAft>
                          <a:spcPts val="0"/>
                        </a:spcAft>
                        <a:buFont typeface="Arial" panose="020B0604020202020204" pitchFamily="34" charset="0"/>
                        <a:buNone/>
                      </a:pPr>
                      <a:endParaRPr lang="es-MX" sz="1800" dirty="0">
                        <a:effectLst/>
                        <a:latin typeface="+mn-lt"/>
                        <a:ea typeface="Calibri" panose="020F0502020204030204" pitchFamily="34" charset="0"/>
                      </a:endParaRPr>
                    </a:p>
                    <a:p>
                      <a:pPr marL="0" marR="0" lvl="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s-ES" sz="1800" b="1" kern="1200" dirty="0">
                        <a:solidFill>
                          <a:schemeClr val="tx1"/>
                        </a:solidFill>
                        <a:effectLst/>
                        <a:latin typeface="+mn-lt"/>
                        <a:ea typeface="+mn-ea"/>
                        <a:cs typeface="+mn-cs"/>
                      </a:endParaRPr>
                    </a:p>
                    <a:p>
                      <a:pPr marL="285750" marR="0" indent="-285750" algn="just">
                        <a:lnSpc>
                          <a:spcPct val="107000"/>
                        </a:lnSpc>
                        <a:spcBef>
                          <a:spcPts val="0"/>
                        </a:spcBef>
                        <a:spcAft>
                          <a:spcPts val="0"/>
                        </a:spcAft>
                        <a:buFont typeface="Arial" panose="020B0604020202020204" pitchFamily="34" charset="0"/>
                        <a:buChar char="•"/>
                      </a:pPr>
                      <a:endParaRPr lang="en-US" sz="1800" dirty="0">
                        <a:effectLst/>
                        <a:latin typeface="+mn-lt"/>
                        <a:ea typeface="Calibri" panose="020F0502020204030204" pitchFamily="34" charset="0"/>
                      </a:endParaRPr>
                    </a:p>
                  </a:txBody>
                  <a:tcPr marL="68580" marR="68580" marT="0" marB="0" anchor="ctr"/>
                </a:tc>
                <a:tc>
                  <a:txBody>
                    <a:bodyPr/>
                    <a:lstStyle/>
                    <a:p>
                      <a:pPr algn="just"/>
                      <a:r>
                        <a:rPr lang="es-MX" sz="1800" kern="1200" smtClean="0">
                          <a:solidFill>
                            <a:schemeClr val="tx1"/>
                          </a:solidFill>
                          <a:effectLst/>
                          <a:latin typeface="+mn-lt"/>
                          <a:ea typeface="+mn-ea"/>
                          <a:cs typeface="+mn-cs"/>
                        </a:rPr>
                        <a:t>Reflexión</a:t>
                      </a:r>
                      <a:endParaRPr lang="es-MX" sz="1800" kern="1200" dirty="0">
                        <a:solidFill>
                          <a:schemeClr val="tx1"/>
                        </a:solidFill>
                        <a:effectLst/>
                        <a:latin typeface="+mn-lt"/>
                        <a:ea typeface="+mn-ea"/>
                        <a:cs typeface="+mn-cs"/>
                      </a:endParaRPr>
                    </a:p>
                    <a:p>
                      <a:pPr marL="0" marR="0" algn="just">
                        <a:lnSpc>
                          <a:spcPct val="107000"/>
                        </a:lnSpc>
                        <a:spcBef>
                          <a:spcPts val="0"/>
                        </a:spcBef>
                        <a:spcAft>
                          <a:spcPts val="0"/>
                        </a:spcAft>
                      </a:pPr>
                      <a:endParaRPr lang="en-US" sz="18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xmlns="" val="1289785292"/>
                  </a:ext>
                </a:extLst>
              </a:tr>
              <a:tr h="318327">
                <a:tc>
                  <a:txBody>
                    <a:bodyPr/>
                    <a:lstStyle/>
                    <a:p>
                      <a:pPr algn="ctr"/>
                      <a:endParaRPr lang="es-MX" sz="1400" dirty="0">
                        <a:latin typeface="+mn-lt"/>
                      </a:endParaRPr>
                    </a:p>
                  </a:txBody>
                  <a:tcPr anchor="ctr"/>
                </a:tc>
                <a:tc>
                  <a:txBody>
                    <a:bodyPr/>
                    <a:lstStyle/>
                    <a:p>
                      <a:pPr marL="0" indent="0" algn="just">
                        <a:buNone/>
                      </a:pPr>
                      <a:endParaRPr lang="es-ES" sz="1200" kern="1200" dirty="0">
                        <a:solidFill>
                          <a:schemeClr val="tx1"/>
                        </a:solidFill>
                        <a:effectLst/>
                        <a:latin typeface="+mn-lt"/>
                        <a:ea typeface="+mn-ea"/>
                        <a:cs typeface="+mn-cs"/>
                      </a:endParaRPr>
                    </a:p>
                  </a:txBody>
                  <a:tcPr/>
                </a:tc>
                <a:tc>
                  <a:txBody>
                    <a:bodyPr/>
                    <a:lstStyle/>
                    <a:p>
                      <a:pPr marL="0" marR="0" indent="0" algn="ctr">
                        <a:lnSpc>
                          <a:spcPct val="107000"/>
                        </a:lnSpc>
                        <a:spcBef>
                          <a:spcPts val="0"/>
                        </a:spcBef>
                        <a:spcAft>
                          <a:spcPts val="0"/>
                        </a:spcAft>
                        <a:buFont typeface="Arial" panose="020B0604020202020204" pitchFamily="34" charset="0"/>
                        <a:buNone/>
                      </a:pPr>
                      <a:endParaRPr lang="en-US" sz="1800" dirty="0">
                        <a:effectLst/>
                        <a:latin typeface="+mn-lt"/>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11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xmlns="" val="1038034806"/>
                  </a:ext>
                </a:extLst>
              </a:tr>
            </a:tbl>
          </a:graphicData>
        </a:graphic>
      </p:graphicFrame>
      <p:pic>
        <p:nvPicPr>
          <p:cNvPr id="3" name="Imagen 2">
            <a:extLst>
              <a:ext uri="{FF2B5EF4-FFF2-40B4-BE49-F238E27FC236}">
                <a16:creationId xmlns:a16="http://schemas.microsoft.com/office/drawing/2014/main" xmlns="" id="{3C7BF850-27A6-4E4D-8CBA-07EDF8EA4624}"/>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t="96488"/>
          <a:stretch/>
        </p:blipFill>
        <p:spPr bwMode="auto">
          <a:xfrm rot="10800000">
            <a:off x="242291" y="209105"/>
            <a:ext cx="11711486" cy="4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2">
            <a:extLst>
              <a:ext uri="{FF2B5EF4-FFF2-40B4-BE49-F238E27FC236}">
                <a16:creationId xmlns:a16="http://schemas.microsoft.com/office/drawing/2014/main" xmlns="" id="{BBE4DC57-2F45-4E61-9836-A514480FD3D8}"/>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t="96488"/>
          <a:stretch/>
        </p:blipFill>
        <p:spPr bwMode="auto">
          <a:xfrm>
            <a:off x="272030" y="6639638"/>
            <a:ext cx="11711486" cy="4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a 91">
            <a:extLst>
              <a:ext uri="{FF2B5EF4-FFF2-40B4-BE49-F238E27FC236}">
                <a16:creationId xmlns:a16="http://schemas.microsoft.com/office/drawing/2014/main" xmlns="" id="{A3B8CEFF-4634-49E1-B774-DAA61E501141}"/>
              </a:ext>
            </a:extLst>
          </p:cNvPr>
          <p:cNvGraphicFramePr>
            <a:graphicFrameLocks/>
          </p:cNvGraphicFramePr>
          <p:nvPr>
            <p:extLst>
              <p:ext uri="{D42A27DB-BD31-4B8C-83A1-F6EECF244321}">
                <p14:modId xmlns:p14="http://schemas.microsoft.com/office/powerpoint/2010/main" val="3924165670"/>
              </p:ext>
            </p:extLst>
          </p:nvPr>
        </p:nvGraphicFramePr>
        <p:xfrm>
          <a:off x="342597" y="6204939"/>
          <a:ext cx="11387171" cy="396240"/>
        </p:xfrm>
        <a:graphic>
          <a:graphicData uri="http://schemas.openxmlformats.org/drawingml/2006/table">
            <a:tbl>
              <a:tblPr firstRow="1" bandRow="1">
                <a:tableStyleId>{6E25E649-3F16-4E02-A733-19D2CDBF48F0}</a:tableStyleId>
              </a:tblPr>
              <a:tblGrid>
                <a:gridCol w="921690">
                  <a:extLst>
                    <a:ext uri="{9D8B030D-6E8A-4147-A177-3AD203B41FA5}">
                      <a16:colId xmlns:a16="http://schemas.microsoft.com/office/drawing/2014/main" xmlns="" val="3810776915"/>
                    </a:ext>
                  </a:extLst>
                </a:gridCol>
                <a:gridCol w="10465481">
                  <a:extLst>
                    <a:ext uri="{9D8B030D-6E8A-4147-A177-3AD203B41FA5}">
                      <a16:colId xmlns:a16="http://schemas.microsoft.com/office/drawing/2014/main" xmlns="" val="1772567624"/>
                    </a:ext>
                  </a:extLst>
                </a:gridCol>
              </a:tblGrid>
              <a:tr h="383377">
                <a:tc>
                  <a:txBody>
                    <a:bodyPr/>
                    <a:lstStyle/>
                    <a:p>
                      <a:pPr algn="l"/>
                      <a:r>
                        <a:rPr lang="es-MX" sz="1200" b="0" dirty="0">
                          <a:solidFill>
                            <a:schemeClr val="tx1"/>
                          </a:solidFill>
                          <a:latin typeface="Gill Sans MT" panose="020B0502020104020203" pitchFamily="34" charset="0"/>
                        </a:rPr>
                        <a:t>FUENTES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MX" sz="1000" b="1" i="1" dirty="0">
                          <a:solidFill>
                            <a:schemeClr val="tx1">
                              <a:lumMod val="95000"/>
                              <a:lumOff val="5000"/>
                            </a:schemeClr>
                          </a:solidFill>
                          <a:latin typeface="Gill Sans MT" panose="020B0502020104020203" pitchFamily="34" charset="0"/>
                        </a:rPr>
                        <a:t>http://www.conapred.org.mx/userfiles/files/LFPED%283%29.pdf</a:t>
                      </a:r>
                    </a:p>
                    <a:p>
                      <a:pPr algn="l"/>
                      <a:endParaRPr lang="es-MX" sz="1000" b="1" i="1" dirty="0">
                        <a:solidFill>
                          <a:schemeClr val="tx1">
                            <a:lumMod val="95000"/>
                            <a:lumOff val="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38774076"/>
                  </a:ext>
                </a:extLst>
              </a:tr>
            </a:tbl>
          </a:graphicData>
        </a:graphic>
      </p:graphicFrame>
      <p:pic>
        <p:nvPicPr>
          <p:cNvPr id="8" name="Imagen 7">
            <a:extLst>
              <a:ext uri="{FF2B5EF4-FFF2-40B4-BE49-F238E27FC236}">
                <a16:creationId xmlns:a16="http://schemas.microsoft.com/office/drawing/2014/main" xmlns="" id="{02D91DAE-04AE-40F3-8189-0E0EA85155F5}"/>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t="96488"/>
          <a:stretch/>
        </p:blipFill>
        <p:spPr bwMode="auto">
          <a:xfrm rot="10800000">
            <a:off x="240257" y="237617"/>
            <a:ext cx="11711486" cy="4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896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9EA99BE-D700-4B22-8842-225B6D331CD3}"/>
              </a:ext>
            </a:extLst>
          </p:cNvPr>
          <p:cNvSpPr>
            <a:spLocks noGrp="1"/>
          </p:cNvSpPr>
          <p:nvPr>
            <p:ph type="title"/>
          </p:nvPr>
        </p:nvSpPr>
        <p:spPr>
          <a:xfrm>
            <a:off x="342598" y="302504"/>
            <a:ext cx="11387178" cy="698982"/>
          </a:xfrm>
        </p:spPr>
        <p:txBody>
          <a:bodyPr>
            <a:noAutofit/>
          </a:bodyPr>
          <a:lstStyle/>
          <a:p>
            <a:pPr algn="ctr"/>
            <a:r>
              <a:rPr lang="es-MX" sz="2400" b="1" i="1" dirty="0" smtClean="0">
                <a:ea typeface="+mn-ea"/>
                <a:cs typeface="+mn-cs"/>
              </a:rPr>
              <a:t>Anexo  </a:t>
            </a:r>
            <a:br>
              <a:rPr lang="es-MX" sz="2400" b="1" i="1" dirty="0" smtClean="0">
                <a:ea typeface="+mn-ea"/>
                <a:cs typeface="+mn-cs"/>
              </a:rPr>
            </a:br>
            <a:r>
              <a:rPr lang="es-MX" sz="2400" b="1" i="1" dirty="0" smtClean="0">
                <a:ea typeface="+mn-ea"/>
                <a:cs typeface="+mn-cs"/>
              </a:rPr>
              <a:t>«Y tu ¿discriminas?»</a:t>
            </a:r>
            <a:endParaRPr lang="es-MX" sz="2400" dirty="0">
              <a:solidFill>
                <a:schemeClr val="tx1"/>
              </a:solidFill>
            </a:endParaRPr>
          </a:p>
        </p:txBody>
      </p:sp>
      <p:pic>
        <p:nvPicPr>
          <p:cNvPr id="3" name="Imagen 2">
            <a:extLst>
              <a:ext uri="{FF2B5EF4-FFF2-40B4-BE49-F238E27FC236}">
                <a16:creationId xmlns:a16="http://schemas.microsoft.com/office/drawing/2014/main" xmlns="" id="{3C7BF850-27A6-4E4D-8CBA-07EDF8EA4624}"/>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96488"/>
          <a:stretch/>
        </p:blipFill>
        <p:spPr bwMode="auto">
          <a:xfrm rot="10800000">
            <a:off x="242291" y="209105"/>
            <a:ext cx="11711486" cy="4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2">
            <a:extLst>
              <a:ext uri="{FF2B5EF4-FFF2-40B4-BE49-F238E27FC236}">
                <a16:creationId xmlns:a16="http://schemas.microsoft.com/office/drawing/2014/main" xmlns="" id="{BBE4DC57-2F45-4E61-9836-A514480FD3D8}"/>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96488"/>
          <a:stretch/>
        </p:blipFill>
        <p:spPr bwMode="auto">
          <a:xfrm>
            <a:off x="272030" y="6639638"/>
            <a:ext cx="11711486" cy="4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a:extLst>
              <a:ext uri="{FF2B5EF4-FFF2-40B4-BE49-F238E27FC236}">
                <a16:creationId xmlns:a16="http://schemas.microsoft.com/office/drawing/2014/main" xmlns="" id="{02D91DAE-04AE-40F3-8189-0E0EA85155F5}"/>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96488"/>
          <a:stretch/>
        </p:blipFill>
        <p:spPr bwMode="auto">
          <a:xfrm rot="10800000">
            <a:off x="240257" y="237617"/>
            <a:ext cx="11711486" cy="4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ECLARACION DE LOS DERECHOS DEL NIÑO by melshamary8 on ema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498" y="1909309"/>
            <a:ext cx="5042217" cy="3359377"/>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1988457" y="5529943"/>
            <a:ext cx="1161143" cy="369332"/>
          </a:xfrm>
          <a:prstGeom prst="rect">
            <a:avLst/>
          </a:prstGeom>
          <a:noFill/>
        </p:spPr>
        <p:txBody>
          <a:bodyPr wrap="square" rtlCol="0">
            <a:spAutoFit/>
          </a:bodyPr>
          <a:lstStyle/>
          <a:p>
            <a:r>
              <a:rPr lang="es-MX" dirty="0" smtClean="0"/>
              <a:t>Imagen 1</a:t>
            </a:r>
            <a:endParaRPr lang="es-MX"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0229" y="1909309"/>
            <a:ext cx="5972226" cy="3359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a:off x="7932057" y="5497677"/>
            <a:ext cx="1161143" cy="369332"/>
          </a:xfrm>
          <a:prstGeom prst="rect">
            <a:avLst/>
          </a:prstGeom>
          <a:noFill/>
        </p:spPr>
        <p:txBody>
          <a:bodyPr wrap="square" rtlCol="0">
            <a:spAutoFit/>
          </a:bodyPr>
          <a:lstStyle/>
          <a:p>
            <a:r>
              <a:rPr lang="es-MX" dirty="0" smtClean="0"/>
              <a:t>Imagen 2</a:t>
            </a:r>
            <a:endParaRPr lang="es-MX" dirty="0"/>
          </a:p>
        </p:txBody>
      </p:sp>
    </p:spTree>
    <p:extLst>
      <p:ext uri="{BB962C8B-B14F-4D97-AF65-F5344CB8AC3E}">
        <p14:creationId xmlns:p14="http://schemas.microsoft.com/office/powerpoint/2010/main" val="1111226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C67B137-15B0-4AF6-94A8-AC00BA8D7B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5699F27B-22F2-45E1-BFB8-2B1FF14A95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3A2A8235-E96D-476A-8D5E-A42314471BD4}"/>
              </a:ext>
            </a:extLst>
          </p:cNvPr>
          <p:cNvSpPr>
            <a:spLocks noGrp="1"/>
          </p:cNvSpPr>
          <p:nvPr>
            <p:ph type="title"/>
          </p:nvPr>
        </p:nvSpPr>
        <p:spPr>
          <a:xfrm>
            <a:off x="644313" y="1470238"/>
            <a:ext cx="3602736" cy="5269651"/>
          </a:xfrm>
        </p:spPr>
        <p:txBody>
          <a:bodyPr>
            <a:normAutofit/>
          </a:bodyPr>
          <a:lstStyle/>
          <a:p>
            <a:pPr algn="ctr"/>
            <a:r>
              <a:rPr lang="en-US" sz="3200" dirty="0" err="1"/>
              <a:t>Presentación</a:t>
            </a:r>
            <a:endParaRPr lang="en-US" sz="3200" dirty="0"/>
          </a:p>
        </p:txBody>
      </p:sp>
      <p:cxnSp>
        <p:nvCxnSpPr>
          <p:cNvPr id="17" name="Straight Connector 13">
            <a:extLst>
              <a:ext uri="{FF2B5EF4-FFF2-40B4-BE49-F238E27FC236}">
                <a16:creationId xmlns:a16="http://schemas.microsoft.com/office/drawing/2014/main" xmlns="" id="{633ABDA7-FF8C-4E26-8C7D-47E0AE54EA2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265557"/>
            <a:ext cx="7031" cy="39319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F622AE28-ADA1-4A44-ADF7-68AA5B31341C}"/>
              </a:ext>
            </a:extLst>
          </p:cNvPr>
          <p:cNvSpPr>
            <a:spLocks noGrp="1"/>
          </p:cNvSpPr>
          <p:nvPr>
            <p:ph idx="1"/>
          </p:nvPr>
        </p:nvSpPr>
        <p:spPr>
          <a:xfrm>
            <a:off x="5065182" y="838200"/>
            <a:ext cx="6483351" cy="5669276"/>
          </a:xfrm>
        </p:spPr>
        <p:txBody>
          <a:bodyPr anchor="ctr">
            <a:normAutofit/>
          </a:bodyPr>
          <a:lstStyle/>
          <a:p>
            <a:pPr marL="45720" indent="0" algn="just">
              <a:buNone/>
            </a:pPr>
            <a:r>
              <a:rPr lang="es-ES" sz="1600" dirty="0"/>
              <a:t>La diversidad está presente en la sociedad, cada persona  posee atributos, fortalezas, características evolutivas, identidades sexuales, intereses académicos-profesionales, expectativas y proyectos de vida distintos. Se encuentra en distintas facetas de la vida humana, como la diversidad cultural, étnica, racial, ideológica, física, religiosa, genética, ética, moral, sexual, intelectual, jurídica, espiritual, educativa, musical, política, lingüística, de género, preferencia sexual, en fin, siempre presente para evidenciar que su respeto es fundamental para la convivencia humana.(Arnaiz, 2005).</a:t>
            </a:r>
          </a:p>
          <a:p>
            <a:pPr marL="45720" indent="0" algn="just">
              <a:buNone/>
            </a:pPr>
            <a:r>
              <a:rPr lang="es-ES" sz="1600" dirty="0"/>
              <a:t>Así mismo, es trascendente reconocer la diversidad en el ámbito educativo, y más aún en las escuelas y el aula, dado que la comunidad educativa también manifiesta distintos modos de pensamiento, distintas formas de aprender y diversos estilos de enseñanza  con la finalidad de lograr los propósitos educativos.  Sin embargo, las desigualdades, la inequidad y la  homogeneización emergen en las escuelas provocando un trato privilegiado para algunas/algunos y desfavorecedor para otras/otros. </a:t>
            </a:r>
          </a:p>
          <a:p>
            <a:pPr marL="45720" indent="0" algn="just">
              <a:buNone/>
            </a:pPr>
            <a:r>
              <a:rPr lang="es-ES" sz="1600" dirty="0"/>
              <a:t>Entonces, ¿Por qué es tan difícil entender la diversidad y más aún reconocerla positivamente? Para responder a dicha interrogante, podemos empezar por revisar si nuestras ideas están basadas en prejuicios, estereotipos y estigmas que conservan y fortalecen la incertidumbre y el temor a lo desconocido, a la crítica; quedando presente en el análisis la ignorancia, como eje fundamental, en la falta de respuestas frente a la diversidad. </a:t>
            </a:r>
          </a:p>
        </p:txBody>
      </p:sp>
      <p:pic>
        <p:nvPicPr>
          <p:cNvPr id="5" name="Picture 2" descr="https://sites.google.com/site/integracionedomex/_/rsrc/1472777324732/home/logo%201.jpg?height=200&amp;width=200">
            <a:extLst>
              <a:ext uri="{FF2B5EF4-FFF2-40B4-BE49-F238E27FC236}">
                <a16:creationId xmlns:a16="http://schemas.microsoft.com/office/drawing/2014/main" xmlns="" id="{CD555E05-AF6E-4700-A06E-2C2F7A7B27E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25063" y="1080819"/>
            <a:ext cx="2658168" cy="265816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34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BC67B137-15B0-4AF6-94A8-AC00BA8D7B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5699F27B-22F2-45E1-BFB8-2B1FF14A95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xmlns="" id="{633ABDA7-FF8C-4E26-8C7D-47E0AE54EA2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265557"/>
            <a:ext cx="7031" cy="39319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F622AE28-ADA1-4A44-ADF7-68AA5B31341C}"/>
              </a:ext>
            </a:extLst>
          </p:cNvPr>
          <p:cNvSpPr>
            <a:spLocks noGrp="1"/>
          </p:cNvSpPr>
          <p:nvPr>
            <p:ph idx="1"/>
          </p:nvPr>
        </p:nvSpPr>
        <p:spPr>
          <a:xfrm>
            <a:off x="5065182" y="643466"/>
            <a:ext cx="6626254" cy="5803054"/>
          </a:xfrm>
        </p:spPr>
        <p:txBody>
          <a:bodyPr anchor="ctr">
            <a:normAutofit fontScale="92500" lnSpcReduction="20000"/>
          </a:bodyPr>
          <a:lstStyle/>
          <a:p>
            <a:pPr marL="45720" indent="0" algn="just">
              <a:buNone/>
            </a:pPr>
            <a:r>
              <a:rPr lang="es-ES" sz="1600" dirty="0"/>
              <a:t>Esto reproduce culturas de trato segregadoras, excluyentes o “normalizadoras” hacia los otros; por lo que estos elementos pueden dar lugar a actos discriminatorios; entendidos como toda distinción, exclusión o restricción que, basada en el origen étnico o nacional, sexo, edad, discapacidad, condición social o económica, condiciones de salud, embarazo, lengua, religión, opiniones, preferencias sexuales, estado civil, o cualquier otra, tenga por efecto impedir o anular el reconocimiento o el ejercicio de los derechos y la igualdad real de oportunidades de las personas. (CONAPRED, 2007)”.</a:t>
            </a:r>
          </a:p>
          <a:p>
            <a:pPr marL="45720" indent="0" algn="just">
              <a:buNone/>
            </a:pPr>
            <a:r>
              <a:rPr lang="es-ES" sz="1600" dirty="0"/>
              <a:t>Por tal motivo, se pretende fortalecer las prácticas educativas, transformar las culturas y políticas de los espacios educativos, a fin de que todas/todos los alumnos, participen, aprendan y accedan, independientemente de sus condiciones, a una convivencia sana, pacífica e incluyente. Promoviendo, de esta forma, una cultura de trato en la que se reconozca a la diversidad como riqueza cultural.</a:t>
            </a:r>
          </a:p>
          <a:p>
            <a:pPr marL="45720" indent="0" algn="just">
              <a:buNone/>
            </a:pPr>
            <a:r>
              <a:rPr lang="es-ES" sz="1600" dirty="0"/>
              <a:t>Las fichas de actividades “Juntos por la inclusión y la equidad educativa” que a continuación se presentan tienen como propósito difundir al personal docente, directivo, de asesoría técnico-pedagógica y todo interesado en el tema, acciones para promover  el respeto y la valoración positiva de la diversidad en la comunidad escolar, al tiempo de apoyar y orientar  la creación de ambientes de respeto y solidaridad. </a:t>
            </a:r>
          </a:p>
          <a:p>
            <a:pPr marL="45720" indent="0" algn="just">
              <a:buNone/>
            </a:pPr>
            <a:r>
              <a:rPr lang="es-ES" sz="1600" dirty="0"/>
              <a:t>Estas actividades están basadas en las efemérides elaboradas para fomentar una cultura de trato para la igualdad entre mujeres y hombres, que se difunden, permanentemente, como parte de las actividades de la Oficina de Inclusión y Equidad Educativa, del Departamento para el Desarrollo de la Calidad Educativa, mismas que se pueden consultar y descargar en la siguiente liga</a:t>
            </a:r>
            <a:r>
              <a:rPr lang="es-ES" sz="1600" b="1" dirty="0"/>
              <a:t>:  https://integracionedomex.wixsite.com/igualdad-de-trato/efemerides </a:t>
            </a:r>
          </a:p>
          <a:p>
            <a:pPr marL="45720" indent="0" algn="just">
              <a:buNone/>
            </a:pPr>
            <a:r>
              <a:rPr lang="es-ES" sz="1600" dirty="0"/>
              <a:t>Durante todo el ciclo escolar 2020-2021 se sumarán diversas fichas de actividades con la finalidad de que al término del año se pueda contar con un fichero de apoyo al docente.</a:t>
            </a:r>
          </a:p>
        </p:txBody>
      </p:sp>
      <p:pic>
        <p:nvPicPr>
          <p:cNvPr id="7" name="Picture 6">
            <a:extLst>
              <a:ext uri="{FF2B5EF4-FFF2-40B4-BE49-F238E27FC236}">
                <a16:creationId xmlns:a16="http://schemas.microsoft.com/office/drawing/2014/main" xmlns="" id="{3495BD00-FD86-4982-B8CA-1FBFF2814F45}"/>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Effect>
                      <a14:brightnessContrast bright="20000"/>
                    </a14:imgEffect>
                  </a14:imgLayer>
                </a14:imgProps>
              </a:ext>
            </a:extLst>
          </a:blip>
          <a:srcRect l="24112" t="3445" r="12641" b="15383"/>
          <a:stretch/>
        </p:blipFill>
        <p:spPr>
          <a:xfrm>
            <a:off x="873376" y="1803664"/>
            <a:ext cx="3377065" cy="3250672"/>
          </a:xfrm>
          <a:prstGeom prst="rect">
            <a:avLst/>
          </a:prstGeom>
          <a:ln>
            <a:noFill/>
          </a:ln>
          <a:effectLst>
            <a:softEdge rad="112500"/>
          </a:effectLst>
        </p:spPr>
      </p:pic>
    </p:spTree>
    <p:extLst>
      <p:ext uri="{BB962C8B-B14F-4D97-AF65-F5344CB8AC3E}">
        <p14:creationId xmlns:p14="http://schemas.microsoft.com/office/powerpoint/2010/main" val="403508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BC67B137-15B0-4AF6-94A8-AC00BA8D7B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5699F27B-22F2-45E1-BFB8-2B1FF14A95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xmlns="" id="{633ABDA7-FF8C-4E26-8C7D-47E0AE54EA2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265557"/>
            <a:ext cx="7031" cy="39319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F622AE28-ADA1-4A44-ADF7-68AA5B31341C}"/>
              </a:ext>
            </a:extLst>
          </p:cNvPr>
          <p:cNvSpPr>
            <a:spLocks noGrp="1"/>
          </p:cNvSpPr>
          <p:nvPr>
            <p:ph idx="1"/>
          </p:nvPr>
        </p:nvSpPr>
        <p:spPr>
          <a:xfrm>
            <a:off x="5065182" y="558139"/>
            <a:ext cx="6626254" cy="4914603"/>
          </a:xfrm>
        </p:spPr>
        <p:txBody>
          <a:bodyPr anchor="ctr">
            <a:normAutofit/>
          </a:bodyPr>
          <a:lstStyle/>
          <a:p>
            <a:pPr algn="just"/>
            <a:r>
              <a:rPr lang="es-MX" sz="1400" dirty="0"/>
              <a:t>1° marzo: Día de la cero discriminación.</a:t>
            </a:r>
            <a:endParaRPr lang="es-ES" sz="1400" dirty="0"/>
          </a:p>
          <a:p>
            <a:r>
              <a:rPr lang="es-MX" sz="1400" dirty="0"/>
              <a:t>8 marzo: Día Internacional de la mujer.</a:t>
            </a:r>
          </a:p>
          <a:p>
            <a:r>
              <a:rPr lang="es-MX" sz="1400" dirty="0"/>
              <a:t>21 marzo: Día Internacional de la eliminación de la discriminación racial.</a:t>
            </a:r>
          </a:p>
          <a:p>
            <a:r>
              <a:rPr lang="es-MX" sz="1400" dirty="0"/>
              <a:t>21 marzo: Día mundial de las personas con Síndrome de Down.</a:t>
            </a:r>
          </a:p>
          <a:p>
            <a:endParaRPr lang="es-MX" sz="1400" dirty="0"/>
          </a:p>
          <a:p>
            <a:pPr algn="just"/>
            <a:endParaRPr lang="es-ES" sz="1400" dirty="0"/>
          </a:p>
          <a:p>
            <a:pPr marL="45720" indent="0" algn="just">
              <a:buNone/>
            </a:pPr>
            <a:endParaRPr lang="es-ES" sz="1400" dirty="0"/>
          </a:p>
          <a:p>
            <a:pPr marL="45720" indent="0" algn="just">
              <a:buNone/>
            </a:pPr>
            <a:r>
              <a:rPr lang="es-ES" sz="1600" dirty="0"/>
              <a:t>RECUERDA: la información completa de las efemérides se puede consultar y descargar en la siguiente liga</a:t>
            </a:r>
            <a:r>
              <a:rPr lang="es-ES" sz="1600" b="1" dirty="0"/>
              <a:t>: </a:t>
            </a:r>
          </a:p>
          <a:p>
            <a:pPr marL="45720" indent="0" algn="just">
              <a:buNone/>
            </a:pPr>
            <a:r>
              <a:rPr lang="es-ES" sz="1600" b="1" dirty="0"/>
              <a:t>   https://integracionedomex.wixsite.com/igualdad-de-trato/efemerides </a:t>
            </a:r>
          </a:p>
        </p:txBody>
      </p:sp>
      <p:sp>
        <p:nvSpPr>
          <p:cNvPr id="9" name="Title 1">
            <a:extLst>
              <a:ext uri="{FF2B5EF4-FFF2-40B4-BE49-F238E27FC236}">
                <a16:creationId xmlns:a16="http://schemas.microsoft.com/office/drawing/2014/main" xmlns="" id="{0958D865-7A2C-4B39-9112-3E55C2754E6F}"/>
              </a:ext>
            </a:extLst>
          </p:cNvPr>
          <p:cNvSpPr>
            <a:spLocks noGrp="1"/>
          </p:cNvSpPr>
          <p:nvPr>
            <p:ph type="title"/>
          </p:nvPr>
        </p:nvSpPr>
        <p:spPr>
          <a:xfrm>
            <a:off x="846793" y="823011"/>
            <a:ext cx="3602736" cy="956566"/>
          </a:xfrm>
        </p:spPr>
        <p:txBody>
          <a:bodyPr>
            <a:normAutofit/>
          </a:bodyPr>
          <a:lstStyle/>
          <a:p>
            <a:pPr algn="ctr"/>
            <a:r>
              <a:rPr lang="en-US" sz="3200" dirty="0" err="1"/>
              <a:t>Efemérides</a:t>
            </a:r>
            <a:r>
              <a:rPr lang="en-US" sz="3200" dirty="0"/>
              <a:t> </a:t>
            </a:r>
            <a:r>
              <a:rPr lang="en-US" sz="3200" dirty="0" err="1"/>
              <a:t>Marzo</a:t>
            </a:r>
            <a:endParaRPr lang="en-US" sz="3200" dirty="0"/>
          </a:p>
        </p:txBody>
      </p:sp>
      <p:pic>
        <p:nvPicPr>
          <p:cNvPr id="5" name="Imagen 4">
            <a:extLst>
              <a:ext uri="{FF2B5EF4-FFF2-40B4-BE49-F238E27FC236}">
                <a16:creationId xmlns:a16="http://schemas.microsoft.com/office/drawing/2014/main" xmlns="" id="{8AE0919D-A256-439A-952A-04457D2D4A1A}"/>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bright="40000" contrast="20000"/>
                    </a14:imgEffect>
                  </a14:imgLayer>
                </a14:imgProps>
              </a:ext>
            </a:extLst>
          </a:blip>
          <a:stretch>
            <a:fillRect/>
          </a:stretch>
        </p:blipFill>
        <p:spPr>
          <a:xfrm>
            <a:off x="623505" y="1704614"/>
            <a:ext cx="3928408" cy="3812866"/>
          </a:xfrm>
          <a:prstGeom prst="rect">
            <a:avLst/>
          </a:prstGeom>
          <a:ln>
            <a:noFill/>
          </a:ln>
          <a:effectLst>
            <a:softEdge rad="112500"/>
          </a:effectLst>
        </p:spPr>
      </p:pic>
    </p:spTree>
    <p:extLst>
      <p:ext uri="{BB962C8B-B14F-4D97-AF65-F5344CB8AC3E}">
        <p14:creationId xmlns:p14="http://schemas.microsoft.com/office/powerpoint/2010/main" val="2468009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Tabla 91">
            <a:extLst>
              <a:ext uri="{FF2B5EF4-FFF2-40B4-BE49-F238E27FC236}">
                <a16:creationId xmlns:a16="http://schemas.microsoft.com/office/drawing/2014/main" xmlns="" id="{2E020051-C4DC-4803-9179-43B9E48B49E4}"/>
              </a:ext>
            </a:extLst>
          </p:cNvPr>
          <p:cNvGraphicFramePr>
            <a:graphicFrameLocks noGrp="1"/>
          </p:cNvGraphicFramePr>
          <p:nvPr>
            <p:ph idx="1"/>
            <p:extLst>
              <p:ext uri="{D42A27DB-BD31-4B8C-83A1-F6EECF244321}">
                <p14:modId xmlns:p14="http://schemas.microsoft.com/office/powerpoint/2010/main" val="2728270311"/>
              </p:ext>
            </p:extLst>
          </p:nvPr>
        </p:nvGraphicFramePr>
        <p:xfrm>
          <a:off x="322663" y="681406"/>
          <a:ext cx="11609142" cy="853450"/>
        </p:xfrm>
        <a:graphic>
          <a:graphicData uri="http://schemas.openxmlformats.org/drawingml/2006/table">
            <a:tbl>
              <a:tblPr firstRow="1" bandRow="1">
                <a:tableStyleId>{6E25E649-3F16-4E02-A733-19D2CDBF48F0}</a:tableStyleId>
              </a:tblPr>
              <a:tblGrid>
                <a:gridCol w="3276257">
                  <a:extLst>
                    <a:ext uri="{9D8B030D-6E8A-4147-A177-3AD203B41FA5}">
                      <a16:colId xmlns:a16="http://schemas.microsoft.com/office/drawing/2014/main" xmlns="" val="3810776915"/>
                    </a:ext>
                  </a:extLst>
                </a:gridCol>
                <a:gridCol w="4907514">
                  <a:extLst>
                    <a:ext uri="{9D8B030D-6E8A-4147-A177-3AD203B41FA5}">
                      <a16:colId xmlns:a16="http://schemas.microsoft.com/office/drawing/2014/main" xmlns="" val="1772567624"/>
                    </a:ext>
                  </a:extLst>
                </a:gridCol>
                <a:gridCol w="3425371">
                  <a:extLst>
                    <a:ext uri="{9D8B030D-6E8A-4147-A177-3AD203B41FA5}">
                      <a16:colId xmlns:a16="http://schemas.microsoft.com/office/drawing/2014/main" xmlns="" val="1179060454"/>
                    </a:ext>
                  </a:extLst>
                </a:gridCol>
              </a:tblGrid>
              <a:tr h="768242">
                <a:tc>
                  <a:txBody>
                    <a:bodyPr/>
                    <a:lstStyle/>
                    <a:p>
                      <a:pPr marL="0" marR="0" lvl="0" indent="0" algn="ctr" rtl="0">
                        <a:spcBef>
                          <a:spcPts val="0"/>
                        </a:spcBef>
                        <a:spcAft>
                          <a:spcPts val="0"/>
                        </a:spcAft>
                        <a:buNone/>
                      </a:pPr>
                      <a:r>
                        <a:rPr lang="es-MX" sz="1500" b="1" u="none" strike="noStrike" cap="none" dirty="0">
                          <a:solidFill>
                            <a:schemeClr val="dk1"/>
                          </a:solidFill>
                          <a:latin typeface="+mj-lt"/>
                          <a:ea typeface="Gill Sans"/>
                          <a:cs typeface="Gill Sans"/>
                          <a:sym typeface="Gill Sans"/>
                        </a:rPr>
                        <a:t>Dirigido a:</a:t>
                      </a:r>
                      <a:endParaRPr sz="1300" dirty="0">
                        <a:latin typeface="+mj-lt"/>
                      </a:endParaRPr>
                    </a:p>
                    <a:p>
                      <a:pPr marL="0" marR="0" lvl="0" indent="0" algn="ctr" rtl="0">
                        <a:spcBef>
                          <a:spcPts val="0"/>
                        </a:spcBef>
                        <a:spcAft>
                          <a:spcPts val="0"/>
                        </a:spcAft>
                        <a:buNone/>
                      </a:pPr>
                      <a:r>
                        <a:rPr lang="es-MX" sz="1700" dirty="0">
                          <a:solidFill>
                            <a:schemeClr val="dk1"/>
                          </a:solidFill>
                          <a:latin typeface="+mj-lt"/>
                        </a:rPr>
                        <a:t>A</a:t>
                      </a:r>
                      <a:r>
                        <a:rPr lang="es-MX" sz="1700" b="1" u="none" strike="noStrike" cap="none" dirty="0">
                          <a:solidFill>
                            <a:schemeClr val="dk1"/>
                          </a:solidFill>
                          <a:latin typeface="+mj-lt"/>
                          <a:ea typeface="Corbel"/>
                          <a:cs typeface="Corbel"/>
                          <a:sym typeface="Corbel"/>
                        </a:rPr>
                        <a:t>sesores técnico pedagógicos, Directivos y </a:t>
                      </a:r>
                      <a:r>
                        <a:rPr lang="es-MX" sz="1700" dirty="0">
                          <a:solidFill>
                            <a:schemeClr val="dk1"/>
                          </a:solidFill>
                          <a:latin typeface="+mj-lt"/>
                        </a:rPr>
                        <a:t>Docentes</a:t>
                      </a:r>
                      <a:endParaRPr sz="1500" b="0" u="none" strike="noStrike" cap="none" dirty="0">
                        <a:solidFill>
                          <a:schemeClr val="dk1"/>
                        </a:solidFill>
                        <a:latin typeface="+mj-lt"/>
                        <a:ea typeface="Gill Sans"/>
                        <a:cs typeface="Gill Sans"/>
                        <a:sym typeface="Gill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b="1" dirty="0">
                          <a:solidFill>
                            <a:schemeClr val="tx1"/>
                          </a:solidFill>
                          <a:latin typeface="+mj-lt"/>
                        </a:rPr>
                        <a:t>Conmemoración del 1º</a:t>
                      </a:r>
                      <a:r>
                        <a:rPr lang="es-ES" sz="1800" b="1" dirty="0">
                          <a:solidFill>
                            <a:schemeClr val="tx1">
                              <a:lumMod val="95000"/>
                              <a:lumOff val="5000"/>
                            </a:schemeClr>
                          </a:solidFill>
                          <a:latin typeface="+mj-lt"/>
                        </a:rPr>
                        <a:t> marzo</a:t>
                      </a:r>
                      <a:endParaRPr lang="es-MX" sz="1800" b="1" dirty="0">
                        <a:solidFill>
                          <a:schemeClr val="tx1"/>
                        </a:solidFill>
                        <a:latin typeface="+mj-lt"/>
                        <a:ea typeface="Verdana" panose="020B0604030504040204" pitchFamily="34" charset="0"/>
                      </a:endParaRPr>
                    </a:p>
                    <a:p>
                      <a:pPr marL="0" marR="0" lvl="0" indent="0" algn="ctr" rtl="0">
                        <a:spcBef>
                          <a:spcPts val="0"/>
                        </a:spcBef>
                        <a:spcAft>
                          <a:spcPts val="0"/>
                        </a:spcAft>
                        <a:buNone/>
                      </a:pPr>
                      <a:r>
                        <a:rPr lang="es-MX" sz="1800" b="1" dirty="0">
                          <a:solidFill>
                            <a:schemeClr val="tx1"/>
                          </a:solidFill>
                          <a:latin typeface="+mj-lt"/>
                          <a:ea typeface="Verdana" panose="020B0604030504040204" pitchFamily="34" charset="0"/>
                        </a:rPr>
                        <a:t>Día de la Cero Discriminación</a:t>
                      </a:r>
                      <a:r>
                        <a:rPr lang="es-MX" sz="1800" b="1" dirty="0">
                          <a:solidFill>
                            <a:schemeClr val="tx1"/>
                          </a:solidFill>
                          <a:latin typeface="Verdana" panose="020B0604030504040204" pitchFamily="34" charset="0"/>
                          <a:ea typeface="Verdana" panose="020B0604030504040204" pitchFamily="34" charset="0"/>
                        </a:rPr>
                        <a:t/>
                      </a:r>
                      <a:br>
                        <a:rPr lang="es-MX" sz="1800" b="1" dirty="0">
                          <a:solidFill>
                            <a:schemeClr val="tx1"/>
                          </a:solidFill>
                          <a:latin typeface="Verdana" panose="020B0604030504040204" pitchFamily="34" charset="0"/>
                          <a:ea typeface="Verdana" panose="020B0604030504040204" pitchFamily="34" charset="0"/>
                        </a:rPr>
                      </a:br>
                      <a:r>
                        <a:rPr lang="es-MX" sz="1400" b="1" dirty="0">
                          <a:solidFill>
                            <a:schemeClr val="tx1"/>
                          </a:solidFill>
                          <a:latin typeface="Verdana" panose="020B0604030504040204" pitchFamily="34" charset="0"/>
                          <a:ea typeface="Verdana" panose="020B0604030504040204" pitchFamily="34" charset="0"/>
                        </a:rPr>
                        <a:t>1/3</a:t>
                      </a:r>
                      <a:endParaRPr sz="1700" b="1" u="none" strike="noStrike" cap="none" dirty="0">
                        <a:solidFill>
                          <a:schemeClr val="tx1"/>
                        </a:solidFill>
                        <a:latin typeface="+mj-lt"/>
                        <a:ea typeface="Gill Sans"/>
                        <a:cs typeface="Gill Sans"/>
                        <a:sym typeface="Gill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s-MX" sz="1600" b="1" u="none" strike="noStrike" cap="none" dirty="0">
                          <a:solidFill>
                            <a:schemeClr val="dk1"/>
                          </a:solidFill>
                          <a:latin typeface="+mj-lt"/>
                          <a:ea typeface="Gill Sans"/>
                          <a:cs typeface="Gill Sans"/>
                          <a:sym typeface="Gill Sans"/>
                        </a:rPr>
                        <a:t>Tiempo estimado:</a:t>
                      </a:r>
                      <a:r>
                        <a:rPr lang="es-MX" sz="1600" b="0" u="none" strike="noStrike" cap="none" dirty="0">
                          <a:solidFill>
                            <a:schemeClr val="dk1"/>
                          </a:solidFill>
                          <a:latin typeface="+mj-lt"/>
                          <a:ea typeface="Gill Sans"/>
                          <a:cs typeface="Gill Sans"/>
                          <a:sym typeface="Gill Sans"/>
                        </a:rPr>
                        <a:t> </a:t>
                      </a:r>
                      <a:endParaRPr dirty="0">
                        <a:latin typeface="+mj-lt"/>
                      </a:endParaRPr>
                    </a:p>
                    <a:p>
                      <a:pPr marL="0" marR="0" lvl="0" indent="0" algn="ctr" rtl="0">
                        <a:spcBef>
                          <a:spcPts val="0"/>
                        </a:spcBef>
                        <a:spcAft>
                          <a:spcPts val="0"/>
                        </a:spcAft>
                        <a:buNone/>
                      </a:pPr>
                      <a:r>
                        <a:rPr lang="es-MX" sz="1600" b="0" u="none" strike="noStrike" cap="none" dirty="0">
                          <a:solidFill>
                            <a:schemeClr val="dk1"/>
                          </a:solidFill>
                          <a:latin typeface="+mj-lt"/>
                          <a:ea typeface="Gill Sans"/>
                          <a:cs typeface="Gill Sans"/>
                          <a:sym typeface="Gill Sans"/>
                        </a:rPr>
                        <a:t>50 minutos</a:t>
                      </a:r>
                      <a:endParaRPr dirty="0">
                        <a:latin typeface="+mj-lt"/>
                      </a:endParaRPr>
                    </a:p>
                    <a:p>
                      <a:pPr marL="0" marR="0" lvl="0" indent="0" algn="ctr" rtl="0">
                        <a:spcBef>
                          <a:spcPts val="0"/>
                        </a:spcBef>
                        <a:spcAft>
                          <a:spcPts val="0"/>
                        </a:spcAft>
                        <a:buNone/>
                      </a:pPr>
                      <a:r>
                        <a:rPr lang="es-MX" sz="1600" b="0" u="none" strike="noStrike" cap="none" dirty="0">
                          <a:solidFill>
                            <a:schemeClr val="dk1"/>
                          </a:solidFill>
                          <a:latin typeface="+mj-lt"/>
                          <a:ea typeface="Gill Sans"/>
                          <a:cs typeface="Gill Sans"/>
                          <a:sym typeface="Gill Sans"/>
                        </a:rPr>
                        <a:t> </a:t>
                      </a:r>
                      <a:endParaRPr dirty="0">
                        <a:latin typeface="+mj-lt"/>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38774076"/>
                  </a:ext>
                </a:extLst>
              </a:tr>
            </a:tbl>
          </a:graphicData>
        </a:graphic>
      </p:graphicFrame>
      <p:graphicFrame>
        <p:nvGraphicFramePr>
          <p:cNvPr id="87" name="Tabla 87">
            <a:extLst>
              <a:ext uri="{FF2B5EF4-FFF2-40B4-BE49-F238E27FC236}">
                <a16:creationId xmlns:a16="http://schemas.microsoft.com/office/drawing/2014/main" xmlns="" id="{922C25A7-D1BF-49B9-84AF-569151E35653}"/>
              </a:ext>
            </a:extLst>
          </p:cNvPr>
          <p:cNvGraphicFramePr>
            <a:graphicFrameLocks noGrp="1"/>
          </p:cNvGraphicFramePr>
          <p:nvPr>
            <p:extLst>
              <p:ext uri="{D42A27DB-BD31-4B8C-83A1-F6EECF244321}">
                <p14:modId xmlns:p14="http://schemas.microsoft.com/office/powerpoint/2010/main" val="477020589"/>
              </p:ext>
            </p:extLst>
          </p:nvPr>
        </p:nvGraphicFramePr>
        <p:xfrm>
          <a:off x="374370" y="1609088"/>
          <a:ext cx="11609146" cy="5334682"/>
        </p:xfrm>
        <a:graphic>
          <a:graphicData uri="http://schemas.openxmlformats.org/drawingml/2006/table">
            <a:tbl>
              <a:tblPr firstRow="1" bandRow="1">
                <a:tableStyleId>{BC89EF96-8CEA-46FF-86C4-4CE0E7609802}</a:tableStyleId>
              </a:tblPr>
              <a:tblGrid>
                <a:gridCol w="1831891">
                  <a:extLst>
                    <a:ext uri="{9D8B030D-6E8A-4147-A177-3AD203B41FA5}">
                      <a16:colId xmlns:a16="http://schemas.microsoft.com/office/drawing/2014/main" xmlns="" val="4219812141"/>
                    </a:ext>
                  </a:extLst>
                </a:gridCol>
                <a:gridCol w="6322741">
                  <a:extLst>
                    <a:ext uri="{9D8B030D-6E8A-4147-A177-3AD203B41FA5}">
                      <a16:colId xmlns:a16="http://schemas.microsoft.com/office/drawing/2014/main" xmlns="" val="505118308"/>
                    </a:ext>
                  </a:extLst>
                </a:gridCol>
                <a:gridCol w="1576411">
                  <a:extLst>
                    <a:ext uri="{9D8B030D-6E8A-4147-A177-3AD203B41FA5}">
                      <a16:colId xmlns:a16="http://schemas.microsoft.com/office/drawing/2014/main" xmlns="" val="1273955024"/>
                    </a:ext>
                  </a:extLst>
                </a:gridCol>
                <a:gridCol w="1878103">
                  <a:extLst>
                    <a:ext uri="{9D8B030D-6E8A-4147-A177-3AD203B41FA5}">
                      <a16:colId xmlns:a16="http://schemas.microsoft.com/office/drawing/2014/main" xmlns="" val="3002640331"/>
                    </a:ext>
                  </a:extLst>
                </a:gridCol>
              </a:tblGrid>
              <a:tr h="687211">
                <a:tc>
                  <a:txBody>
                    <a:bodyPr/>
                    <a:lstStyle/>
                    <a:p>
                      <a:pPr algn="ctr"/>
                      <a:r>
                        <a:rPr lang="es-MX" sz="1800" dirty="0">
                          <a:latin typeface="Corbel" panose="020B0503020204020204" pitchFamily="34" charset="0"/>
                        </a:rPr>
                        <a:t>Objetivo</a:t>
                      </a:r>
                    </a:p>
                  </a:txBody>
                  <a:tcPr/>
                </a:tc>
                <a:tc>
                  <a:txBody>
                    <a:bodyPr/>
                    <a:lstStyle/>
                    <a:p>
                      <a:pPr algn="ctr"/>
                      <a:r>
                        <a:rPr lang="es-MX" sz="1800" dirty="0"/>
                        <a:t>Actividades</a:t>
                      </a:r>
                      <a:endParaRPr lang="es-MX" sz="1800" dirty="0">
                        <a:latin typeface="Gill Sans MT" panose="020B0502020104020203" pitchFamily="34" charset="0"/>
                      </a:endParaRPr>
                    </a:p>
                  </a:txBody>
                  <a:tcPr/>
                </a:tc>
                <a:tc>
                  <a:txBody>
                    <a:bodyPr/>
                    <a:lstStyle/>
                    <a:p>
                      <a:pPr algn="ctr"/>
                      <a:r>
                        <a:rPr lang="es-MX" sz="1800" dirty="0"/>
                        <a:t>Recursos</a:t>
                      </a:r>
                      <a:endParaRPr lang="es-MX" sz="1800" dirty="0">
                        <a:latin typeface="Gill Sans MT" panose="020B0502020104020203" pitchFamily="34" charset="0"/>
                      </a:endParaRPr>
                    </a:p>
                  </a:txBody>
                  <a:tcPr/>
                </a:tc>
                <a:tc>
                  <a:txBody>
                    <a:bodyPr/>
                    <a:lstStyle/>
                    <a:p>
                      <a:pPr algn="ctr"/>
                      <a:r>
                        <a:rPr lang="es-MX" sz="1800" dirty="0"/>
                        <a:t>Productos Esperados</a:t>
                      </a:r>
                      <a:endParaRPr lang="es-MX" sz="1800" dirty="0">
                        <a:latin typeface="Gill Sans MT" panose="020B0502020104020203" pitchFamily="34" charset="0"/>
                      </a:endParaRPr>
                    </a:p>
                  </a:txBody>
                  <a:tcPr/>
                </a:tc>
                <a:extLst>
                  <a:ext uri="{0D108BD9-81ED-4DB2-BD59-A6C34878D82A}">
                    <a16:rowId xmlns:a16="http://schemas.microsoft.com/office/drawing/2014/main" xmlns="" val="1903261735"/>
                  </a:ext>
                </a:extLst>
              </a:tr>
              <a:tr h="4254779">
                <a:tc>
                  <a:txBody>
                    <a:bodyPr/>
                    <a:lstStyle/>
                    <a:p>
                      <a:pPr marL="0" marR="0" lvl="0" indent="0" algn="just" rtl="0">
                        <a:spcBef>
                          <a:spcPts val="0"/>
                        </a:spcBef>
                        <a:spcAft>
                          <a:spcPts val="0"/>
                        </a:spcAft>
                        <a:buNone/>
                      </a:pPr>
                      <a:endParaRPr lang="es-MX" sz="1800" u="none" strike="noStrike" cap="none" dirty="0">
                        <a:solidFill>
                          <a:schemeClr val="dk1"/>
                        </a:solidFill>
                        <a:latin typeface="Corbel"/>
                        <a:ea typeface="Corbel"/>
                        <a:cs typeface="Corbel"/>
                        <a:sym typeface="Corbel"/>
                      </a:endParaRPr>
                    </a:p>
                    <a:p>
                      <a:pPr marL="0" marR="0" lvl="0" indent="0" algn="just" rtl="0">
                        <a:spcBef>
                          <a:spcPts val="0"/>
                        </a:spcBef>
                        <a:spcAft>
                          <a:spcPts val="0"/>
                        </a:spcAft>
                        <a:buNone/>
                      </a:pPr>
                      <a:r>
                        <a:rPr lang="es-MX" sz="1800" u="none" strike="noStrike" cap="none" dirty="0">
                          <a:solidFill>
                            <a:schemeClr val="dk1"/>
                          </a:solidFill>
                          <a:latin typeface="+mn-lt"/>
                          <a:ea typeface="Corbel"/>
                          <a:cs typeface="Corbel"/>
                          <a:sym typeface="Corbel"/>
                        </a:rPr>
                        <a:t>Que las/los participantes </a:t>
                      </a:r>
                      <a:r>
                        <a:rPr lang="es-MX" sz="1800" b="0" dirty="0">
                          <a:latin typeface="+mn-lt"/>
                        </a:rPr>
                        <a:t>reflexionen  a través de algunas preguntas sobre discriminación  y COVID -19</a:t>
                      </a:r>
                    </a:p>
                    <a:p>
                      <a:pPr marL="0" marR="0" lvl="0" indent="0" algn="just" rtl="0">
                        <a:spcBef>
                          <a:spcPts val="0"/>
                        </a:spcBef>
                        <a:spcAft>
                          <a:spcPts val="0"/>
                        </a:spcAft>
                        <a:buNone/>
                      </a:pPr>
                      <a:endParaRPr lang="es-MX" sz="1800" b="0" dirty="0">
                        <a:latin typeface="+mn-lt"/>
                      </a:endParaRPr>
                    </a:p>
                    <a:p>
                      <a:pPr marL="0" marR="0" lvl="0" indent="0" algn="just" rtl="0">
                        <a:spcBef>
                          <a:spcPts val="0"/>
                        </a:spcBef>
                        <a:spcAft>
                          <a:spcPts val="0"/>
                        </a:spcAft>
                        <a:buNone/>
                      </a:pPr>
                      <a:endParaRPr sz="1800" u="none" strike="noStrike" cap="none" dirty="0">
                        <a:solidFill>
                          <a:schemeClr val="dk1"/>
                        </a:solidFill>
                        <a:latin typeface="Corbel"/>
                        <a:ea typeface="Corbel"/>
                        <a:cs typeface="Corbel"/>
                        <a:sym typeface="Corbel"/>
                      </a:endParaRPr>
                    </a:p>
                  </a:txBody>
                  <a:tcPr marL="91450" marR="91450" marT="45725" marB="45725" anchor="ctr"/>
                </a:tc>
                <a:tc>
                  <a:txBody>
                    <a:bodyPr/>
                    <a:lstStyle/>
                    <a:p>
                      <a:pPr marL="0" marR="0" lvl="0" indent="0" algn="just" rtl="0">
                        <a:spcBef>
                          <a:spcPts val="0"/>
                        </a:spcBef>
                        <a:spcAft>
                          <a:spcPts val="0"/>
                        </a:spcAft>
                        <a:buClr>
                          <a:schemeClr val="dk1"/>
                        </a:buClr>
                        <a:buSzPts val="1800"/>
                        <a:buFont typeface="Arial"/>
                        <a:buNone/>
                      </a:pPr>
                      <a:r>
                        <a:rPr lang="es-ES" sz="1600" dirty="0">
                          <a:solidFill>
                            <a:schemeClr val="tx1"/>
                          </a:solidFill>
                          <a:latin typeface="+mn-lt"/>
                        </a:rPr>
                        <a:t>Realizar al azar las siguientes preguntas a los participantes, en caso de que sea de forma virtual se pueden apoyar de una ruleta, posteriormente contrastar las respuestas de CONAPRED, y reflexiona si por desinformación estas discriminando, estigmatizando, y sugiere una propuesta para evitarlo.</a:t>
                      </a:r>
                    </a:p>
                    <a:p>
                      <a:pPr marL="0" marR="0" lvl="0" indent="0" algn="just" rtl="0">
                        <a:spcBef>
                          <a:spcPts val="0"/>
                        </a:spcBef>
                        <a:spcAft>
                          <a:spcPts val="0"/>
                        </a:spcAft>
                        <a:buClr>
                          <a:schemeClr val="dk1"/>
                        </a:buClr>
                        <a:buSzPts val="1800"/>
                        <a:buFont typeface="Arial"/>
                        <a:buNone/>
                      </a:pPr>
                      <a:endParaRPr lang="es-ES" sz="1600" dirty="0">
                        <a:solidFill>
                          <a:schemeClr val="tx1"/>
                        </a:solidFill>
                        <a:latin typeface="+mn-lt"/>
                      </a:endParaRPr>
                    </a:p>
                    <a:p>
                      <a:pPr marL="0" marR="0" lvl="0" indent="0" algn="just" rtl="0">
                        <a:spcBef>
                          <a:spcPts val="0"/>
                        </a:spcBef>
                        <a:spcAft>
                          <a:spcPts val="0"/>
                        </a:spcAft>
                        <a:buClr>
                          <a:schemeClr val="dk1"/>
                        </a:buClr>
                        <a:buSzPts val="1800"/>
                        <a:buFont typeface="Arial"/>
                        <a:buNone/>
                      </a:pPr>
                      <a:r>
                        <a:rPr lang="es-ES" sz="1600" dirty="0">
                          <a:solidFill>
                            <a:schemeClr val="tx1"/>
                          </a:solidFill>
                          <a:latin typeface="+mn-lt"/>
                        </a:rPr>
                        <a:t> Link ruleta:</a:t>
                      </a:r>
                    </a:p>
                    <a:p>
                      <a:pPr marL="0" marR="0" lvl="0" indent="0" algn="just" rtl="0">
                        <a:spcBef>
                          <a:spcPts val="0"/>
                        </a:spcBef>
                        <a:spcAft>
                          <a:spcPts val="0"/>
                        </a:spcAft>
                        <a:buClr>
                          <a:schemeClr val="dk1"/>
                        </a:buClr>
                        <a:buSzPts val="1800"/>
                        <a:buFont typeface="Arial"/>
                        <a:buNone/>
                      </a:pPr>
                      <a:r>
                        <a:rPr lang="es-ES" sz="1600" dirty="0">
                          <a:solidFill>
                            <a:schemeClr val="tx1"/>
                          </a:solidFill>
                          <a:latin typeface="+mn-lt"/>
                        </a:rPr>
                        <a:t> </a:t>
                      </a:r>
                      <a:r>
                        <a:rPr lang="es-ES" sz="1600" dirty="0">
                          <a:solidFill>
                            <a:schemeClr val="tx1"/>
                          </a:solidFill>
                          <a:latin typeface="+mn-lt"/>
                          <a:hlinkClick r:id="rId2">
                            <a:extLst>
                              <a:ext uri="{A12FA001-AC4F-418D-AE19-62706E023703}">
                                <ahyp:hlinkClr xmlns:ahyp="http://schemas.microsoft.com/office/drawing/2018/hyperlinkcolor" xmlns="" val="tx"/>
                              </a:ext>
                            </a:extLst>
                          </a:hlinkClick>
                        </a:rPr>
                        <a:t>https://wordwall.net/es/resource/224653</a:t>
                      </a:r>
                      <a:endParaRPr lang="es-ES" sz="1600" dirty="0">
                        <a:solidFill>
                          <a:schemeClr val="tx1"/>
                        </a:solidFill>
                        <a:latin typeface="+mn-lt"/>
                      </a:endParaRPr>
                    </a:p>
                    <a:p>
                      <a:pPr marL="0" marR="0" lvl="0" indent="0" algn="just" rtl="0">
                        <a:spcBef>
                          <a:spcPts val="0"/>
                        </a:spcBef>
                        <a:spcAft>
                          <a:spcPts val="0"/>
                        </a:spcAft>
                        <a:buClr>
                          <a:schemeClr val="dk1"/>
                        </a:buClr>
                        <a:buSzPts val="1800"/>
                        <a:buFont typeface="Arial"/>
                        <a:buNone/>
                      </a:pPr>
                      <a:endParaRPr lang="es-ES" sz="1600" dirty="0">
                        <a:solidFill>
                          <a:schemeClr val="tx1"/>
                        </a:solidFill>
                        <a:latin typeface="+mn-lt"/>
                      </a:endParaRPr>
                    </a:p>
                    <a:p>
                      <a:pPr marL="0" marR="0" lvl="0" indent="0" algn="just" rtl="0">
                        <a:spcBef>
                          <a:spcPts val="0"/>
                        </a:spcBef>
                        <a:spcAft>
                          <a:spcPts val="0"/>
                        </a:spcAft>
                        <a:buClr>
                          <a:schemeClr val="dk1"/>
                        </a:buClr>
                        <a:buSzPts val="1800"/>
                        <a:buFont typeface="Arial"/>
                        <a:buNone/>
                      </a:pPr>
                      <a:r>
                        <a:rPr lang="es-ES" sz="1600" dirty="0"/>
                        <a:t>1. ¿Es discriminatorio apartar y tomar distancia de las personas con síntomas o diagnosticadas con COVID-19?</a:t>
                      </a:r>
                    </a:p>
                    <a:p>
                      <a:pPr marL="0" marR="0" lvl="0" indent="0" algn="just" rtl="0">
                        <a:spcBef>
                          <a:spcPts val="0"/>
                        </a:spcBef>
                        <a:spcAft>
                          <a:spcPts val="0"/>
                        </a:spcAft>
                        <a:buClr>
                          <a:schemeClr val="dk1"/>
                        </a:buClr>
                        <a:buSzPts val="1800"/>
                        <a:buFont typeface="Arial"/>
                        <a:buNone/>
                      </a:pPr>
                      <a:endParaRPr lang="es-ES" sz="1600" dirty="0"/>
                    </a:p>
                    <a:p>
                      <a:pPr marL="0" marR="0" lvl="0" indent="0" algn="just" rtl="0">
                        <a:spcBef>
                          <a:spcPts val="0"/>
                        </a:spcBef>
                        <a:spcAft>
                          <a:spcPts val="0"/>
                        </a:spcAft>
                        <a:buClr>
                          <a:schemeClr val="dk1"/>
                        </a:buClr>
                        <a:buSzPts val="1800"/>
                        <a:buFont typeface="Arial"/>
                        <a:buNone/>
                      </a:pPr>
                      <a:r>
                        <a:rPr lang="es-ES" sz="1600" dirty="0"/>
                        <a:t>2. ¿Qué es un acto de discriminación hacia una persona con síntomas o diagnosticada con COVID-19?</a:t>
                      </a:r>
                    </a:p>
                  </a:txBody>
                  <a:tcPr marL="91450" marR="91450" marT="45725" marB="45725"/>
                </a:tc>
                <a:tc>
                  <a:txBody>
                    <a:bodyPr/>
                    <a:lstStyle/>
                    <a:p>
                      <a:pPr marL="0" marR="0" lvl="0" indent="0" algn="just" rtl="0">
                        <a:spcBef>
                          <a:spcPts val="0"/>
                        </a:spcBef>
                        <a:spcAft>
                          <a:spcPts val="0"/>
                        </a:spcAft>
                        <a:buNone/>
                      </a:pPr>
                      <a:r>
                        <a:rPr lang="es-MX" sz="1600" dirty="0">
                          <a:solidFill>
                            <a:schemeClr val="tx1"/>
                          </a:solidFill>
                        </a:rPr>
                        <a:t>Link de ruleta:</a:t>
                      </a:r>
                    </a:p>
                    <a:p>
                      <a:pPr marL="0" marR="0" lvl="0" indent="0" algn="just" rtl="0">
                        <a:spcBef>
                          <a:spcPts val="0"/>
                        </a:spcBef>
                        <a:spcAft>
                          <a:spcPts val="0"/>
                        </a:spcAft>
                        <a:buNone/>
                      </a:pPr>
                      <a:endParaRPr lang="es-MX" sz="1000" dirty="0">
                        <a:solidFill>
                          <a:schemeClr val="tx1"/>
                        </a:solidFill>
                      </a:endParaRPr>
                    </a:p>
                    <a:p>
                      <a:pPr marL="0" marR="0" lvl="0" indent="0" algn="just" rtl="0">
                        <a:spcBef>
                          <a:spcPts val="0"/>
                        </a:spcBef>
                        <a:spcAft>
                          <a:spcPts val="0"/>
                        </a:spcAft>
                        <a:buNone/>
                      </a:pPr>
                      <a:r>
                        <a:rPr lang="es-MX" sz="1400" dirty="0">
                          <a:solidFill>
                            <a:schemeClr val="tx1"/>
                          </a:solidFill>
                          <a:hlinkClick r:id="rId2">
                            <a:extLst>
                              <a:ext uri="{A12FA001-AC4F-418D-AE19-62706E023703}">
                                <ahyp:hlinkClr xmlns:ahyp="http://schemas.microsoft.com/office/drawing/2018/hyperlinkcolor" xmlns="" val="tx"/>
                              </a:ext>
                            </a:extLst>
                          </a:hlinkClick>
                        </a:rPr>
                        <a:t>https://wordwall.net/es/resource/224653</a:t>
                      </a:r>
                      <a:endParaRPr lang="es-MX" sz="1400" dirty="0">
                        <a:solidFill>
                          <a:schemeClr val="tx1"/>
                        </a:solidFill>
                      </a:endParaRPr>
                    </a:p>
                    <a:p>
                      <a:pPr marL="0" marR="0" lvl="0" indent="0" algn="just" rtl="0">
                        <a:spcBef>
                          <a:spcPts val="0"/>
                        </a:spcBef>
                        <a:spcAft>
                          <a:spcPts val="0"/>
                        </a:spcAft>
                        <a:buNone/>
                      </a:pPr>
                      <a:endParaRPr lang="es-MX" sz="1600" dirty="0">
                        <a:solidFill>
                          <a:schemeClr val="tx1"/>
                        </a:solidFill>
                      </a:endParaRPr>
                    </a:p>
                    <a:p>
                      <a:pPr marL="0" marR="0" lvl="0" indent="0" algn="just" rtl="0">
                        <a:spcBef>
                          <a:spcPts val="0"/>
                        </a:spcBef>
                        <a:spcAft>
                          <a:spcPts val="0"/>
                        </a:spcAft>
                        <a:buNone/>
                      </a:pPr>
                      <a:r>
                        <a:rPr lang="es-MX" sz="1600" dirty="0">
                          <a:solidFill>
                            <a:schemeClr val="tx1"/>
                          </a:solidFill>
                        </a:rPr>
                        <a:t>Respuestas cuestionario CONAPRED.</a:t>
                      </a:r>
                    </a:p>
                    <a:p>
                      <a:pPr marL="0" marR="0" lvl="0" indent="0" algn="just" rtl="0">
                        <a:spcBef>
                          <a:spcPts val="0"/>
                        </a:spcBef>
                        <a:spcAft>
                          <a:spcPts val="0"/>
                        </a:spcAft>
                        <a:buNone/>
                      </a:pPr>
                      <a:endParaRPr lang="es-MX" sz="1600" dirty="0">
                        <a:solidFill>
                          <a:schemeClr val="tx1"/>
                        </a:solidFill>
                      </a:endParaRPr>
                    </a:p>
                    <a:p>
                      <a:pPr marL="0" marR="0" lvl="0" indent="0" algn="just" rtl="0">
                        <a:spcBef>
                          <a:spcPts val="0"/>
                        </a:spcBef>
                        <a:spcAft>
                          <a:spcPts val="0"/>
                        </a:spcAft>
                        <a:buNone/>
                      </a:pPr>
                      <a:r>
                        <a:rPr lang="es-MX" sz="1400" b="0" i="0" dirty="0">
                          <a:solidFill>
                            <a:schemeClr val="tx1"/>
                          </a:solidFill>
                          <a:latin typeface="+mn-lt"/>
                          <a:hlinkClick r:id="rId3">
                            <a:extLst>
                              <a:ext uri="{A12FA001-AC4F-418D-AE19-62706E023703}">
                                <ahyp:hlinkClr xmlns:ahyp="http://schemas.microsoft.com/office/drawing/2018/hyperlinkcolor" xmlns="" val="tx"/>
                              </a:ext>
                            </a:extLst>
                          </a:hlinkClick>
                        </a:rPr>
                        <a:t>http://www.conapred.org.mx/userfiles/files/Diez_Preguntas_COVID-19_5-05-2020.pdf</a:t>
                      </a:r>
                      <a:endParaRPr lang="es-MX" sz="1400" b="0" i="0" dirty="0">
                        <a:solidFill>
                          <a:schemeClr val="tx1"/>
                        </a:solidFill>
                        <a:latin typeface="+mn-lt"/>
                      </a:endParaRPr>
                    </a:p>
                    <a:p>
                      <a:pPr marL="0" marR="0" lvl="0" indent="0" algn="just" rtl="0">
                        <a:spcBef>
                          <a:spcPts val="0"/>
                        </a:spcBef>
                        <a:spcAft>
                          <a:spcPts val="0"/>
                        </a:spcAft>
                        <a:buNone/>
                      </a:pPr>
                      <a:endParaRPr dirty="0"/>
                    </a:p>
                  </a:txBody>
                  <a:tcPr marL="68575" marR="68575"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800" b="0" dirty="0">
                          <a:solidFill>
                            <a:schemeClr val="dk1"/>
                          </a:solidFill>
                          <a:latin typeface="+mn-lt"/>
                          <a:ea typeface="Corbel"/>
                          <a:cs typeface="Corbel"/>
                          <a:sym typeface="Corbel"/>
                        </a:rPr>
                        <a:t>Conclusiones de la </a:t>
                      </a:r>
                      <a:r>
                        <a:rPr lang="es-MX" sz="1800" b="0" noProof="0" dirty="0">
                          <a:solidFill>
                            <a:schemeClr val="dk1"/>
                          </a:solidFill>
                          <a:latin typeface="+mn-lt"/>
                          <a:ea typeface="Corbel"/>
                          <a:cs typeface="Corbel"/>
                          <a:sym typeface="Corbel"/>
                        </a:rPr>
                        <a:t>r</a:t>
                      </a:r>
                      <a:r>
                        <a:rPr lang="es-MX" sz="1800" noProof="0" dirty="0">
                          <a:solidFill>
                            <a:schemeClr val="tx1"/>
                          </a:solidFill>
                          <a:latin typeface="+mn-lt"/>
                        </a:rPr>
                        <a:t>eflexión</a:t>
                      </a:r>
                      <a:r>
                        <a:rPr lang="es-ES" sz="1800" dirty="0">
                          <a:solidFill>
                            <a:schemeClr val="tx1"/>
                          </a:solidFill>
                          <a:latin typeface="+mn-lt"/>
                        </a:rPr>
                        <a:t> con las preguntas realizadas y contrastadas con las respuestas,  propuesta para evitar la discriminación. </a:t>
                      </a:r>
                      <a:endParaRPr lang="es-MX" sz="1800" b="0" u="none" strike="noStrike" kern="1200" cap="none" dirty="0">
                        <a:solidFill>
                          <a:schemeClr val="dk1"/>
                        </a:solidFill>
                        <a:effectLst/>
                        <a:latin typeface="+mn-lt"/>
                        <a:ea typeface="+mn-ea"/>
                        <a:cs typeface="+mn-cs"/>
                        <a:sym typeface="Corbel"/>
                      </a:endParaRPr>
                    </a:p>
                    <a:p>
                      <a:pPr marL="0" marR="0" lvl="0" indent="0" algn="just" rtl="0">
                        <a:spcBef>
                          <a:spcPts val="0"/>
                        </a:spcBef>
                        <a:spcAft>
                          <a:spcPts val="0"/>
                        </a:spcAft>
                        <a:buNone/>
                      </a:pPr>
                      <a:endParaRPr dirty="0"/>
                    </a:p>
                  </a:txBody>
                  <a:tcPr marL="68575" marR="68575" marT="0" marB="0" anchor="ctr"/>
                </a:tc>
                <a:extLst>
                  <a:ext uri="{0D108BD9-81ED-4DB2-BD59-A6C34878D82A}">
                    <a16:rowId xmlns:a16="http://schemas.microsoft.com/office/drawing/2014/main" xmlns="" val="1289785292"/>
                  </a:ext>
                </a:extLst>
              </a:tr>
              <a:tr h="392692">
                <a:tc>
                  <a:txBody>
                    <a:bodyPr/>
                    <a:lstStyle/>
                    <a:p>
                      <a:pPr algn="ctr"/>
                      <a:endParaRPr lang="es-MX" sz="1800" dirty="0">
                        <a:latin typeface="+mn-lt"/>
                      </a:endParaRPr>
                    </a:p>
                  </a:txBody>
                  <a:tcPr anchor="ctr"/>
                </a:tc>
                <a:tc>
                  <a:txBody>
                    <a:bodyPr/>
                    <a:lstStyle/>
                    <a:p>
                      <a:pPr marL="0" indent="0" algn="just">
                        <a:buNone/>
                      </a:pPr>
                      <a:endParaRPr lang="es-ES" sz="1800" kern="1200" dirty="0">
                        <a:solidFill>
                          <a:schemeClr val="tx1"/>
                        </a:solidFill>
                        <a:effectLst/>
                        <a:latin typeface="+mn-lt"/>
                        <a:ea typeface="+mn-ea"/>
                        <a:cs typeface="+mn-cs"/>
                      </a:endParaRPr>
                    </a:p>
                  </a:txBody>
                  <a:tcPr/>
                </a:tc>
                <a:tc>
                  <a:txBody>
                    <a:bodyPr/>
                    <a:lstStyle/>
                    <a:p>
                      <a:pPr marL="0" marR="0" indent="0" algn="ctr">
                        <a:lnSpc>
                          <a:spcPct val="107000"/>
                        </a:lnSpc>
                        <a:spcBef>
                          <a:spcPts val="0"/>
                        </a:spcBef>
                        <a:spcAft>
                          <a:spcPts val="0"/>
                        </a:spcAft>
                        <a:buFont typeface="Arial" panose="020B0604020202020204" pitchFamily="34" charset="0"/>
                        <a:buNone/>
                      </a:pPr>
                      <a:endParaRPr lang="en-US" sz="1800" dirty="0">
                        <a:effectLst/>
                        <a:latin typeface="+mn-lt"/>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18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xmlns="" val="1038034806"/>
                  </a:ext>
                </a:extLst>
              </a:tr>
            </a:tbl>
          </a:graphicData>
        </a:graphic>
      </p:graphicFrame>
      <p:pic>
        <p:nvPicPr>
          <p:cNvPr id="3" name="Imagen 2">
            <a:extLst>
              <a:ext uri="{FF2B5EF4-FFF2-40B4-BE49-F238E27FC236}">
                <a16:creationId xmlns:a16="http://schemas.microsoft.com/office/drawing/2014/main" xmlns="" id="{3C7BF850-27A6-4E4D-8CBA-07EDF8EA4624}"/>
              </a:ext>
            </a:extLst>
          </p:cNvPr>
          <p:cNvPicPr>
            <a:picLocks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10800000">
            <a:off x="242291" y="209105"/>
            <a:ext cx="11711486" cy="4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2">
            <a:extLst>
              <a:ext uri="{FF2B5EF4-FFF2-40B4-BE49-F238E27FC236}">
                <a16:creationId xmlns:a16="http://schemas.microsoft.com/office/drawing/2014/main" xmlns="" id="{BBE4DC57-2F45-4E61-9836-A514480FD3D8}"/>
              </a:ext>
            </a:extLst>
          </p:cNvPr>
          <p:cNvPicPr>
            <a:picLocks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72030" y="6639638"/>
            <a:ext cx="11711486" cy="4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a:extLst>
              <a:ext uri="{FF2B5EF4-FFF2-40B4-BE49-F238E27FC236}">
                <a16:creationId xmlns:a16="http://schemas.microsoft.com/office/drawing/2014/main" xmlns="" id="{02D91DAE-04AE-40F3-8189-0E0EA85155F5}"/>
              </a:ext>
            </a:extLst>
          </p:cNvPr>
          <p:cNvPicPr>
            <a:picLocks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10800000">
            <a:off x="240257" y="237617"/>
            <a:ext cx="11711486" cy="4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a 91">
            <a:extLst>
              <a:ext uri="{FF2B5EF4-FFF2-40B4-BE49-F238E27FC236}">
                <a16:creationId xmlns:a16="http://schemas.microsoft.com/office/drawing/2014/main" xmlns="" id="{D6B6F777-6731-4779-B9C5-1BD6280F2732}"/>
              </a:ext>
            </a:extLst>
          </p:cNvPr>
          <p:cNvGraphicFramePr>
            <a:graphicFrameLocks/>
          </p:cNvGraphicFramePr>
          <p:nvPr/>
        </p:nvGraphicFramePr>
        <p:xfrm>
          <a:off x="322663" y="6181979"/>
          <a:ext cx="11589204" cy="383377"/>
        </p:xfrm>
        <a:graphic>
          <a:graphicData uri="http://schemas.openxmlformats.org/drawingml/2006/table">
            <a:tbl>
              <a:tblPr firstRow="1" bandRow="1">
                <a:tableStyleId>{6E25E649-3F16-4E02-A733-19D2CDBF48F0}</a:tableStyleId>
              </a:tblPr>
              <a:tblGrid>
                <a:gridCol w="921690">
                  <a:extLst>
                    <a:ext uri="{9D8B030D-6E8A-4147-A177-3AD203B41FA5}">
                      <a16:colId xmlns:a16="http://schemas.microsoft.com/office/drawing/2014/main" xmlns="" val="3810776915"/>
                    </a:ext>
                  </a:extLst>
                </a:gridCol>
                <a:gridCol w="10667514">
                  <a:extLst>
                    <a:ext uri="{9D8B030D-6E8A-4147-A177-3AD203B41FA5}">
                      <a16:colId xmlns:a16="http://schemas.microsoft.com/office/drawing/2014/main" xmlns="" val="1772567624"/>
                    </a:ext>
                  </a:extLst>
                </a:gridCol>
              </a:tblGrid>
              <a:tr h="383377">
                <a:tc>
                  <a:txBody>
                    <a:bodyPr/>
                    <a:lstStyle/>
                    <a:p>
                      <a:pPr algn="l"/>
                      <a:r>
                        <a:rPr lang="es-MX" sz="1200" b="0" dirty="0">
                          <a:solidFill>
                            <a:schemeClr val="tx1"/>
                          </a:solidFill>
                          <a:latin typeface="Gill Sans MT" panose="020B0502020104020203" pitchFamily="34" charset="0"/>
                        </a:rPr>
                        <a:t>FUENTES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MX" sz="1000" b="1" i="0" dirty="0">
                          <a:solidFill>
                            <a:schemeClr val="tx1"/>
                          </a:solidFill>
                          <a:latin typeface="Gill Sans MT" panose="020B0502020104020203" pitchFamily="34" charset="0"/>
                        </a:rPr>
                        <a:t>http://www.conapred.org.mx/userfiles/files/Diez_Preguntas_COVID-19_5-05-2020.pdf</a:t>
                      </a:r>
                      <a:endParaRPr lang="es-MX" sz="1000" b="1" i="1" dirty="0">
                        <a:solidFill>
                          <a:schemeClr val="tx1">
                            <a:lumMod val="95000"/>
                            <a:lumOff val="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38774076"/>
                  </a:ext>
                </a:extLst>
              </a:tr>
            </a:tbl>
          </a:graphicData>
        </a:graphic>
      </p:graphicFrame>
      <p:sp>
        <p:nvSpPr>
          <p:cNvPr id="12" name="Título 1">
            <a:extLst>
              <a:ext uri="{FF2B5EF4-FFF2-40B4-BE49-F238E27FC236}">
                <a16:creationId xmlns:a16="http://schemas.microsoft.com/office/drawing/2014/main" xmlns="" id="{3161580C-FB40-4DF9-BEF3-33229E0E5425}"/>
              </a:ext>
            </a:extLst>
          </p:cNvPr>
          <p:cNvSpPr>
            <a:spLocks noGrp="1"/>
          </p:cNvSpPr>
          <p:nvPr>
            <p:ph type="title"/>
          </p:nvPr>
        </p:nvSpPr>
        <p:spPr>
          <a:xfrm>
            <a:off x="302725" y="400968"/>
            <a:ext cx="11609142" cy="503852"/>
          </a:xfrm>
        </p:spPr>
        <p:txBody>
          <a:bodyPr>
            <a:noAutofit/>
          </a:bodyPr>
          <a:lstStyle/>
          <a:p>
            <a:pPr algn="ctr"/>
            <a:r>
              <a:rPr lang="es-MX" sz="2400" b="1" dirty="0">
                <a:latin typeface="Corbel" panose="020B0503020204020204" pitchFamily="34" charset="0"/>
                <a:ea typeface="Calibri" panose="020F0502020204030204" pitchFamily="34" charset="0"/>
                <a:cs typeface="Times New Roman" panose="02020603050405020304" pitchFamily="18" charset="0"/>
              </a:rPr>
              <a:t>“</a:t>
            </a:r>
            <a:r>
              <a:rPr lang="es-ES" sz="2400" b="1" dirty="0"/>
              <a:t>Discriminación y COVID-19</a:t>
            </a:r>
            <a:r>
              <a:rPr lang="es-MX" sz="2400" b="1" dirty="0">
                <a:effectLst/>
                <a:latin typeface="Corbel" panose="020B0503020204020204" pitchFamily="34" charset="0"/>
                <a:ea typeface="Calibri" panose="020F0502020204030204" pitchFamily="34" charset="0"/>
                <a:cs typeface="Times New Roman" panose="02020603050405020304" pitchFamily="18" charset="0"/>
              </a:rPr>
              <a:t>”</a:t>
            </a:r>
            <a:r>
              <a:rPr lang="es-MX" sz="2400" b="1" dirty="0">
                <a:effectLst/>
                <a:latin typeface="Calibri" panose="020F0502020204030204" pitchFamily="34" charset="0"/>
                <a:ea typeface="Calibri" panose="020F0502020204030204" pitchFamily="34" charset="0"/>
                <a:cs typeface="Times New Roman" panose="02020603050405020304" pitchFamily="18" charset="0"/>
              </a:rPr>
              <a:t/>
            </a:r>
            <a:br>
              <a:rPr lang="es-MX" sz="2400" b="1" dirty="0">
                <a:effectLst/>
                <a:latin typeface="Calibri" panose="020F0502020204030204" pitchFamily="34" charset="0"/>
                <a:ea typeface="Calibri" panose="020F0502020204030204" pitchFamily="34" charset="0"/>
                <a:cs typeface="Times New Roman" panose="02020603050405020304" pitchFamily="18" charset="0"/>
              </a:rPr>
            </a:br>
            <a:endParaRPr lang="es-MX" sz="2400" b="1"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1192366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Tabla 91">
            <a:extLst>
              <a:ext uri="{FF2B5EF4-FFF2-40B4-BE49-F238E27FC236}">
                <a16:creationId xmlns:a16="http://schemas.microsoft.com/office/drawing/2014/main" xmlns="" id="{2E020051-C4DC-4803-9179-43B9E48B49E4}"/>
              </a:ext>
            </a:extLst>
          </p:cNvPr>
          <p:cNvGraphicFramePr>
            <a:graphicFrameLocks noGrp="1"/>
          </p:cNvGraphicFramePr>
          <p:nvPr>
            <p:ph idx="1"/>
            <p:extLst>
              <p:ext uri="{D42A27DB-BD31-4B8C-83A1-F6EECF244321}">
                <p14:modId xmlns:p14="http://schemas.microsoft.com/office/powerpoint/2010/main" val="1271917911"/>
              </p:ext>
            </p:extLst>
          </p:nvPr>
        </p:nvGraphicFramePr>
        <p:xfrm>
          <a:off x="231615" y="682636"/>
          <a:ext cx="11609142" cy="883930"/>
        </p:xfrm>
        <a:graphic>
          <a:graphicData uri="http://schemas.openxmlformats.org/drawingml/2006/table">
            <a:tbl>
              <a:tblPr firstRow="1" bandRow="1">
                <a:tableStyleId>{6E25E649-3F16-4E02-A733-19D2CDBF48F0}</a:tableStyleId>
              </a:tblPr>
              <a:tblGrid>
                <a:gridCol w="3276257">
                  <a:extLst>
                    <a:ext uri="{9D8B030D-6E8A-4147-A177-3AD203B41FA5}">
                      <a16:colId xmlns:a16="http://schemas.microsoft.com/office/drawing/2014/main" xmlns="" val="3810776915"/>
                    </a:ext>
                  </a:extLst>
                </a:gridCol>
                <a:gridCol w="4907514">
                  <a:extLst>
                    <a:ext uri="{9D8B030D-6E8A-4147-A177-3AD203B41FA5}">
                      <a16:colId xmlns:a16="http://schemas.microsoft.com/office/drawing/2014/main" xmlns="" val="1772567624"/>
                    </a:ext>
                  </a:extLst>
                </a:gridCol>
                <a:gridCol w="3425371">
                  <a:extLst>
                    <a:ext uri="{9D8B030D-6E8A-4147-A177-3AD203B41FA5}">
                      <a16:colId xmlns:a16="http://schemas.microsoft.com/office/drawing/2014/main" xmlns="" val="1179060454"/>
                    </a:ext>
                  </a:extLst>
                </a:gridCol>
              </a:tblGrid>
              <a:tr h="623396">
                <a:tc>
                  <a:txBody>
                    <a:bodyPr/>
                    <a:lstStyle/>
                    <a:p>
                      <a:pPr marL="0" marR="0" lvl="0" indent="0" algn="ctr" rtl="0">
                        <a:spcBef>
                          <a:spcPts val="0"/>
                        </a:spcBef>
                        <a:spcAft>
                          <a:spcPts val="0"/>
                        </a:spcAft>
                        <a:buNone/>
                      </a:pPr>
                      <a:r>
                        <a:rPr lang="es-MX" sz="1500" b="1" u="none" strike="noStrike" cap="none" dirty="0">
                          <a:solidFill>
                            <a:schemeClr val="dk1"/>
                          </a:solidFill>
                          <a:latin typeface="+mj-lt"/>
                          <a:ea typeface="Gill Sans"/>
                          <a:cs typeface="Gill Sans"/>
                          <a:sym typeface="Gill Sans"/>
                        </a:rPr>
                        <a:t>Dirigido a:</a:t>
                      </a:r>
                      <a:endParaRPr sz="1300" dirty="0">
                        <a:latin typeface="+mj-lt"/>
                      </a:endParaRPr>
                    </a:p>
                    <a:p>
                      <a:pPr marL="0" marR="0" lvl="0" indent="0" algn="ctr" rtl="0">
                        <a:spcBef>
                          <a:spcPts val="0"/>
                        </a:spcBef>
                        <a:spcAft>
                          <a:spcPts val="0"/>
                        </a:spcAft>
                        <a:buNone/>
                      </a:pPr>
                      <a:r>
                        <a:rPr lang="es-MX" sz="1700" dirty="0">
                          <a:solidFill>
                            <a:schemeClr val="dk1"/>
                          </a:solidFill>
                          <a:latin typeface="+mj-lt"/>
                        </a:rPr>
                        <a:t>A</a:t>
                      </a:r>
                      <a:r>
                        <a:rPr lang="es-MX" sz="1700" b="1" u="none" strike="noStrike" cap="none" dirty="0">
                          <a:solidFill>
                            <a:schemeClr val="dk1"/>
                          </a:solidFill>
                          <a:latin typeface="+mj-lt"/>
                          <a:ea typeface="Corbel"/>
                          <a:cs typeface="Corbel"/>
                          <a:sym typeface="Corbel"/>
                        </a:rPr>
                        <a:t>sesores técnico pedagógicos, Directivos y </a:t>
                      </a:r>
                      <a:r>
                        <a:rPr lang="es-MX" sz="1700" dirty="0">
                          <a:solidFill>
                            <a:schemeClr val="dk1"/>
                          </a:solidFill>
                          <a:latin typeface="+mj-lt"/>
                        </a:rPr>
                        <a:t>Docentes</a:t>
                      </a:r>
                      <a:endParaRPr sz="1500" b="0" u="none" strike="noStrike" cap="none" dirty="0">
                        <a:solidFill>
                          <a:schemeClr val="dk1"/>
                        </a:solidFill>
                        <a:latin typeface="+mj-lt"/>
                        <a:ea typeface="Gill Sans"/>
                        <a:cs typeface="Gill Sans"/>
                        <a:sym typeface="Gill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b="1" kern="1200" dirty="0">
                          <a:solidFill>
                            <a:schemeClr val="tx1"/>
                          </a:solidFill>
                          <a:latin typeface="+mn-lt"/>
                          <a:ea typeface="+mn-ea"/>
                          <a:cs typeface="+mn-cs"/>
                        </a:rPr>
                        <a:t>Conmemoración del 1º</a:t>
                      </a:r>
                      <a:r>
                        <a:rPr lang="es-ES" sz="1800" b="1" kern="1200" dirty="0">
                          <a:solidFill>
                            <a:schemeClr val="tx1">
                              <a:lumMod val="95000"/>
                              <a:lumOff val="5000"/>
                            </a:schemeClr>
                          </a:solidFill>
                          <a:latin typeface="+mn-lt"/>
                          <a:ea typeface="+mn-ea"/>
                          <a:cs typeface="+mn-cs"/>
                        </a:rPr>
                        <a:t> marzo</a:t>
                      </a:r>
                      <a:endParaRPr lang="es-MX" sz="1800" b="1" kern="1200" dirty="0">
                        <a:solidFill>
                          <a:schemeClr val="tx1"/>
                        </a:solidFill>
                        <a:latin typeface="+mn-lt"/>
                        <a:ea typeface="Verdana" panose="020B0604030504040204" pitchFamily="34" charset="0"/>
                        <a:cs typeface="+mn-cs"/>
                      </a:endParaRPr>
                    </a:p>
                    <a:p>
                      <a:pPr marL="0" marR="0" lvl="0" indent="0" algn="ctr" rtl="0">
                        <a:spcBef>
                          <a:spcPts val="0"/>
                        </a:spcBef>
                        <a:spcAft>
                          <a:spcPts val="0"/>
                        </a:spcAft>
                        <a:buNone/>
                      </a:pPr>
                      <a:r>
                        <a:rPr lang="es-MX" sz="1800" b="1" kern="1200" dirty="0">
                          <a:solidFill>
                            <a:schemeClr val="tx1"/>
                          </a:solidFill>
                          <a:latin typeface="+mn-lt"/>
                          <a:ea typeface="Verdana" panose="020B0604030504040204" pitchFamily="34" charset="0"/>
                          <a:cs typeface="+mn-cs"/>
                        </a:rPr>
                        <a:t>Día de la Cero Discriminación</a:t>
                      </a:r>
                    </a:p>
                    <a:p>
                      <a:pPr marL="0" marR="0" lvl="0" indent="0" algn="ctr" rtl="0">
                        <a:spcBef>
                          <a:spcPts val="0"/>
                        </a:spcBef>
                        <a:spcAft>
                          <a:spcPts val="0"/>
                        </a:spcAft>
                        <a:buNone/>
                      </a:pPr>
                      <a:r>
                        <a:rPr lang="es-MX" sz="1600" b="1" dirty="0">
                          <a:solidFill>
                            <a:schemeClr val="tx1"/>
                          </a:solidFill>
                          <a:latin typeface="Verdana" panose="020B0604030504040204" pitchFamily="34" charset="0"/>
                          <a:ea typeface="Verdana" panose="020B0604030504040204" pitchFamily="34" charset="0"/>
                        </a:rPr>
                        <a:t>2/3</a:t>
                      </a:r>
                      <a:endParaRPr sz="1600" b="1" u="none" strike="noStrike" cap="none" dirty="0">
                        <a:solidFill>
                          <a:schemeClr val="tx1"/>
                        </a:solidFill>
                        <a:latin typeface="+mj-lt"/>
                        <a:ea typeface="Gill Sans"/>
                        <a:cs typeface="Gill Sans"/>
                        <a:sym typeface="Gill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s-MX" sz="1600" b="1" u="none" strike="noStrike" cap="none" dirty="0">
                          <a:solidFill>
                            <a:schemeClr val="dk1"/>
                          </a:solidFill>
                          <a:latin typeface="+mj-lt"/>
                          <a:ea typeface="Gill Sans"/>
                          <a:cs typeface="Gill Sans"/>
                          <a:sym typeface="Gill Sans"/>
                        </a:rPr>
                        <a:t>Tiempo estimado:</a:t>
                      </a:r>
                      <a:r>
                        <a:rPr lang="es-MX" sz="1600" b="0" u="none" strike="noStrike" cap="none" dirty="0">
                          <a:solidFill>
                            <a:schemeClr val="dk1"/>
                          </a:solidFill>
                          <a:latin typeface="+mj-lt"/>
                          <a:ea typeface="Gill Sans"/>
                          <a:cs typeface="Gill Sans"/>
                          <a:sym typeface="Gill Sans"/>
                        </a:rPr>
                        <a:t> </a:t>
                      </a:r>
                      <a:endParaRPr dirty="0">
                        <a:latin typeface="+mj-lt"/>
                      </a:endParaRPr>
                    </a:p>
                    <a:p>
                      <a:pPr marL="0" marR="0" lvl="0" indent="0" algn="ctr" rtl="0">
                        <a:spcBef>
                          <a:spcPts val="0"/>
                        </a:spcBef>
                        <a:spcAft>
                          <a:spcPts val="0"/>
                        </a:spcAft>
                        <a:buNone/>
                      </a:pPr>
                      <a:r>
                        <a:rPr lang="es-MX" sz="1600" b="0" u="none" strike="noStrike" cap="none" dirty="0">
                          <a:solidFill>
                            <a:schemeClr val="dk1"/>
                          </a:solidFill>
                          <a:latin typeface="+mj-lt"/>
                          <a:ea typeface="Gill Sans"/>
                          <a:cs typeface="Gill Sans"/>
                          <a:sym typeface="Gill Sans"/>
                        </a:rPr>
                        <a:t>50 minutos</a:t>
                      </a:r>
                      <a:endParaRPr dirty="0">
                        <a:latin typeface="+mj-lt"/>
                      </a:endParaRPr>
                    </a:p>
                    <a:p>
                      <a:pPr marL="0" marR="0" lvl="0" indent="0" algn="ctr" rtl="0">
                        <a:spcBef>
                          <a:spcPts val="0"/>
                        </a:spcBef>
                        <a:spcAft>
                          <a:spcPts val="0"/>
                        </a:spcAft>
                        <a:buNone/>
                      </a:pPr>
                      <a:r>
                        <a:rPr lang="es-MX" sz="1600" b="0" u="none" strike="noStrike" cap="none" dirty="0">
                          <a:solidFill>
                            <a:schemeClr val="dk1"/>
                          </a:solidFill>
                          <a:latin typeface="+mj-lt"/>
                          <a:ea typeface="Gill Sans"/>
                          <a:cs typeface="Gill Sans"/>
                          <a:sym typeface="Gill Sans"/>
                        </a:rPr>
                        <a:t> </a:t>
                      </a:r>
                      <a:endParaRPr dirty="0">
                        <a:latin typeface="+mj-lt"/>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38774076"/>
                  </a:ext>
                </a:extLst>
              </a:tr>
            </a:tbl>
          </a:graphicData>
        </a:graphic>
      </p:graphicFrame>
      <p:graphicFrame>
        <p:nvGraphicFramePr>
          <p:cNvPr id="87" name="Tabla 87">
            <a:extLst>
              <a:ext uri="{FF2B5EF4-FFF2-40B4-BE49-F238E27FC236}">
                <a16:creationId xmlns:a16="http://schemas.microsoft.com/office/drawing/2014/main" xmlns="" id="{922C25A7-D1BF-49B9-84AF-569151E35653}"/>
              </a:ext>
            </a:extLst>
          </p:cNvPr>
          <p:cNvGraphicFramePr>
            <a:graphicFrameLocks noGrp="1"/>
          </p:cNvGraphicFramePr>
          <p:nvPr>
            <p:extLst>
              <p:ext uri="{D42A27DB-BD31-4B8C-83A1-F6EECF244321}">
                <p14:modId xmlns:p14="http://schemas.microsoft.com/office/powerpoint/2010/main" val="1120574655"/>
              </p:ext>
            </p:extLst>
          </p:nvPr>
        </p:nvGraphicFramePr>
        <p:xfrm>
          <a:off x="291427" y="1571863"/>
          <a:ext cx="11609146" cy="5016757"/>
        </p:xfrm>
        <a:graphic>
          <a:graphicData uri="http://schemas.openxmlformats.org/drawingml/2006/table">
            <a:tbl>
              <a:tblPr firstRow="1" bandRow="1">
                <a:tableStyleId>{BC89EF96-8CEA-46FF-86C4-4CE0E7609802}</a:tableStyleId>
              </a:tblPr>
              <a:tblGrid>
                <a:gridCol w="1831891">
                  <a:extLst>
                    <a:ext uri="{9D8B030D-6E8A-4147-A177-3AD203B41FA5}">
                      <a16:colId xmlns:a16="http://schemas.microsoft.com/office/drawing/2014/main" xmlns="" val="4219812141"/>
                    </a:ext>
                  </a:extLst>
                </a:gridCol>
                <a:gridCol w="6322741">
                  <a:extLst>
                    <a:ext uri="{9D8B030D-6E8A-4147-A177-3AD203B41FA5}">
                      <a16:colId xmlns:a16="http://schemas.microsoft.com/office/drawing/2014/main" xmlns="" val="505118308"/>
                    </a:ext>
                  </a:extLst>
                </a:gridCol>
                <a:gridCol w="1576411">
                  <a:extLst>
                    <a:ext uri="{9D8B030D-6E8A-4147-A177-3AD203B41FA5}">
                      <a16:colId xmlns:a16="http://schemas.microsoft.com/office/drawing/2014/main" xmlns="" val="1273955024"/>
                    </a:ext>
                  </a:extLst>
                </a:gridCol>
                <a:gridCol w="1878103">
                  <a:extLst>
                    <a:ext uri="{9D8B030D-6E8A-4147-A177-3AD203B41FA5}">
                      <a16:colId xmlns:a16="http://schemas.microsoft.com/office/drawing/2014/main" xmlns="" val="3002640331"/>
                    </a:ext>
                  </a:extLst>
                </a:gridCol>
              </a:tblGrid>
              <a:tr h="6048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dirty="0">
                          <a:latin typeface="Corbel" panose="020B0503020204020204" pitchFamily="34" charset="0"/>
                        </a:rPr>
                        <a:t>Objetivo</a:t>
                      </a:r>
                    </a:p>
                    <a:p>
                      <a:pPr algn="ctr"/>
                      <a:endParaRPr lang="es-MX" sz="1800" dirty="0">
                        <a:latin typeface="Gill Sans MT" panose="020B0502020104020203" pitchFamily="34" charset="0"/>
                      </a:endParaRPr>
                    </a:p>
                  </a:txBody>
                  <a:tcPr/>
                </a:tc>
                <a:tc>
                  <a:txBody>
                    <a:bodyPr/>
                    <a:lstStyle/>
                    <a:p>
                      <a:pPr algn="ctr"/>
                      <a:r>
                        <a:rPr lang="es-MX" sz="1800" dirty="0"/>
                        <a:t>Actividades</a:t>
                      </a:r>
                      <a:endParaRPr lang="es-MX" sz="1800" dirty="0">
                        <a:latin typeface="Gill Sans MT" panose="020B0502020104020203" pitchFamily="34" charset="0"/>
                      </a:endParaRPr>
                    </a:p>
                  </a:txBody>
                  <a:tcPr/>
                </a:tc>
                <a:tc>
                  <a:txBody>
                    <a:bodyPr/>
                    <a:lstStyle/>
                    <a:p>
                      <a:pPr algn="ctr"/>
                      <a:r>
                        <a:rPr lang="es-MX" sz="1800" dirty="0"/>
                        <a:t>Recursos</a:t>
                      </a:r>
                      <a:endParaRPr lang="es-MX" sz="1800" dirty="0">
                        <a:latin typeface="Gill Sans MT" panose="020B0502020104020203" pitchFamily="34" charset="0"/>
                      </a:endParaRPr>
                    </a:p>
                  </a:txBody>
                  <a:tcPr/>
                </a:tc>
                <a:tc>
                  <a:txBody>
                    <a:bodyPr/>
                    <a:lstStyle/>
                    <a:p>
                      <a:pPr algn="ctr"/>
                      <a:r>
                        <a:rPr lang="es-MX" sz="1800" dirty="0"/>
                        <a:t>Productos Esperados</a:t>
                      </a:r>
                      <a:endParaRPr lang="es-MX" sz="1800" dirty="0">
                        <a:latin typeface="Gill Sans MT" panose="020B0502020104020203" pitchFamily="34" charset="0"/>
                      </a:endParaRPr>
                    </a:p>
                  </a:txBody>
                  <a:tcPr/>
                </a:tc>
                <a:extLst>
                  <a:ext uri="{0D108BD9-81ED-4DB2-BD59-A6C34878D82A}">
                    <a16:rowId xmlns:a16="http://schemas.microsoft.com/office/drawing/2014/main" xmlns="" val="1903261735"/>
                  </a:ext>
                </a:extLst>
              </a:tr>
              <a:tr h="4010917">
                <a:tc>
                  <a:txBody>
                    <a:bodyPr/>
                    <a:lstStyle/>
                    <a:p>
                      <a:pPr marL="0" marR="0" lvl="0" indent="0" algn="just" rtl="0">
                        <a:spcBef>
                          <a:spcPts val="0"/>
                        </a:spcBef>
                        <a:spcAft>
                          <a:spcPts val="0"/>
                        </a:spcAft>
                        <a:buNone/>
                      </a:pPr>
                      <a:endParaRPr lang="es-MX" sz="1800" u="none" strike="noStrike" cap="none" dirty="0">
                        <a:solidFill>
                          <a:schemeClr val="dk1"/>
                        </a:solidFill>
                        <a:latin typeface="Corbel"/>
                        <a:ea typeface="Corbel"/>
                        <a:cs typeface="Corbel"/>
                        <a:sym typeface="Corbel"/>
                      </a:endParaRPr>
                    </a:p>
                    <a:p>
                      <a:pPr marL="0" marR="0" lvl="0" indent="0" algn="just" rtl="0">
                        <a:spcBef>
                          <a:spcPts val="0"/>
                        </a:spcBef>
                        <a:spcAft>
                          <a:spcPts val="0"/>
                        </a:spcAft>
                        <a:buNone/>
                      </a:pPr>
                      <a:endParaRPr lang="es-MX" sz="1800" b="0" u="none" strike="noStrike" kern="1200" cap="none" dirty="0">
                        <a:solidFill>
                          <a:schemeClr val="dk1"/>
                        </a:solidFill>
                        <a:effectLst/>
                        <a:latin typeface="+mj-lt"/>
                        <a:ea typeface="+mn-ea"/>
                        <a:cs typeface="+mn-cs"/>
                        <a:sym typeface="Corbel"/>
                      </a:endParaRPr>
                    </a:p>
                    <a:p>
                      <a:pPr marL="0" marR="0" lvl="0" indent="0" algn="just" rtl="0">
                        <a:spcBef>
                          <a:spcPts val="0"/>
                        </a:spcBef>
                        <a:spcAft>
                          <a:spcPts val="0"/>
                        </a:spcAft>
                        <a:buNone/>
                      </a:pPr>
                      <a:endParaRPr lang="es-MX" sz="1800" b="0" u="none" strike="noStrike" kern="1200" cap="none" dirty="0">
                        <a:solidFill>
                          <a:schemeClr val="dk1"/>
                        </a:solidFill>
                        <a:effectLst/>
                        <a:latin typeface="+mj-lt"/>
                        <a:ea typeface="+mn-ea"/>
                        <a:cs typeface="+mn-cs"/>
                        <a:sym typeface="Corbel"/>
                      </a:endParaRPr>
                    </a:p>
                    <a:p>
                      <a:pPr marL="0" marR="0" lvl="0" indent="0" algn="just" rtl="0">
                        <a:spcBef>
                          <a:spcPts val="0"/>
                        </a:spcBef>
                        <a:spcAft>
                          <a:spcPts val="0"/>
                        </a:spcAft>
                        <a:buNone/>
                      </a:pPr>
                      <a:endParaRPr lang="es-MX" sz="1800" b="0" u="none" strike="noStrike" kern="1200" cap="none" dirty="0">
                        <a:solidFill>
                          <a:schemeClr val="dk1"/>
                        </a:solidFill>
                        <a:effectLst/>
                        <a:latin typeface="+mj-lt"/>
                        <a:ea typeface="+mn-ea"/>
                        <a:cs typeface="+mn-cs"/>
                        <a:sym typeface="Corbel"/>
                      </a:endParaRPr>
                    </a:p>
                    <a:p>
                      <a:pPr marL="0" marR="0" lvl="0" indent="0" algn="just" rtl="0">
                        <a:spcBef>
                          <a:spcPts val="0"/>
                        </a:spcBef>
                        <a:spcAft>
                          <a:spcPts val="0"/>
                        </a:spcAft>
                        <a:buNone/>
                      </a:pPr>
                      <a:endParaRPr lang="es-MX" sz="1800" b="0" u="none" strike="noStrike" kern="1200" cap="none" dirty="0">
                        <a:solidFill>
                          <a:schemeClr val="dk1"/>
                        </a:solidFill>
                        <a:effectLst/>
                        <a:latin typeface="+mj-lt"/>
                        <a:ea typeface="+mn-ea"/>
                        <a:cs typeface="+mn-cs"/>
                        <a:sym typeface="Corbel"/>
                      </a:endParaRPr>
                    </a:p>
                    <a:p>
                      <a:pPr marL="0" marR="0" lvl="0" indent="0" algn="just" rtl="0">
                        <a:spcBef>
                          <a:spcPts val="0"/>
                        </a:spcBef>
                        <a:spcAft>
                          <a:spcPts val="0"/>
                        </a:spcAft>
                        <a:buNone/>
                      </a:pPr>
                      <a:endParaRPr lang="es-MX" sz="1800" b="0" u="none" strike="noStrike" kern="1200" cap="none" dirty="0">
                        <a:solidFill>
                          <a:schemeClr val="dk1"/>
                        </a:solidFill>
                        <a:effectLst/>
                        <a:latin typeface="+mj-lt"/>
                        <a:ea typeface="+mn-ea"/>
                        <a:cs typeface="+mn-cs"/>
                        <a:sym typeface="Corbel"/>
                      </a:endParaRPr>
                    </a:p>
                    <a:p>
                      <a:pPr marL="0" marR="0" lvl="0" indent="0" algn="just" rtl="0">
                        <a:spcBef>
                          <a:spcPts val="0"/>
                        </a:spcBef>
                        <a:spcAft>
                          <a:spcPts val="0"/>
                        </a:spcAft>
                        <a:buNone/>
                      </a:pPr>
                      <a:endParaRPr lang="es-MX" sz="1800" b="0" u="none" strike="noStrike" kern="1200" cap="none" dirty="0">
                        <a:solidFill>
                          <a:schemeClr val="dk1"/>
                        </a:solidFill>
                        <a:effectLst/>
                        <a:latin typeface="+mj-lt"/>
                        <a:ea typeface="+mn-ea"/>
                        <a:cs typeface="+mn-cs"/>
                        <a:sym typeface="Corbel"/>
                      </a:endParaRPr>
                    </a:p>
                    <a:p>
                      <a:pPr marL="0" marR="0" lvl="0" indent="0" algn="just" rtl="0">
                        <a:spcBef>
                          <a:spcPts val="0"/>
                        </a:spcBef>
                        <a:spcAft>
                          <a:spcPts val="0"/>
                        </a:spcAft>
                        <a:buNone/>
                      </a:pPr>
                      <a:endParaRPr sz="1800" b="0" dirty="0">
                        <a:latin typeface="+mj-lt"/>
                      </a:endParaRPr>
                    </a:p>
                    <a:p>
                      <a:pPr marL="0" marR="0" lvl="0" indent="0" algn="just" rtl="0">
                        <a:spcBef>
                          <a:spcPts val="0"/>
                        </a:spcBef>
                        <a:spcAft>
                          <a:spcPts val="0"/>
                        </a:spcAft>
                        <a:buNone/>
                      </a:pPr>
                      <a:endParaRPr sz="1800" u="none" strike="noStrike" cap="none" dirty="0">
                        <a:solidFill>
                          <a:schemeClr val="dk1"/>
                        </a:solidFill>
                        <a:latin typeface="Corbel"/>
                        <a:ea typeface="Corbel"/>
                        <a:cs typeface="Corbel"/>
                        <a:sym typeface="Corbel"/>
                      </a:endParaRPr>
                    </a:p>
                    <a:p>
                      <a:pPr marL="0" marR="0" lvl="0" indent="0" algn="just" rtl="0">
                        <a:spcBef>
                          <a:spcPts val="0"/>
                        </a:spcBef>
                        <a:spcAft>
                          <a:spcPts val="0"/>
                        </a:spcAft>
                        <a:buNone/>
                      </a:pPr>
                      <a:endParaRPr sz="1800" u="none" strike="noStrike" cap="none" dirty="0">
                        <a:solidFill>
                          <a:schemeClr val="dk1"/>
                        </a:solidFill>
                        <a:latin typeface="Corbel"/>
                        <a:ea typeface="Corbel"/>
                        <a:cs typeface="Corbel"/>
                        <a:sym typeface="Corbel"/>
                      </a:endParaRPr>
                    </a:p>
                    <a:p>
                      <a:pPr marL="0" marR="0" lvl="0" indent="0" algn="just" rtl="0">
                        <a:spcBef>
                          <a:spcPts val="0"/>
                        </a:spcBef>
                        <a:spcAft>
                          <a:spcPts val="0"/>
                        </a:spcAft>
                        <a:buNone/>
                      </a:pPr>
                      <a:endParaRPr sz="1800" u="none" strike="noStrike" cap="none" dirty="0">
                        <a:solidFill>
                          <a:schemeClr val="dk1"/>
                        </a:solidFill>
                        <a:latin typeface="Corbel"/>
                        <a:ea typeface="Corbel"/>
                        <a:cs typeface="Corbel"/>
                        <a:sym typeface="Corbel"/>
                      </a:endParaRPr>
                    </a:p>
                  </a:txBody>
                  <a:tcPr marL="91450" marR="91450" marT="45725" marB="45725" anchor="ctr"/>
                </a:tc>
                <a:tc>
                  <a:txBody>
                    <a:bodyPr/>
                    <a:lstStyle/>
                    <a:p>
                      <a:pPr marL="0" marR="0" lvl="0" indent="0" algn="just" rtl="0">
                        <a:spcBef>
                          <a:spcPts val="0"/>
                        </a:spcBef>
                        <a:spcAft>
                          <a:spcPts val="0"/>
                        </a:spcAft>
                        <a:buClr>
                          <a:schemeClr val="dk1"/>
                        </a:buClr>
                        <a:buSzPts val="1800"/>
                        <a:buFont typeface="Arial"/>
                        <a:buNone/>
                      </a:pPr>
                      <a:endParaRPr lang="es-ES" sz="1600" dirty="0"/>
                    </a:p>
                    <a:p>
                      <a:pPr marL="0" marR="0" lvl="0" indent="0" algn="just" defTabSz="914400" rtl="0" eaLnBrk="1" fontAlgn="auto" latinLnBrk="0" hangingPunct="1">
                        <a:lnSpc>
                          <a:spcPct val="100000"/>
                        </a:lnSpc>
                        <a:spcBef>
                          <a:spcPts val="0"/>
                        </a:spcBef>
                        <a:spcAft>
                          <a:spcPts val="0"/>
                        </a:spcAft>
                        <a:buClr>
                          <a:schemeClr val="dk1"/>
                        </a:buClr>
                        <a:buSzPts val="1800"/>
                        <a:buFont typeface="Arial"/>
                        <a:buNone/>
                        <a:tabLst/>
                        <a:defRPr/>
                      </a:pPr>
                      <a:r>
                        <a:rPr lang="es-ES" sz="1600" dirty="0"/>
                        <a:t>3. ¿Hay grupos de población con más riesgo de ser discriminados durante la emergencia sanitaria?</a:t>
                      </a:r>
                      <a:endParaRPr lang="es-MX" sz="1600" dirty="0"/>
                    </a:p>
                    <a:p>
                      <a:pPr marL="0" marR="0" lvl="0" indent="0" algn="just" rtl="0">
                        <a:spcBef>
                          <a:spcPts val="0"/>
                        </a:spcBef>
                        <a:spcAft>
                          <a:spcPts val="0"/>
                        </a:spcAft>
                        <a:buClr>
                          <a:schemeClr val="dk1"/>
                        </a:buClr>
                        <a:buSzPts val="1800"/>
                        <a:buFont typeface="Arial"/>
                        <a:buNone/>
                      </a:pPr>
                      <a:endParaRPr lang="es-ES" sz="1600" dirty="0"/>
                    </a:p>
                    <a:p>
                      <a:pPr marL="0" marR="0" lvl="0" indent="0" algn="just" rtl="0">
                        <a:spcBef>
                          <a:spcPts val="0"/>
                        </a:spcBef>
                        <a:spcAft>
                          <a:spcPts val="0"/>
                        </a:spcAft>
                        <a:buClr>
                          <a:schemeClr val="dk1"/>
                        </a:buClr>
                        <a:buSzPts val="1800"/>
                        <a:buFont typeface="Arial"/>
                        <a:buNone/>
                      </a:pPr>
                      <a:r>
                        <a:rPr lang="es-ES" sz="1600" dirty="0"/>
                        <a:t>4. ¿Está justificado apartarse de las personas de cierto origen o con rasgos de Asia Oriental ante la sospecha de que sean portadoras del virus? </a:t>
                      </a:r>
                    </a:p>
                    <a:p>
                      <a:pPr marL="0" marR="0" lvl="0" indent="0" algn="just" rtl="0">
                        <a:spcBef>
                          <a:spcPts val="0"/>
                        </a:spcBef>
                        <a:spcAft>
                          <a:spcPts val="0"/>
                        </a:spcAft>
                        <a:buClr>
                          <a:schemeClr val="dk1"/>
                        </a:buClr>
                        <a:buSzPts val="1800"/>
                        <a:buFont typeface="Arial"/>
                        <a:buNone/>
                      </a:pPr>
                      <a:endParaRPr lang="es-ES" sz="1600" dirty="0"/>
                    </a:p>
                    <a:p>
                      <a:pPr marL="0" marR="0" lvl="0" indent="0" algn="just" rtl="0">
                        <a:spcBef>
                          <a:spcPts val="0"/>
                        </a:spcBef>
                        <a:spcAft>
                          <a:spcPts val="0"/>
                        </a:spcAft>
                        <a:buClr>
                          <a:schemeClr val="dk1"/>
                        </a:buClr>
                        <a:buSzPts val="1800"/>
                        <a:buFont typeface="Arial"/>
                        <a:buNone/>
                      </a:pPr>
                      <a:r>
                        <a:rPr lang="es-ES" sz="1600" dirty="0"/>
                        <a:t>5. ¿Cómo debemos tratar a las personas que son diagnosticadas con el virus para evitar discriminarlas?</a:t>
                      </a:r>
                    </a:p>
                    <a:p>
                      <a:pPr marL="0" marR="0" lvl="0" indent="0" algn="just" rtl="0">
                        <a:spcBef>
                          <a:spcPts val="0"/>
                        </a:spcBef>
                        <a:spcAft>
                          <a:spcPts val="0"/>
                        </a:spcAft>
                        <a:buClr>
                          <a:schemeClr val="dk1"/>
                        </a:buClr>
                        <a:buSzPts val="1800"/>
                        <a:buFont typeface="Arial"/>
                        <a:buNone/>
                      </a:pPr>
                      <a:endParaRPr lang="es-ES" sz="1600" dirty="0"/>
                    </a:p>
                    <a:p>
                      <a:pPr marL="0" marR="0" lvl="0" indent="0" algn="just" rtl="0">
                        <a:spcBef>
                          <a:spcPts val="0"/>
                        </a:spcBef>
                        <a:spcAft>
                          <a:spcPts val="0"/>
                        </a:spcAft>
                        <a:buClr>
                          <a:schemeClr val="dk1"/>
                        </a:buClr>
                        <a:buSzPts val="1800"/>
                        <a:buFont typeface="Arial"/>
                        <a:buNone/>
                      </a:pPr>
                      <a:r>
                        <a:rPr lang="es-ES" sz="1600" dirty="0"/>
                        <a:t>6. ¿Constituye un acto de discriminación que se despida o suspenda el salario de una persona por sospechar que es portadora del virus o por ser más susceptible de tener complicaciones?</a:t>
                      </a:r>
                    </a:p>
                    <a:p>
                      <a:pPr marL="0" marR="0" lvl="0" indent="0" algn="just" rtl="0">
                        <a:spcBef>
                          <a:spcPts val="0"/>
                        </a:spcBef>
                        <a:spcAft>
                          <a:spcPts val="0"/>
                        </a:spcAft>
                        <a:buClr>
                          <a:schemeClr val="dk1"/>
                        </a:buClr>
                        <a:buSzPts val="1800"/>
                        <a:buFont typeface="Arial"/>
                        <a:buNone/>
                      </a:pPr>
                      <a:endParaRPr lang="es-MX" sz="1600" dirty="0"/>
                    </a:p>
                  </a:txBody>
                  <a:tcPr marL="91450" marR="91450" marT="45725" marB="45725"/>
                </a:tc>
                <a:tc>
                  <a:txBody>
                    <a:bodyPr/>
                    <a:lstStyle/>
                    <a:p>
                      <a:pPr marL="0" marR="0" lvl="0" indent="0" algn="just" rtl="0">
                        <a:spcBef>
                          <a:spcPts val="0"/>
                        </a:spcBef>
                        <a:spcAft>
                          <a:spcPts val="0"/>
                        </a:spcAft>
                        <a:buNone/>
                      </a:pPr>
                      <a:endParaRPr lang="es-MX" sz="1600" dirty="0">
                        <a:solidFill>
                          <a:schemeClr val="tx1"/>
                        </a:solidFill>
                      </a:endParaRPr>
                    </a:p>
                    <a:p>
                      <a:pPr marL="0" marR="0" lvl="0" indent="0" algn="just" rtl="0">
                        <a:spcBef>
                          <a:spcPts val="0"/>
                        </a:spcBef>
                        <a:spcAft>
                          <a:spcPts val="0"/>
                        </a:spcAft>
                        <a:buNone/>
                      </a:pPr>
                      <a:endParaRPr lang="es-MX" sz="1600" dirty="0">
                        <a:solidFill>
                          <a:schemeClr val="tx1"/>
                        </a:solidFill>
                      </a:endParaRPr>
                    </a:p>
                    <a:p>
                      <a:pPr marL="0" marR="0" lvl="0" indent="0" algn="just" rtl="0">
                        <a:spcBef>
                          <a:spcPts val="0"/>
                        </a:spcBef>
                        <a:spcAft>
                          <a:spcPts val="0"/>
                        </a:spcAft>
                        <a:buNone/>
                      </a:pPr>
                      <a:endParaRPr lang="es-MX" sz="1600" dirty="0">
                        <a:solidFill>
                          <a:schemeClr val="tx1"/>
                        </a:solidFill>
                      </a:endParaRPr>
                    </a:p>
                    <a:p>
                      <a:pPr marL="0" marR="0" lvl="0" indent="0" algn="just" rtl="0">
                        <a:spcBef>
                          <a:spcPts val="0"/>
                        </a:spcBef>
                        <a:spcAft>
                          <a:spcPts val="0"/>
                        </a:spcAft>
                        <a:buNone/>
                      </a:pPr>
                      <a:endParaRPr sz="1600" dirty="0">
                        <a:solidFill>
                          <a:schemeClr val="tx1"/>
                        </a:solidFill>
                      </a:endParaRPr>
                    </a:p>
                    <a:p>
                      <a:pPr marL="0" marR="0" lvl="0" indent="0" algn="just" rtl="0">
                        <a:spcBef>
                          <a:spcPts val="0"/>
                        </a:spcBef>
                        <a:spcAft>
                          <a:spcPts val="0"/>
                        </a:spcAft>
                        <a:buNone/>
                      </a:pPr>
                      <a:endParaRPr sz="1600" dirty="0"/>
                    </a:p>
                    <a:p>
                      <a:pPr marL="0" marR="0" lvl="0" indent="0" algn="just" rtl="0">
                        <a:spcBef>
                          <a:spcPts val="0"/>
                        </a:spcBef>
                        <a:spcAft>
                          <a:spcPts val="0"/>
                        </a:spcAft>
                        <a:buNone/>
                      </a:pPr>
                      <a:endParaRPr sz="1600" u="sng" dirty="0">
                        <a:solidFill>
                          <a:schemeClr val="dk1"/>
                        </a:solidFill>
                        <a:latin typeface="Corbel"/>
                        <a:ea typeface="Corbel"/>
                        <a:cs typeface="Corbel"/>
                        <a:sym typeface="Corbel"/>
                      </a:endParaRPr>
                    </a:p>
                    <a:p>
                      <a:pPr marL="0" marR="0" lvl="0" indent="0" algn="just" rtl="0">
                        <a:spcBef>
                          <a:spcPts val="0"/>
                        </a:spcBef>
                        <a:spcAft>
                          <a:spcPts val="0"/>
                        </a:spcAft>
                        <a:buNone/>
                      </a:pPr>
                      <a:endParaRPr sz="1600" u="sng" dirty="0">
                        <a:solidFill>
                          <a:schemeClr val="dk1"/>
                        </a:solidFill>
                        <a:latin typeface="Corbel"/>
                        <a:ea typeface="Corbel"/>
                        <a:cs typeface="Corbel"/>
                        <a:sym typeface="Corbel"/>
                      </a:endParaRPr>
                    </a:p>
                    <a:p>
                      <a:pPr marL="0" marR="0" lvl="0" indent="0" algn="just" rtl="0">
                        <a:spcBef>
                          <a:spcPts val="0"/>
                        </a:spcBef>
                        <a:spcAft>
                          <a:spcPts val="0"/>
                        </a:spcAft>
                        <a:buNone/>
                      </a:pPr>
                      <a:endParaRPr sz="1600" dirty="0">
                        <a:solidFill>
                          <a:schemeClr val="dk1"/>
                        </a:solidFill>
                        <a:latin typeface="Corbel"/>
                        <a:ea typeface="Corbel"/>
                        <a:cs typeface="Corbel"/>
                        <a:sym typeface="Corbel"/>
                      </a:endParaRPr>
                    </a:p>
                    <a:p>
                      <a:pPr marL="0" marR="0" lvl="0" indent="0" algn="just" rtl="0">
                        <a:spcBef>
                          <a:spcPts val="0"/>
                        </a:spcBef>
                        <a:spcAft>
                          <a:spcPts val="0"/>
                        </a:spcAft>
                        <a:buNone/>
                      </a:pPr>
                      <a:r>
                        <a:rPr lang="es-MX" sz="1800" dirty="0">
                          <a:solidFill>
                            <a:schemeClr val="dk1"/>
                          </a:solidFill>
                          <a:latin typeface="Corbel"/>
                          <a:ea typeface="Corbel"/>
                          <a:cs typeface="Corbel"/>
                          <a:sym typeface="Corbel"/>
                        </a:rPr>
                        <a:t> </a:t>
                      </a:r>
                      <a:endParaRPr dirty="0"/>
                    </a:p>
                  </a:txBody>
                  <a:tcPr marL="68575" marR="68575" marT="0" marB="0" anchor="ctr"/>
                </a:tc>
                <a:tc>
                  <a:txBody>
                    <a:bodyPr/>
                    <a:lstStyle/>
                    <a:p>
                      <a:pPr marL="0" marR="0" lvl="0" indent="0" algn="ctr" rtl="0">
                        <a:spcBef>
                          <a:spcPts val="0"/>
                        </a:spcBef>
                        <a:spcAft>
                          <a:spcPts val="0"/>
                        </a:spcAft>
                        <a:buNone/>
                      </a:pPr>
                      <a:endParaRPr lang="es-MX" sz="1600" dirty="0">
                        <a:solidFill>
                          <a:schemeClr val="dk1"/>
                        </a:solidFill>
                        <a:latin typeface="Corbel"/>
                        <a:ea typeface="Corbel"/>
                        <a:cs typeface="Corbel"/>
                        <a:sym typeface="Corbel"/>
                      </a:endParaRPr>
                    </a:p>
                    <a:p>
                      <a:pPr marL="0" marR="0" lvl="0" indent="0" algn="ctr" rtl="0">
                        <a:spcBef>
                          <a:spcPts val="0"/>
                        </a:spcBef>
                        <a:spcAft>
                          <a:spcPts val="0"/>
                        </a:spcAft>
                        <a:buNone/>
                      </a:pPr>
                      <a:endParaRPr lang="es-MX" sz="1600" dirty="0">
                        <a:solidFill>
                          <a:schemeClr val="dk1"/>
                        </a:solidFill>
                        <a:latin typeface="Corbel"/>
                        <a:ea typeface="Corbel"/>
                        <a:cs typeface="Corbel"/>
                        <a:sym typeface="Corbel"/>
                      </a:endParaRPr>
                    </a:p>
                    <a:p>
                      <a:pPr marL="0" marR="0" lvl="0" indent="0" algn="ctr" rtl="0">
                        <a:spcBef>
                          <a:spcPts val="0"/>
                        </a:spcBef>
                        <a:spcAft>
                          <a:spcPts val="0"/>
                        </a:spcAft>
                        <a:buNone/>
                      </a:pPr>
                      <a:endParaRPr lang="es-MX" sz="1600" b="0" u="none" strike="noStrike" kern="1200" cap="none" dirty="0">
                        <a:solidFill>
                          <a:schemeClr val="dk1"/>
                        </a:solidFill>
                        <a:effectLst/>
                        <a:latin typeface="+mn-lt"/>
                        <a:ea typeface="+mn-ea"/>
                        <a:cs typeface="+mn-cs"/>
                        <a:sym typeface="Corbel"/>
                      </a:endParaRPr>
                    </a:p>
                    <a:p>
                      <a:pPr marL="0" marR="0" lvl="0" indent="0" algn="ctr" rtl="0">
                        <a:spcBef>
                          <a:spcPts val="0"/>
                        </a:spcBef>
                        <a:spcAft>
                          <a:spcPts val="0"/>
                        </a:spcAft>
                        <a:buNone/>
                      </a:pPr>
                      <a:endParaRPr lang="es-MX" sz="1600" b="0" u="none" strike="noStrike" kern="1200" cap="none" dirty="0">
                        <a:solidFill>
                          <a:schemeClr val="dk1"/>
                        </a:solidFill>
                        <a:effectLst/>
                        <a:latin typeface="+mn-lt"/>
                        <a:ea typeface="+mn-ea"/>
                        <a:cs typeface="+mn-cs"/>
                        <a:sym typeface="Corbel"/>
                      </a:endParaRPr>
                    </a:p>
                    <a:p>
                      <a:pPr marL="0" marR="0" lvl="0" indent="0" algn="ctr" rtl="0">
                        <a:spcBef>
                          <a:spcPts val="0"/>
                        </a:spcBef>
                        <a:spcAft>
                          <a:spcPts val="0"/>
                        </a:spcAft>
                        <a:buNone/>
                      </a:pPr>
                      <a:endParaRPr lang="es-MX" sz="1600" b="0" u="none" strike="noStrike" kern="1200" cap="none" dirty="0">
                        <a:solidFill>
                          <a:schemeClr val="dk1"/>
                        </a:solidFill>
                        <a:effectLst/>
                        <a:latin typeface="+mn-lt"/>
                        <a:ea typeface="+mn-ea"/>
                        <a:cs typeface="+mn-cs"/>
                        <a:sym typeface="Corbel"/>
                      </a:endParaRPr>
                    </a:p>
                    <a:p>
                      <a:pPr marL="0" marR="0" lvl="0" indent="0" algn="ctr" rtl="0">
                        <a:spcBef>
                          <a:spcPts val="0"/>
                        </a:spcBef>
                        <a:spcAft>
                          <a:spcPts val="0"/>
                        </a:spcAft>
                        <a:buNone/>
                      </a:pPr>
                      <a:endParaRPr lang="es-MX" sz="1600" b="0" u="none" strike="noStrike" kern="1200" cap="none" dirty="0">
                        <a:solidFill>
                          <a:schemeClr val="dk1"/>
                        </a:solidFill>
                        <a:effectLst/>
                        <a:latin typeface="+mn-lt"/>
                        <a:ea typeface="+mn-ea"/>
                        <a:cs typeface="+mn-cs"/>
                        <a:sym typeface="Corbel"/>
                      </a:endParaRPr>
                    </a:p>
                    <a:p>
                      <a:pPr marL="0" marR="0" lvl="0" indent="0" algn="ctr" rtl="0">
                        <a:spcBef>
                          <a:spcPts val="0"/>
                        </a:spcBef>
                        <a:spcAft>
                          <a:spcPts val="0"/>
                        </a:spcAft>
                        <a:buNone/>
                      </a:pPr>
                      <a:endParaRPr lang="es-MX" sz="1600" b="0" u="none" strike="noStrike" kern="1200" cap="none" dirty="0">
                        <a:solidFill>
                          <a:schemeClr val="dk1"/>
                        </a:solidFill>
                        <a:effectLst/>
                        <a:latin typeface="+mn-lt"/>
                        <a:ea typeface="+mn-ea"/>
                        <a:cs typeface="+mn-cs"/>
                        <a:sym typeface="Corbel"/>
                      </a:endParaRPr>
                    </a:p>
                    <a:p>
                      <a:pPr marL="0" marR="0" lvl="0" indent="0" algn="ctr" rtl="0">
                        <a:spcBef>
                          <a:spcPts val="0"/>
                        </a:spcBef>
                        <a:spcAft>
                          <a:spcPts val="0"/>
                        </a:spcAft>
                        <a:buNone/>
                      </a:pPr>
                      <a:endParaRPr lang="es-MX" sz="1600" b="0" u="none" strike="noStrike" kern="1200" cap="none" dirty="0">
                        <a:solidFill>
                          <a:schemeClr val="dk1"/>
                        </a:solidFill>
                        <a:effectLst/>
                        <a:latin typeface="+mn-lt"/>
                        <a:ea typeface="+mn-ea"/>
                        <a:cs typeface="+mn-cs"/>
                        <a:sym typeface="Corbel"/>
                      </a:endParaRPr>
                    </a:p>
                    <a:p>
                      <a:pPr marL="0" marR="0" lvl="0" indent="0" algn="ctr" rtl="0">
                        <a:spcBef>
                          <a:spcPts val="0"/>
                        </a:spcBef>
                        <a:spcAft>
                          <a:spcPts val="0"/>
                        </a:spcAft>
                        <a:buNone/>
                      </a:pPr>
                      <a:endParaRPr lang="es-MX" sz="1600" b="0" u="none" strike="noStrike" kern="1200" cap="none" dirty="0">
                        <a:solidFill>
                          <a:schemeClr val="dk1"/>
                        </a:solidFill>
                        <a:effectLst/>
                        <a:latin typeface="+mn-lt"/>
                        <a:ea typeface="+mn-ea"/>
                        <a:cs typeface="+mn-cs"/>
                        <a:sym typeface="Corbel"/>
                      </a:endParaRPr>
                    </a:p>
                    <a:p>
                      <a:pPr marL="0" marR="0" lvl="0" indent="0" algn="ctr" rtl="0">
                        <a:spcBef>
                          <a:spcPts val="0"/>
                        </a:spcBef>
                        <a:spcAft>
                          <a:spcPts val="0"/>
                        </a:spcAft>
                        <a:buNone/>
                      </a:pPr>
                      <a:endParaRPr lang="es-MX" sz="1600" b="0" u="none" strike="noStrike" kern="1200" cap="none" dirty="0">
                        <a:solidFill>
                          <a:schemeClr val="dk1"/>
                        </a:solidFill>
                        <a:effectLst/>
                        <a:latin typeface="+mn-lt"/>
                        <a:ea typeface="+mn-ea"/>
                        <a:cs typeface="+mn-cs"/>
                        <a:sym typeface="Corbel"/>
                      </a:endParaRPr>
                    </a:p>
                    <a:p>
                      <a:pPr marL="0" marR="0" lvl="0" indent="0" algn="ctr" rtl="0">
                        <a:spcBef>
                          <a:spcPts val="0"/>
                        </a:spcBef>
                        <a:spcAft>
                          <a:spcPts val="0"/>
                        </a:spcAft>
                        <a:buNone/>
                      </a:pPr>
                      <a:endParaRPr lang="es-MX" sz="1600" b="0" u="none" strike="noStrike" kern="1200" cap="none" dirty="0">
                        <a:solidFill>
                          <a:schemeClr val="dk1"/>
                        </a:solidFill>
                        <a:effectLst/>
                        <a:latin typeface="+mn-lt"/>
                        <a:ea typeface="+mn-ea"/>
                        <a:cs typeface="+mn-cs"/>
                        <a:sym typeface="Corbel"/>
                      </a:endParaRPr>
                    </a:p>
                    <a:p>
                      <a:pPr marL="0" marR="0" lvl="0" indent="0" algn="ctr" rtl="0">
                        <a:spcBef>
                          <a:spcPts val="0"/>
                        </a:spcBef>
                        <a:spcAft>
                          <a:spcPts val="0"/>
                        </a:spcAft>
                        <a:buNone/>
                      </a:pPr>
                      <a:endParaRPr sz="1600" b="0" dirty="0">
                        <a:latin typeface="+mn-lt"/>
                      </a:endParaRPr>
                    </a:p>
                    <a:p>
                      <a:pPr marL="0" marR="0" lvl="0" indent="0" algn="ctr" rtl="0">
                        <a:spcBef>
                          <a:spcPts val="0"/>
                        </a:spcBef>
                        <a:spcAft>
                          <a:spcPts val="0"/>
                        </a:spcAft>
                        <a:buNone/>
                      </a:pPr>
                      <a:endParaRPr sz="1600" dirty="0">
                        <a:solidFill>
                          <a:schemeClr val="dk1"/>
                        </a:solidFill>
                        <a:latin typeface="Corbel"/>
                        <a:ea typeface="Corbel"/>
                        <a:cs typeface="Corbel"/>
                        <a:sym typeface="Corbel"/>
                      </a:endParaRPr>
                    </a:p>
                    <a:p>
                      <a:pPr marL="0" marR="0" lvl="0" indent="0" algn="ctr" rtl="0">
                        <a:spcBef>
                          <a:spcPts val="0"/>
                        </a:spcBef>
                        <a:spcAft>
                          <a:spcPts val="0"/>
                        </a:spcAft>
                        <a:buNone/>
                      </a:pPr>
                      <a:r>
                        <a:rPr lang="es-MX" sz="1600" dirty="0">
                          <a:solidFill>
                            <a:schemeClr val="dk1"/>
                          </a:solidFill>
                          <a:latin typeface="Corbel"/>
                          <a:ea typeface="Corbel"/>
                          <a:cs typeface="Corbel"/>
                          <a:sym typeface="Corbel"/>
                        </a:rPr>
                        <a:t> </a:t>
                      </a:r>
                      <a:endParaRPr dirty="0"/>
                    </a:p>
                  </a:txBody>
                  <a:tcPr marL="68575" marR="68575" marT="0" marB="0" anchor="ctr"/>
                </a:tc>
                <a:extLst>
                  <a:ext uri="{0D108BD9-81ED-4DB2-BD59-A6C34878D82A}">
                    <a16:rowId xmlns:a16="http://schemas.microsoft.com/office/drawing/2014/main" xmlns="" val="1289785292"/>
                  </a:ext>
                </a:extLst>
              </a:tr>
              <a:tr h="318327">
                <a:tc>
                  <a:txBody>
                    <a:bodyPr/>
                    <a:lstStyle/>
                    <a:p>
                      <a:pPr algn="ctr"/>
                      <a:endParaRPr lang="es-MX" sz="1800" dirty="0">
                        <a:latin typeface="+mn-lt"/>
                      </a:endParaRPr>
                    </a:p>
                  </a:txBody>
                  <a:tcPr anchor="ctr"/>
                </a:tc>
                <a:tc>
                  <a:txBody>
                    <a:bodyPr/>
                    <a:lstStyle/>
                    <a:p>
                      <a:pPr marL="0" indent="0" algn="just">
                        <a:buNone/>
                      </a:pPr>
                      <a:endParaRPr lang="es-ES" sz="1800" kern="1200" dirty="0">
                        <a:solidFill>
                          <a:schemeClr val="tx1"/>
                        </a:solidFill>
                        <a:effectLst/>
                        <a:latin typeface="+mn-lt"/>
                        <a:ea typeface="+mn-ea"/>
                        <a:cs typeface="+mn-cs"/>
                      </a:endParaRPr>
                    </a:p>
                  </a:txBody>
                  <a:tcPr/>
                </a:tc>
                <a:tc>
                  <a:txBody>
                    <a:bodyPr/>
                    <a:lstStyle/>
                    <a:p>
                      <a:pPr marL="0" marR="0" indent="0" algn="ctr">
                        <a:lnSpc>
                          <a:spcPct val="107000"/>
                        </a:lnSpc>
                        <a:spcBef>
                          <a:spcPts val="0"/>
                        </a:spcBef>
                        <a:spcAft>
                          <a:spcPts val="0"/>
                        </a:spcAft>
                        <a:buFont typeface="Arial" panose="020B0604020202020204" pitchFamily="34" charset="0"/>
                        <a:buNone/>
                      </a:pPr>
                      <a:endParaRPr lang="en-US" sz="1800" dirty="0">
                        <a:effectLst/>
                        <a:latin typeface="+mn-lt"/>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18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xmlns="" val="1038034806"/>
                  </a:ext>
                </a:extLst>
              </a:tr>
            </a:tbl>
          </a:graphicData>
        </a:graphic>
      </p:graphicFrame>
      <p:pic>
        <p:nvPicPr>
          <p:cNvPr id="3" name="Imagen 2">
            <a:extLst>
              <a:ext uri="{FF2B5EF4-FFF2-40B4-BE49-F238E27FC236}">
                <a16:creationId xmlns:a16="http://schemas.microsoft.com/office/drawing/2014/main" xmlns="" id="{3C7BF850-27A6-4E4D-8CBA-07EDF8EA4624}"/>
              </a:ext>
            </a:extLst>
          </p:cNvPr>
          <p:cNvPicPr>
            <a:picLocks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10800000">
            <a:off x="242291" y="209105"/>
            <a:ext cx="11711486" cy="4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2">
            <a:extLst>
              <a:ext uri="{FF2B5EF4-FFF2-40B4-BE49-F238E27FC236}">
                <a16:creationId xmlns:a16="http://schemas.microsoft.com/office/drawing/2014/main" xmlns="" id="{BBE4DC57-2F45-4E61-9836-A514480FD3D8}"/>
              </a:ext>
            </a:extLst>
          </p:cNvPr>
          <p:cNvPicPr>
            <a:picLocks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72030" y="6639638"/>
            <a:ext cx="11711486" cy="4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a:extLst>
              <a:ext uri="{FF2B5EF4-FFF2-40B4-BE49-F238E27FC236}">
                <a16:creationId xmlns:a16="http://schemas.microsoft.com/office/drawing/2014/main" xmlns="" id="{02D91DAE-04AE-40F3-8189-0E0EA85155F5}"/>
              </a:ext>
            </a:extLst>
          </p:cNvPr>
          <p:cNvPicPr>
            <a:picLocks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10800000">
            <a:off x="240257" y="237617"/>
            <a:ext cx="11711486" cy="4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a 91">
            <a:extLst>
              <a:ext uri="{FF2B5EF4-FFF2-40B4-BE49-F238E27FC236}">
                <a16:creationId xmlns:a16="http://schemas.microsoft.com/office/drawing/2014/main" xmlns="" id="{3007693B-9527-43BE-9DE8-A3562506EF78}"/>
              </a:ext>
            </a:extLst>
          </p:cNvPr>
          <p:cNvGraphicFramePr>
            <a:graphicFrameLocks/>
          </p:cNvGraphicFramePr>
          <p:nvPr/>
        </p:nvGraphicFramePr>
        <p:xfrm>
          <a:off x="342601" y="6029739"/>
          <a:ext cx="11387171" cy="383377"/>
        </p:xfrm>
        <a:graphic>
          <a:graphicData uri="http://schemas.openxmlformats.org/drawingml/2006/table">
            <a:tbl>
              <a:tblPr firstRow="1" bandRow="1">
                <a:tableStyleId>{6E25E649-3F16-4E02-A733-19D2CDBF48F0}</a:tableStyleId>
              </a:tblPr>
              <a:tblGrid>
                <a:gridCol w="921690">
                  <a:extLst>
                    <a:ext uri="{9D8B030D-6E8A-4147-A177-3AD203B41FA5}">
                      <a16:colId xmlns:a16="http://schemas.microsoft.com/office/drawing/2014/main" xmlns="" val="3810776915"/>
                    </a:ext>
                  </a:extLst>
                </a:gridCol>
                <a:gridCol w="10465481">
                  <a:extLst>
                    <a:ext uri="{9D8B030D-6E8A-4147-A177-3AD203B41FA5}">
                      <a16:colId xmlns:a16="http://schemas.microsoft.com/office/drawing/2014/main" xmlns="" val="1772567624"/>
                    </a:ext>
                  </a:extLst>
                </a:gridCol>
              </a:tblGrid>
              <a:tr h="383377">
                <a:tc>
                  <a:txBody>
                    <a:bodyPr/>
                    <a:lstStyle/>
                    <a:p>
                      <a:pPr algn="l"/>
                      <a:endParaRPr lang="es-MX" sz="1200" b="0"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s-MX" sz="1000" b="1" i="1" dirty="0">
                        <a:solidFill>
                          <a:schemeClr val="tx1">
                            <a:lumMod val="95000"/>
                            <a:lumOff val="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38774076"/>
                  </a:ext>
                </a:extLst>
              </a:tr>
            </a:tbl>
          </a:graphicData>
        </a:graphic>
      </p:graphicFrame>
      <p:sp>
        <p:nvSpPr>
          <p:cNvPr id="12" name="Título 1">
            <a:extLst>
              <a:ext uri="{FF2B5EF4-FFF2-40B4-BE49-F238E27FC236}">
                <a16:creationId xmlns:a16="http://schemas.microsoft.com/office/drawing/2014/main" xmlns="" id="{6897D8EB-12DF-400F-B234-97B5D971B607}"/>
              </a:ext>
            </a:extLst>
          </p:cNvPr>
          <p:cNvSpPr>
            <a:spLocks noGrp="1"/>
          </p:cNvSpPr>
          <p:nvPr>
            <p:ph type="title"/>
          </p:nvPr>
        </p:nvSpPr>
        <p:spPr>
          <a:xfrm>
            <a:off x="231615" y="379692"/>
            <a:ext cx="11609142" cy="503852"/>
          </a:xfrm>
        </p:spPr>
        <p:txBody>
          <a:bodyPr>
            <a:noAutofit/>
          </a:bodyPr>
          <a:lstStyle/>
          <a:p>
            <a:pPr algn="ctr"/>
            <a:r>
              <a:rPr lang="es-MX" sz="2400" b="1" dirty="0">
                <a:latin typeface="Corbel" panose="020B0503020204020204" pitchFamily="34" charset="0"/>
                <a:ea typeface="Calibri" panose="020F0502020204030204" pitchFamily="34" charset="0"/>
                <a:cs typeface="Times New Roman" panose="02020603050405020304" pitchFamily="18" charset="0"/>
              </a:rPr>
              <a:t>“</a:t>
            </a:r>
            <a:r>
              <a:rPr lang="es-ES" sz="2400" b="1" dirty="0"/>
              <a:t>Discriminación y COVID-19</a:t>
            </a:r>
            <a:r>
              <a:rPr lang="es-MX" sz="2400" b="1" dirty="0">
                <a:effectLst/>
                <a:latin typeface="Corbel" panose="020B0503020204020204" pitchFamily="34" charset="0"/>
                <a:ea typeface="Calibri" panose="020F0502020204030204" pitchFamily="34" charset="0"/>
                <a:cs typeface="Times New Roman" panose="02020603050405020304" pitchFamily="18" charset="0"/>
              </a:rPr>
              <a:t>”</a:t>
            </a:r>
            <a:r>
              <a:rPr lang="es-MX" sz="2400" b="1" dirty="0">
                <a:effectLst/>
                <a:latin typeface="Calibri" panose="020F0502020204030204" pitchFamily="34" charset="0"/>
                <a:ea typeface="Calibri" panose="020F0502020204030204" pitchFamily="34" charset="0"/>
                <a:cs typeface="Times New Roman" panose="02020603050405020304" pitchFamily="18" charset="0"/>
              </a:rPr>
              <a:t/>
            </a:r>
            <a:br>
              <a:rPr lang="es-MX" sz="2400" b="1" dirty="0">
                <a:effectLst/>
                <a:latin typeface="Calibri" panose="020F0502020204030204" pitchFamily="34" charset="0"/>
                <a:ea typeface="Calibri" panose="020F0502020204030204" pitchFamily="34" charset="0"/>
                <a:cs typeface="Times New Roman" panose="02020603050405020304" pitchFamily="18" charset="0"/>
              </a:rPr>
            </a:br>
            <a:endParaRPr lang="es-MX" sz="2400" b="1" dirty="0">
              <a:solidFill>
                <a:schemeClr val="tx1"/>
              </a:solidFill>
              <a:latin typeface="Gill Sans MT" panose="020B0502020104020203" pitchFamily="34" charset="0"/>
            </a:endParaRPr>
          </a:p>
        </p:txBody>
      </p:sp>
      <p:pic>
        <p:nvPicPr>
          <p:cNvPr id="7" name="Imagen 6" descr="Texto&#10;&#10;Descripción generada automáticamente">
            <a:extLst>
              <a:ext uri="{FF2B5EF4-FFF2-40B4-BE49-F238E27FC236}">
                <a16:creationId xmlns:a16="http://schemas.microsoft.com/office/drawing/2014/main" xmlns="" id="{C9617DE0-5F30-4326-8C86-A43CFFA029ED}"/>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brightnessContrast bright="40000" contrast="20000"/>
                    </a14:imgEffect>
                  </a14:imgLayer>
                </a14:imgProps>
              </a:ext>
            </a:extLst>
          </a:blip>
          <a:stretch>
            <a:fillRect/>
          </a:stretch>
        </p:blipFill>
        <p:spPr>
          <a:xfrm>
            <a:off x="8659311" y="2629587"/>
            <a:ext cx="3070461" cy="2656550"/>
          </a:xfrm>
          <a:prstGeom prst="rect">
            <a:avLst/>
          </a:prstGeom>
        </p:spPr>
      </p:pic>
    </p:spTree>
    <p:extLst>
      <p:ext uri="{BB962C8B-B14F-4D97-AF65-F5344CB8AC3E}">
        <p14:creationId xmlns:p14="http://schemas.microsoft.com/office/powerpoint/2010/main" val="1059894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9EA99BE-D700-4B22-8842-225B6D331CD3}"/>
              </a:ext>
            </a:extLst>
          </p:cNvPr>
          <p:cNvSpPr>
            <a:spLocks noGrp="1"/>
          </p:cNvSpPr>
          <p:nvPr>
            <p:ph type="title"/>
          </p:nvPr>
        </p:nvSpPr>
        <p:spPr>
          <a:xfrm>
            <a:off x="272030" y="484332"/>
            <a:ext cx="11609142" cy="503852"/>
          </a:xfrm>
        </p:spPr>
        <p:txBody>
          <a:bodyPr>
            <a:noAutofit/>
          </a:bodyPr>
          <a:lstStyle/>
          <a:p>
            <a:pPr algn="ctr"/>
            <a:r>
              <a:rPr lang="es-MX" sz="2400" b="1" dirty="0">
                <a:latin typeface="Corbel" panose="020B0503020204020204" pitchFamily="34" charset="0"/>
                <a:ea typeface="Calibri" panose="020F0502020204030204" pitchFamily="34" charset="0"/>
                <a:cs typeface="Times New Roman" panose="02020603050405020304" pitchFamily="18" charset="0"/>
              </a:rPr>
              <a:t>“</a:t>
            </a:r>
            <a:r>
              <a:rPr lang="es-ES" sz="2400" b="1" dirty="0"/>
              <a:t>Discriminación y COVID-19</a:t>
            </a:r>
            <a:r>
              <a:rPr lang="es-MX" sz="2400" b="1" dirty="0">
                <a:effectLst/>
                <a:latin typeface="Corbel" panose="020B0503020204020204" pitchFamily="34" charset="0"/>
                <a:ea typeface="Calibri" panose="020F0502020204030204" pitchFamily="34" charset="0"/>
                <a:cs typeface="Times New Roman" panose="02020603050405020304" pitchFamily="18" charset="0"/>
              </a:rPr>
              <a:t>”</a:t>
            </a:r>
            <a:r>
              <a:rPr lang="es-MX" sz="2400" b="1" dirty="0">
                <a:effectLst/>
                <a:latin typeface="Calibri" panose="020F0502020204030204" pitchFamily="34" charset="0"/>
                <a:ea typeface="Calibri" panose="020F0502020204030204" pitchFamily="34" charset="0"/>
                <a:cs typeface="Times New Roman" panose="02020603050405020304" pitchFamily="18" charset="0"/>
              </a:rPr>
              <a:t/>
            </a:r>
            <a:br>
              <a:rPr lang="es-MX" sz="2400" b="1" dirty="0">
                <a:effectLst/>
                <a:latin typeface="Calibri" panose="020F0502020204030204" pitchFamily="34" charset="0"/>
                <a:ea typeface="Calibri" panose="020F0502020204030204" pitchFamily="34" charset="0"/>
                <a:cs typeface="Times New Roman" panose="02020603050405020304" pitchFamily="18" charset="0"/>
              </a:rPr>
            </a:br>
            <a:endParaRPr lang="es-MX" sz="2400" b="1" dirty="0">
              <a:solidFill>
                <a:schemeClr val="tx1"/>
              </a:solidFill>
              <a:latin typeface="Gill Sans MT" panose="020B0502020104020203" pitchFamily="34" charset="0"/>
            </a:endParaRPr>
          </a:p>
        </p:txBody>
      </p:sp>
      <p:graphicFrame>
        <p:nvGraphicFramePr>
          <p:cNvPr id="91" name="Tabla 91">
            <a:extLst>
              <a:ext uri="{FF2B5EF4-FFF2-40B4-BE49-F238E27FC236}">
                <a16:creationId xmlns:a16="http://schemas.microsoft.com/office/drawing/2014/main" xmlns="" id="{2E020051-C4DC-4803-9179-43B9E48B49E4}"/>
              </a:ext>
            </a:extLst>
          </p:cNvPr>
          <p:cNvGraphicFramePr>
            <a:graphicFrameLocks noGrp="1"/>
          </p:cNvGraphicFramePr>
          <p:nvPr>
            <p:ph idx="1"/>
            <p:extLst>
              <p:ext uri="{D42A27DB-BD31-4B8C-83A1-F6EECF244321}">
                <p14:modId xmlns:p14="http://schemas.microsoft.com/office/powerpoint/2010/main" val="3684641888"/>
              </p:ext>
            </p:extLst>
          </p:nvPr>
        </p:nvGraphicFramePr>
        <p:xfrm>
          <a:off x="310828" y="798746"/>
          <a:ext cx="11609142" cy="883930"/>
        </p:xfrm>
        <a:graphic>
          <a:graphicData uri="http://schemas.openxmlformats.org/drawingml/2006/table">
            <a:tbl>
              <a:tblPr firstRow="1" bandRow="1">
                <a:tableStyleId>{6E25E649-3F16-4E02-A733-19D2CDBF48F0}</a:tableStyleId>
              </a:tblPr>
              <a:tblGrid>
                <a:gridCol w="3276257">
                  <a:extLst>
                    <a:ext uri="{9D8B030D-6E8A-4147-A177-3AD203B41FA5}">
                      <a16:colId xmlns:a16="http://schemas.microsoft.com/office/drawing/2014/main" xmlns="" val="3810776915"/>
                    </a:ext>
                  </a:extLst>
                </a:gridCol>
                <a:gridCol w="4907514">
                  <a:extLst>
                    <a:ext uri="{9D8B030D-6E8A-4147-A177-3AD203B41FA5}">
                      <a16:colId xmlns:a16="http://schemas.microsoft.com/office/drawing/2014/main" xmlns="" val="1772567624"/>
                    </a:ext>
                  </a:extLst>
                </a:gridCol>
                <a:gridCol w="3425371">
                  <a:extLst>
                    <a:ext uri="{9D8B030D-6E8A-4147-A177-3AD203B41FA5}">
                      <a16:colId xmlns:a16="http://schemas.microsoft.com/office/drawing/2014/main" xmlns="" val="1179060454"/>
                    </a:ext>
                  </a:extLst>
                </a:gridCol>
              </a:tblGrid>
              <a:tr h="623396">
                <a:tc>
                  <a:txBody>
                    <a:bodyPr/>
                    <a:lstStyle/>
                    <a:p>
                      <a:pPr marL="0" marR="0" lvl="0" indent="0" algn="ctr" rtl="0">
                        <a:spcBef>
                          <a:spcPts val="0"/>
                        </a:spcBef>
                        <a:spcAft>
                          <a:spcPts val="0"/>
                        </a:spcAft>
                        <a:buNone/>
                      </a:pPr>
                      <a:r>
                        <a:rPr lang="es-MX" sz="1500" b="1" u="none" strike="noStrike" cap="none" dirty="0">
                          <a:solidFill>
                            <a:schemeClr val="dk1"/>
                          </a:solidFill>
                          <a:latin typeface="+mj-lt"/>
                          <a:ea typeface="Gill Sans"/>
                          <a:cs typeface="Gill Sans"/>
                          <a:sym typeface="Gill Sans"/>
                        </a:rPr>
                        <a:t>Dirigido a:</a:t>
                      </a:r>
                      <a:endParaRPr sz="1300" dirty="0">
                        <a:latin typeface="+mj-lt"/>
                      </a:endParaRPr>
                    </a:p>
                    <a:p>
                      <a:pPr marL="0" marR="0" lvl="0" indent="0" algn="ctr" rtl="0">
                        <a:spcBef>
                          <a:spcPts val="0"/>
                        </a:spcBef>
                        <a:spcAft>
                          <a:spcPts val="0"/>
                        </a:spcAft>
                        <a:buNone/>
                      </a:pPr>
                      <a:r>
                        <a:rPr lang="es-MX" sz="1700" dirty="0">
                          <a:solidFill>
                            <a:schemeClr val="dk1"/>
                          </a:solidFill>
                          <a:latin typeface="+mj-lt"/>
                        </a:rPr>
                        <a:t>A</a:t>
                      </a:r>
                      <a:r>
                        <a:rPr lang="es-MX" sz="1700" b="1" u="none" strike="noStrike" cap="none" dirty="0">
                          <a:solidFill>
                            <a:schemeClr val="dk1"/>
                          </a:solidFill>
                          <a:latin typeface="+mj-lt"/>
                          <a:ea typeface="Corbel"/>
                          <a:cs typeface="Corbel"/>
                          <a:sym typeface="Corbel"/>
                        </a:rPr>
                        <a:t>sesores técnico pedagógicos, Directivos y </a:t>
                      </a:r>
                      <a:r>
                        <a:rPr lang="es-MX" sz="1700" dirty="0">
                          <a:solidFill>
                            <a:schemeClr val="dk1"/>
                          </a:solidFill>
                          <a:latin typeface="+mj-lt"/>
                        </a:rPr>
                        <a:t>Docentes</a:t>
                      </a:r>
                      <a:endParaRPr sz="1500" b="0" u="none" strike="noStrike" cap="none" dirty="0">
                        <a:solidFill>
                          <a:schemeClr val="dk1"/>
                        </a:solidFill>
                        <a:latin typeface="+mj-lt"/>
                        <a:ea typeface="Gill Sans"/>
                        <a:cs typeface="Gill Sans"/>
                        <a:sym typeface="Gill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b="1" kern="1200" dirty="0">
                          <a:solidFill>
                            <a:schemeClr val="tx1"/>
                          </a:solidFill>
                          <a:latin typeface="+mn-lt"/>
                          <a:ea typeface="+mn-ea"/>
                          <a:cs typeface="+mn-cs"/>
                        </a:rPr>
                        <a:t>Conmemoración del 1º</a:t>
                      </a:r>
                      <a:r>
                        <a:rPr lang="es-ES" sz="1800" b="1" kern="1200" dirty="0">
                          <a:solidFill>
                            <a:schemeClr val="tx1">
                              <a:lumMod val="95000"/>
                              <a:lumOff val="5000"/>
                            </a:schemeClr>
                          </a:solidFill>
                          <a:latin typeface="+mn-lt"/>
                          <a:ea typeface="+mn-ea"/>
                          <a:cs typeface="+mn-cs"/>
                        </a:rPr>
                        <a:t> marzo</a:t>
                      </a:r>
                      <a:endParaRPr lang="es-MX" sz="1800" b="1" kern="1200" dirty="0">
                        <a:solidFill>
                          <a:schemeClr val="tx1"/>
                        </a:solidFill>
                        <a:latin typeface="+mn-lt"/>
                        <a:ea typeface="Verdana" panose="020B0604030504040204" pitchFamily="34" charset="0"/>
                        <a:cs typeface="+mn-cs"/>
                      </a:endParaRPr>
                    </a:p>
                    <a:p>
                      <a:pPr marL="0" marR="0" lvl="0" indent="0" algn="ctr" rtl="0">
                        <a:spcBef>
                          <a:spcPts val="0"/>
                        </a:spcBef>
                        <a:spcAft>
                          <a:spcPts val="0"/>
                        </a:spcAft>
                        <a:buNone/>
                      </a:pPr>
                      <a:r>
                        <a:rPr lang="es-MX" sz="1800" b="1" kern="1200" dirty="0">
                          <a:solidFill>
                            <a:schemeClr val="tx1"/>
                          </a:solidFill>
                          <a:latin typeface="+mn-lt"/>
                          <a:ea typeface="Verdana" panose="020B0604030504040204" pitchFamily="34" charset="0"/>
                          <a:cs typeface="+mn-cs"/>
                        </a:rPr>
                        <a:t>Día de la Cero Discriminación</a:t>
                      </a:r>
                      <a:r>
                        <a:rPr lang="es-MX" sz="1800" b="1" dirty="0">
                          <a:solidFill>
                            <a:schemeClr val="tx1"/>
                          </a:solidFill>
                          <a:latin typeface="Verdana" panose="020B0604030504040204" pitchFamily="34" charset="0"/>
                          <a:ea typeface="Verdana" panose="020B0604030504040204" pitchFamily="34" charset="0"/>
                        </a:rPr>
                        <a:t/>
                      </a:r>
                      <a:br>
                        <a:rPr lang="es-MX" sz="1800" b="1" dirty="0">
                          <a:solidFill>
                            <a:schemeClr val="tx1"/>
                          </a:solidFill>
                          <a:latin typeface="Verdana" panose="020B0604030504040204" pitchFamily="34" charset="0"/>
                          <a:ea typeface="Verdana" panose="020B0604030504040204" pitchFamily="34" charset="0"/>
                        </a:rPr>
                      </a:br>
                      <a:r>
                        <a:rPr lang="es-MX" sz="1600" b="1" dirty="0">
                          <a:solidFill>
                            <a:schemeClr val="tx1"/>
                          </a:solidFill>
                          <a:latin typeface="Verdana" panose="020B0604030504040204" pitchFamily="34" charset="0"/>
                          <a:ea typeface="Verdana" panose="020B0604030504040204" pitchFamily="34" charset="0"/>
                        </a:rPr>
                        <a:t>3/3</a:t>
                      </a:r>
                      <a:endParaRPr sz="1700" b="1" u="none" strike="noStrike" cap="none" dirty="0">
                        <a:solidFill>
                          <a:schemeClr val="tx1"/>
                        </a:solidFill>
                        <a:latin typeface="+mj-lt"/>
                        <a:ea typeface="Gill Sans"/>
                        <a:cs typeface="Gill Sans"/>
                        <a:sym typeface="Gill Sans"/>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s-MX" sz="1600" b="1" u="none" strike="noStrike" cap="none" dirty="0">
                          <a:solidFill>
                            <a:schemeClr val="dk1"/>
                          </a:solidFill>
                          <a:latin typeface="+mj-lt"/>
                          <a:ea typeface="Gill Sans"/>
                          <a:cs typeface="Gill Sans"/>
                          <a:sym typeface="Gill Sans"/>
                        </a:rPr>
                        <a:t>Tiempo estimado:</a:t>
                      </a:r>
                      <a:r>
                        <a:rPr lang="es-MX" sz="1600" b="0" u="none" strike="noStrike" cap="none" dirty="0">
                          <a:solidFill>
                            <a:schemeClr val="dk1"/>
                          </a:solidFill>
                          <a:latin typeface="+mj-lt"/>
                          <a:ea typeface="Gill Sans"/>
                          <a:cs typeface="Gill Sans"/>
                          <a:sym typeface="Gill Sans"/>
                        </a:rPr>
                        <a:t> </a:t>
                      </a:r>
                      <a:endParaRPr dirty="0">
                        <a:latin typeface="+mj-lt"/>
                      </a:endParaRPr>
                    </a:p>
                    <a:p>
                      <a:pPr marL="0" marR="0" lvl="0" indent="0" algn="ctr" rtl="0">
                        <a:spcBef>
                          <a:spcPts val="0"/>
                        </a:spcBef>
                        <a:spcAft>
                          <a:spcPts val="0"/>
                        </a:spcAft>
                        <a:buNone/>
                      </a:pPr>
                      <a:r>
                        <a:rPr lang="es-MX" sz="1600" b="0" u="none" strike="noStrike" cap="none" dirty="0">
                          <a:solidFill>
                            <a:schemeClr val="dk1"/>
                          </a:solidFill>
                          <a:latin typeface="+mj-lt"/>
                          <a:ea typeface="Gill Sans"/>
                          <a:cs typeface="Gill Sans"/>
                          <a:sym typeface="Gill Sans"/>
                        </a:rPr>
                        <a:t>50 minutos</a:t>
                      </a:r>
                      <a:endParaRPr dirty="0">
                        <a:latin typeface="+mj-lt"/>
                      </a:endParaRPr>
                    </a:p>
                    <a:p>
                      <a:pPr marL="0" marR="0" lvl="0" indent="0" algn="ctr" rtl="0">
                        <a:spcBef>
                          <a:spcPts val="0"/>
                        </a:spcBef>
                        <a:spcAft>
                          <a:spcPts val="0"/>
                        </a:spcAft>
                        <a:buNone/>
                      </a:pPr>
                      <a:r>
                        <a:rPr lang="es-MX" sz="1600" b="0" u="none" strike="noStrike" cap="none" dirty="0">
                          <a:solidFill>
                            <a:schemeClr val="dk1"/>
                          </a:solidFill>
                          <a:latin typeface="+mj-lt"/>
                          <a:ea typeface="Gill Sans"/>
                          <a:cs typeface="Gill Sans"/>
                          <a:sym typeface="Gill Sans"/>
                        </a:rPr>
                        <a:t> </a:t>
                      </a:r>
                      <a:endParaRPr dirty="0">
                        <a:latin typeface="+mj-lt"/>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38774076"/>
                  </a:ext>
                </a:extLst>
              </a:tr>
            </a:tbl>
          </a:graphicData>
        </a:graphic>
      </p:graphicFrame>
      <p:graphicFrame>
        <p:nvGraphicFramePr>
          <p:cNvPr id="87" name="Tabla 87">
            <a:extLst>
              <a:ext uri="{FF2B5EF4-FFF2-40B4-BE49-F238E27FC236}">
                <a16:creationId xmlns:a16="http://schemas.microsoft.com/office/drawing/2014/main" xmlns="" id="{922C25A7-D1BF-49B9-84AF-569151E35653}"/>
              </a:ext>
            </a:extLst>
          </p:cNvPr>
          <p:cNvGraphicFramePr>
            <a:graphicFrameLocks noGrp="1"/>
          </p:cNvGraphicFramePr>
          <p:nvPr>
            <p:extLst>
              <p:ext uri="{D42A27DB-BD31-4B8C-83A1-F6EECF244321}">
                <p14:modId xmlns:p14="http://schemas.microsoft.com/office/powerpoint/2010/main" val="1154122580"/>
              </p:ext>
            </p:extLst>
          </p:nvPr>
        </p:nvGraphicFramePr>
        <p:xfrm>
          <a:off x="342601" y="1746620"/>
          <a:ext cx="11609141" cy="4913713"/>
        </p:xfrm>
        <a:graphic>
          <a:graphicData uri="http://schemas.openxmlformats.org/drawingml/2006/table">
            <a:tbl>
              <a:tblPr firstRow="1" bandRow="1">
                <a:tableStyleId>{BC89EF96-8CEA-46FF-86C4-4CE0E7609802}</a:tableStyleId>
              </a:tblPr>
              <a:tblGrid>
                <a:gridCol w="1831890">
                  <a:extLst>
                    <a:ext uri="{9D8B030D-6E8A-4147-A177-3AD203B41FA5}">
                      <a16:colId xmlns:a16="http://schemas.microsoft.com/office/drawing/2014/main" xmlns="" val="4219812141"/>
                    </a:ext>
                  </a:extLst>
                </a:gridCol>
                <a:gridCol w="6322739">
                  <a:extLst>
                    <a:ext uri="{9D8B030D-6E8A-4147-A177-3AD203B41FA5}">
                      <a16:colId xmlns:a16="http://schemas.microsoft.com/office/drawing/2014/main" xmlns="" val="505118308"/>
                    </a:ext>
                  </a:extLst>
                </a:gridCol>
                <a:gridCol w="1576410">
                  <a:extLst>
                    <a:ext uri="{9D8B030D-6E8A-4147-A177-3AD203B41FA5}">
                      <a16:colId xmlns:a16="http://schemas.microsoft.com/office/drawing/2014/main" xmlns="" val="1273955024"/>
                    </a:ext>
                  </a:extLst>
                </a:gridCol>
                <a:gridCol w="1878102">
                  <a:extLst>
                    <a:ext uri="{9D8B030D-6E8A-4147-A177-3AD203B41FA5}">
                      <a16:colId xmlns:a16="http://schemas.microsoft.com/office/drawing/2014/main" xmlns="" val="3002640331"/>
                    </a:ext>
                  </a:extLst>
                </a:gridCol>
              </a:tblGrid>
              <a:tr h="6236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b="1" dirty="0">
                          <a:latin typeface="Corbel" panose="020B0503020204020204" pitchFamily="34" charset="0"/>
                        </a:rPr>
                        <a:t>Objetivo</a:t>
                      </a:r>
                    </a:p>
                    <a:p>
                      <a:pPr algn="ctr"/>
                      <a:endParaRPr lang="es-MX" sz="1800" dirty="0">
                        <a:latin typeface="Gill Sans MT" panose="020B0502020104020203" pitchFamily="34" charset="0"/>
                      </a:endParaRPr>
                    </a:p>
                  </a:txBody>
                  <a:tcPr/>
                </a:tc>
                <a:tc>
                  <a:txBody>
                    <a:bodyPr/>
                    <a:lstStyle/>
                    <a:p>
                      <a:pPr algn="ctr"/>
                      <a:r>
                        <a:rPr lang="es-MX" sz="1800" dirty="0"/>
                        <a:t>Actividades</a:t>
                      </a:r>
                      <a:endParaRPr lang="es-MX" sz="1800" dirty="0">
                        <a:latin typeface="Gill Sans MT" panose="020B0502020104020203" pitchFamily="34" charset="0"/>
                      </a:endParaRPr>
                    </a:p>
                  </a:txBody>
                  <a:tcPr/>
                </a:tc>
                <a:tc>
                  <a:txBody>
                    <a:bodyPr/>
                    <a:lstStyle/>
                    <a:p>
                      <a:pPr algn="ctr"/>
                      <a:r>
                        <a:rPr lang="es-MX" sz="1800" dirty="0"/>
                        <a:t>Recursos</a:t>
                      </a:r>
                      <a:endParaRPr lang="es-MX" sz="1800" dirty="0">
                        <a:latin typeface="Gill Sans MT" panose="020B0502020104020203" pitchFamily="34" charset="0"/>
                      </a:endParaRPr>
                    </a:p>
                  </a:txBody>
                  <a:tcPr/>
                </a:tc>
                <a:tc>
                  <a:txBody>
                    <a:bodyPr/>
                    <a:lstStyle/>
                    <a:p>
                      <a:pPr algn="ctr"/>
                      <a:r>
                        <a:rPr lang="es-MX" sz="1800" dirty="0"/>
                        <a:t>Productos Esperados</a:t>
                      </a:r>
                      <a:endParaRPr lang="es-MX" sz="1800" dirty="0">
                        <a:latin typeface="Gill Sans MT" panose="020B0502020104020203" pitchFamily="34" charset="0"/>
                      </a:endParaRPr>
                    </a:p>
                  </a:txBody>
                  <a:tcPr/>
                </a:tc>
                <a:extLst>
                  <a:ext uri="{0D108BD9-81ED-4DB2-BD59-A6C34878D82A}">
                    <a16:rowId xmlns:a16="http://schemas.microsoft.com/office/drawing/2014/main" xmlns="" val="1903261735"/>
                  </a:ext>
                </a:extLst>
              </a:tr>
              <a:tr h="3907873">
                <a:tc>
                  <a:txBody>
                    <a:bodyPr/>
                    <a:lstStyle/>
                    <a:p>
                      <a:pPr marL="0" marR="0" lvl="0" indent="0" algn="ctr" rtl="0">
                        <a:spcBef>
                          <a:spcPts val="0"/>
                        </a:spcBef>
                        <a:spcAft>
                          <a:spcPts val="0"/>
                        </a:spcAft>
                        <a:buNone/>
                      </a:pPr>
                      <a:endParaRPr lang="es-MX" sz="1800" u="none" strike="noStrike" cap="none" dirty="0">
                        <a:solidFill>
                          <a:schemeClr val="dk1"/>
                        </a:solidFill>
                        <a:latin typeface="Corbel"/>
                        <a:ea typeface="Corbel"/>
                        <a:cs typeface="Corbel"/>
                        <a:sym typeface="Corbel"/>
                      </a:endParaRPr>
                    </a:p>
                    <a:p>
                      <a:pPr marL="0" marR="0" lvl="0" indent="0" algn="ctr" rtl="0">
                        <a:spcBef>
                          <a:spcPts val="0"/>
                        </a:spcBef>
                        <a:spcAft>
                          <a:spcPts val="0"/>
                        </a:spcAft>
                        <a:buNone/>
                      </a:pPr>
                      <a:endParaRPr lang="es-MX" sz="1800" b="0" u="none" strike="noStrike" kern="1200" cap="none" dirty="0">
                        <a:solidFill>
                          <a:schemeClr val="dk1"/>
                        </a:solidFill>
                        <a:effectLst/>
                        <a:latin typeface="+mj-lt"/>
                        <a:ea typeface="+mn-ea"/>
                        <a:cs typeface="+mn-cs"/>
                        <a:sym typeface="Corbel"/>
                      </a:endParaRPr>
                    </a:p>
                    <a:p>
                      <a:pPr marL="0" marR="0" lvl="0" indent="0" algn="ctr" rtl="0">
                        <a:spcBef>
                          <a:spcPts val="0"/>
                        </a:spcBef>
                        <a:spcAft>
                          <a:spcPts val="0"/>
                        </a:spcAft>
                        <a:buNone/>
                      </a:pPr>
                      <a:endParaRPr lang="es-MX" sz="1800" b="0" u="none" strike="noStrike" kern="1200" cap="none" dirty="0">
                        <a:solidFill>
                          <a:schemeClr val="dk1"/>
                        </a:solidFill>
                        <a:effectLst/>
                        <a:latin typeface="+mj-lt"/>
                        <a:ea typeface="+mn-ea"/>
                        <a:cs typeface="+mn-cs"/>
                        <a:sym typeface="Corbel"/>
                      </a:endParaRPr>
                    </a:p>
                    <a:p>
                      <a:pPr marL="0" marR="0" lvl="0" indent="0" algn="ctr" rtl="0">
                        <a:spcBef>
                          <a:spcPts val="0"/>
                        </a:spcBef>
                        <a:spcAft>
                          <a:spcPts val="0"/>
                        </a:spcAft>
                        <a:buNone/>
                      </a:pPr>
                      <a:endParaRPr lang="es-MX" sz="1800" b="0" u="none" strike="noStrike" kern="1200" cap="none" dirty="0">
                        <a:solidFill>
                          <a:schemeClr val="dk1"/>
                        </a:solidFill>
                        <a:effectLst/>
                        <a:latin typeface="+mj-lt"/>
                        <a:ea typeface="+mn-ea"/>
                        <a:cs typeface="+mn-cs"/>
                        <a:sym typeface="Corbel"/>
                      </a:endParaRPr>
                    </a:p>
                    <a:p>
                      <a:pPr marL="0" marR="0" lvl="0" indent="0" algn="ctr" rtl="0">
                        <a:spcBef>
                          <a:spcPts val="0"/>
                        </a:spcBef>
                        <a:spcAft>
                          <a:spcPts val="0"/>
                        </a:spcAft>
                        <a:buNone/>
                      </a:pPr>
                      <a:endParaRPr lang="es-MX" sz="1800" b="0" u="none" strike="noStrike" kern="1200" cap="none" dirty="0">
                        <a:solidFill>
                          <a:schemeClr val="dk1"/>
                        </a:solidFill>
                        <a:effectLst/>
                        <a:latin typeface="+mj-lt"/>
                        <a:ea typeface="+mn-ea"/>
                        <a:cs typeface="+mn-cs"/>
                        <a:sym typeface="Corbel"/>
                      </a:endParaRPr>
                    </a:p>
                    <a:p>
                      <a:pPr marL="0" marR="0" lvl="0" indent="0" algn="ctr" rtl="0">
                        <a:spcBef>
                          <a:spcPts val="0"/>
                        </a:spcBef>
                        <a:spcAft>
                          <a:spcPts val="0"/>
                        </a:spcAft>
                        <a:buNone/>
                      </a:pPr>
                      <a:endParaRPr lang="es-MX" sz="1800" b="0" u="none" strike="noStrike" kern="1200" cap="none" dirty="0">
                        <a:solidFill>
                          <a:schemeClr val="dk1"/>
                        </a:solidFill>
                        <a:effectLst/>
                        <a:latin typeface="+mj-lt"/>
                        <a:ea typeface="+mn-ea"/>
                        <a:cs typeface="+mn-cs"/>
                        <a:sym typeface="Corbel"/>
                      </a:endParaRPr>
                    </a:p>
                    <a:p>
                      <a:pPr marL="0" marR="0" lvl="0" indent="0" algn="ctr" rtl="0">
                        <a:spcBef>
                          <a:spcPts val="0"/>
                        </a:spcBef>
                        <a:spcAft>
                          <a:spcPts val="0"/>
                        </a:spcAft>
                        <a:buNone/>
                      </a:pPr>
                      <a:endParaRPr lang="es-MX" sz="1800" b="0" u="none" strike="noStrike" kern="1200" cap="none" dirty="0">
                        <a:solidFill>
                          <a:schemeClr val="dk1"/>
                        </a:solidFill>
                        <a:effectLst/>
                        <a:latin typeface="+mj-lt"/>
                        <a:ea typeface="+mn-ea"/>
                        <a:cs typeface="+mn-cs"/>
                        <a:sym typeface="Corbel"/>
                      </a:endParaRPr>
                    </a:p>
                    <a:p>
                      <a:pPr marL="0" marR="0" lvl="0" indent="0" algn="ctr" rtl="0">
                        <a:spcBef>
                          <a:spcPts val="0"/>
                        </a:spcBef>
                        <a:spcAft>
                          <a:spcPts val="0"/>
                        </a:spcAft>
                        <a:buNone/>
                      </a:pPr>
                      <a:endParaRPr sz="1800" b="0" dirty="0">
                        <a:latin typeface="+mj-lt"/>
                      </a:endParaRPr>
                    </a:p>
                    <a:p>
                      <a:pPr marL="0" marR="0" lvl="0" indent="0" algn="ctr" rtl="0">
                        <a:spcBef>
                          <a:spcPts val="0"/>
                        </a:spcBef>
                        <a:spcAft>
                          <a:spcPts val="0"/>
                        </a:spcAft>
                        <a:buNone/>
                      </a:pPr>
                      <a:endParaRPr sz="1800" u="none" strike="noStrike" cap="none" dirty="0">
                        <a:solidFill>
                          <a:schemeClr val="dk1"/>
                        </a:solidFill>
                        <a:latin typeface="Corbel"/>
                        <a:ea typeface="Corbel"/>
                        <a:cs typeface="Corbel"/>
                        <a:sym typeface="Corbel"/>
                      </a:endParaRPr>
                    </a:p>
                    <a:p>
                      <a:pPr marL="0" marR="0" lvl="0" indent="0" algn="ctr" rtl="0">
                        <a:spcBef>
                          <a:spcPts val="0"/>
                        </a:spcBef>
                        <a:spcAft>
                          <a:spcPts val="0"/>
                        </a:spcAft>
                        <a:buNone/>
                      </a:pPr>
                      <a:endParaRPr sz="1800" u="none" strike="noStrike" cap="none" dirty="0">
                        <a:solidFill>
                          <a:schemeClr val="dk1"/>
                        </a:solidFill>
                        <a:latin typeface="Corbel"/>
                        <a:ea typeface="Corbel"/>
                        <a:cs typeface="Corbel"/>
                        <a:sym typeface="Corbel"/>
                      </a:endParaRPr>
                    </a:p>
                    <a:p>
                      <a:pPr marL="0" marR="0" lvl="0" indent="0" algn="ctr" rtl="0">
                        <a:spcBef>
                          <a:spcPts val="0"/>
                        </a:spcBef>
                        <a:spcAft>
                          <a:spcPts val="0"/>
                        </a:spcAft>
                        <a:buNone/>
                      </a:pPr>
                      <a:endParaRPr sz="1800" u="none" strike="noStrike" cap="none" dirty="0">
                        <a:solidFill>
                          <a:schemeClr val="dk1"/>
                        </a:solidFill>
                        <a:latin typeface="Corbel"/>
                        <a:ea typeface="Corbel"/>
                        <a:cs typeface="Corbel"/>
                        <a:sym typeface="Corbel"/>
                      </a:endParaRPr>
                    </a:p>
                  </a:txBody>
                  <a:tcPr marL="91450" marR="91450" marT="45725" marB="45725" anchor="ctr"/>
                </a:tc>
                <a:tc>
                  <a:txBody>
                    <a:bodyPr/>
                    <a:lstStyle/>
                    <a:p>
                      <a:pPr marL="0" marR="0" lvl="0" indent="0" algn="just" rtl="0">
                        <a:spcBef>
                          <a:spcPts val="0"/>
                        </a:spcBef>
                        <a:spcAft>
                          <a:spcPts val="0"/>
                        </a:spcAft>
                        <a:buClr>
                          <a:schemeClr val="dk1"/>
                        </a:buClr>
                        <a:buSzPts val="1800"/>
                        <a:buFont typeface="Arial"/>
                        <a:buNone/>
                      </a:pPr>
                      <a:endParaRPr lang="es-ES" sz="1600" dirty="0"/>
                    </a:p>
                    <a:p>
                      <a:pPr marL="0" marR="0" lvl="0" indent="0" algn="just" defTabSz="914400" rtl="0" eaLnBrk="1" fontAlgn="auto" latinLnBrk="0" hangingPunct="1">
                        <a:lnSpc>
                          <a:spcPct val="100000"/>
                        </a:lnSpc>
                        <a:spcBef>
                          <a:spcPts val="0"/>
                        </a:spcBef>
                        <a:spcAft>
                          <a:spcPts val="0"/>
                        </a:spcAft>
                        <a:buClr>
                          <a:schemeClr val="dk1"/>
                        </a:buClr>
                        <a:buSzPts val="1800"/>
                        <a:buFont typeface="Arial"/>
                        <a:buNone/>
                        <a:tabLst/>
                        <a:defRPr/>
                      </a:pPr>
                      <a:r>
                        <a:rPr lang="es-MX" sz="1600" dirty="0"/>
                        <a:t>7. </a:t>
                      </a:r>
                      <a:r>
                        <a:rPr lang="es-ES" sz="1600" dirty="0"/>
                        <a:t>¿Cuál debe ser nuestra actitud frente al personal médico y de enfermería para evitar discriminación?</a:t>
                      </a:r>
                      <a:endParaRPr lang="es-MX" sz="1600" dirty="0"/>
                    </a:p>
                    <a:p>
                      <a:pPr marL="0" marR="0" lvl="0" indent="0" algn="just" rtl="0">
                        <a:spcBef>
                          <a:spcPts val="0"/>
                        </a:spcBef>
                        <a:spcAft>
                          <a:spcPts val="0"/>
                        </a:spcAft>
                        <a:buClr>
                          <a:schemeClr val="dk1"/>
                        </a:buClr>
                        <a:buSzPts val="1800"/>
                        <a:buFont typeface="Arial"/>
                        <a:buNone/>
                      </a:pPr>
                      <a:endParaRPr lang="es-ES" sz="1600" dirty="0"/>
                    </a:p>
                    <a:p>
                      <a:pPr marL="0" marR="0" lvl="0" indent="0" algn="just" rtl="0">
                        <a:spcBef>
                          <a:spcPts val="0"/>
                        </a:spcBef>
                        <a:spcAft>
                          <a:spcPts val="0"/>
                        </a:spcAft>
                        <a:buClr>
                          <a:schemeClr val="dk1"/>
                        </a:buClr>
                        <a:buSzPts val="1800"/>
                        <a:buFont typeface="Arial"/>
                        <a:buNone/>
                      </a:pPr>
                      <a:r>
                        <a:rPr lang="es-ES" sz="1600" dirty="0"/>
                        <a:t>8. ¿Qué puede hacer una persona diagnosticada con COVID-19 y que ha sido discriminada?</a:t>
                      </a:r>
                    </a:p>
                    <a:p>
                      <a:pPr marL="0" marR="0" lvl="0" indent="0" algn="just" rtl="0">
                        <a:spcBef>
                          <a:spcPts val="0"/>
                        </a:spcBef>
                        <a:spcAft>
                          <a:spcPts val="0"/>
                        </a:spcAft>
                        <a:buClr>
                          <a:schemeClr val="dk1"/>
                        </a:buClr>
                        <a:buSzPts val="1800"/>
                        <a:buFont typeface="Arial"/>
                        <a:buNone/>
                      </a:pPr>
                      <a:endParaRPr lang="es-ES" sz="1600" dirty="0"/>
                    </a:p>
                    <a:p>
                      <a:pPr marL="0" marR="0" lvl="0" indent="0" algn="just" rtl="0">
                        <a:spcBef>
                          <a:spcPts val="0"/>
                        </a:spcBef>
                        <a:spcAft>
                          <a:spcPts val="0"/>
                        </a:spcAft>
                        <a:buClr>
                          <a:schemeClr val="dk1"/>
                        </a:buClr>
                        <a:buSzPts val="1800"/>
                        <a:buFont typeface="Arial"/>
                        <a:buNone/>
                      </a:pPr>
                      <a:r>
                        <a:rPr lang="es-ES" sz="1600" dirty="0"/>
                        <a:t>9. ¿Cómo podemos fomentar el sentido de comunidad y solidaridad a través del derecho a la no discriminación?</a:t>
                      </a:r>
                    </a:p>
                    <a:p>
                      <a:pPr marL="0" marR="0" lvl="0" indent="0" algn="just" rtl="0">
                        <a:spcBef>
                          <a:spcPts val="0"/>
                        </a:spcBef>
                        <a:spcAft>
                          <a:spcPts val="0"/>
                        </a:spcAft>
                        <a:buClr>
                          <a:schemeClr val="dk1"/>
                        </a:buClr>
                        <a:buSzPts val="1800"/>
                        <a:buFont typeface="Arial"/>
                        <a:buNone/>
                      </a:pPr>
                      <a:endParaRPr lang="es-ES" sz="1600" dirty="0"/>
                    </a:p>
                    <a:p>
                      <a:pPr marL="0" marR="0" lvl="0" indent="0" algn="just" rtl="0">
                        <a:spcBef>
                          <a:spcPts val="0"/>
                        </a:spcBef>
                        <a:spcAft>
                          <a:spcPts val="0"/>
                        </a:spcAft>
                        <a:buClr>
                          <a:schemeClr val="dk1"/>
                        </a:buClr>
                        <a:buSzPts val="1800"/>
                        <a:buFont typeface="Arial"/>
                        <a:buNone/>
                      </a:pPr>
                      <a:r>
                        <a:rPr lang="es-ES" sz="1600" dirty="0"/>
                        <a:t>10. ¿Es correcto restringir el acceso de ciertas personas a establecimientos que venden alimentos y otros productos básicos con la intención de protegerles?</a:t>
                      </a:r>
                    </a:p>
                    <a:p>
                      <a:pPr marL="0" marR="0" lvl="0" indent="0" algn="just" rtl="0">
                        <a:spcBef>
                          <a:spcPts val="0"/>
                        </a:spcBef>
                        <a:spcAft>
                          <a:spcPts val="0"/>
                        </a:spcAft>
                        <a:buClr>
                          <a:schemeClr val="dk1"/>
                        </a:buClr>
                        <a:buSzPts val="1800"/>
                        <a:buFont typeface="Arial"/>
                        <a:buNone/>
                      </a:pPr>
                      <a:endParaRPr lang="es-MX" sz="1600" dirty="0"/>
                    </a:p>
                  </a:txBody>
                  <a:tcPr marL="91450" marR="91450" marT="45725" marB="45725"/>
                </a:tc>
                <a:tc>
                  <a:txBody>
                    <a:bodyPr/>
                    <a:lstStyle/>
                    <a:p>
                      <a:pPr marL="0" marR="0" lvl="0" indent="0" algn="l" rtl="0">
                        <a:spcBef>
                          <a:spcPts val="0"/>
                        </a:spcBef>
                        <a:spcAft>
                          <a:spcPts val="0"/>
                        </a:spcAft>
                        <a:buNone/>
                      </a:pPr>
                      <a:endParaRPr lang="es-MX" sz="1600" dirty="0">
                        <a:solidFill>
                          <a:schemeClr val="tx1"/>
                        </a:solidFill>
                      </a:endParaRPr>
                    </a:p>
                    <a:p>
                      <a:pPr marL="0" marR="0" lvl="0" indent="0" algn="l" rtl="0">
                        <a:spcBef>
                          <a:spcPts val="0"/>
                        </a:spcBef>
                        <a:spcAft>
                          <a:spcPts val="0"/>
                        </a:spcAft>
                        <a:buNone/>
                      </a:pPr>
                      <a:endParaRPr lang="es-MX" sz="1600" dirty="0">
                        <a:solidFill>
                          <a:schemeClr val="tx1"/>
                        </a:solidFill>
                      </a:endParaRPr>
                    </a:p>
                    <a:p>
                      <a:pPr marL="0" marR="0" lvl="0" indent="0" algn="l" rtl="0">
                        <a:spcBef>
                          <a:spcPts val="0"/>
                        </a:spcBef>
                        <a:spcAft>
                          <a:spcPts val="0"/>
                        </a:spcAft>
                        <a:buNone/>
                      </a:pPr>
                      <a:endParaRPr lang="es-MX" sz="1600" dirty="0">
                        <a:solidFill>
                          <a:schemeClr val="tx1"/>
                        </a:solidFill>
                      </a:endParaRPr>
                    </a:p>
                    <a:p>
                      <a:pPr marL="0" marR="0" lvl="0" indent="0" algn="l" rtl="0">
                        <a:spcBef>
                          <a:spcPts val="0"/>
                        </a:spcBef>
                        <a:spcAft>
                          <a:spcPts val="0"/>
                        </a:spcAft>
                        <a:buNone/>
                      </a:pPr>
                      <a:endParaRPr sz="1600" dirty="0">
                        <a:solidFill>
                          <a:schemeClr val="tx1"/>
                        </a:solidFill>
                      </a:endParaRPr>
                    </a:p>
                    <a:p>
                      <a:pPr marL="0" marR="0" lvl="0" indent="0" algn="l" rtl="0">
                        <a:spcBef>
                          <a:spcPts val="0"/>
                        </a:spcBef>
                        <a:spcAft>
                          <a:spcPts val="0"/>
                        </a:spcAft>
                        <a:buNone/>
                      </a:pPr>
                      <a:endParaRPr sz="1600" dirty="0"/>
                    </a:p>
                    <a:p>
                      <a:pPr marL="0" marR="0" lvl="0" indent="0" algn="l" rtl="0">
                        <a:spcBef>
                          <a:spcPts val="0"/>
                        </a:spcBef>
                        <a:spcAft>
                          <a:spcPts val="0"/>
                        </a:spcAft>
                        <a:buNone/>
                      </a:pPr>
                      <a:endParaRPr sz="1600" u="sng" dirty="0">
                        <a:solidFill>
                          <a:schemeClr val="dk1"/>
                        </a:solidFill>
                        <a:latin typeface="Corbel"/>
                        <a:ea typeface="Corbel"/>
                        <a:cs typeface="Corbel"/>
                        <a:sym typeface="Corbel"/>
                      </a:endParaRPr>
                    </a:p>
                    <a:p>
                      <a:pPr marL="0" marR="0" lvl="0" indent="0" algn="l" rtl="0">
                        <a:spcBef>
                          <a:spcPts val="0"/>
                        </a:spcBef>
                        <a:spcAft>
                          <a:spcPts val="0"/>
                        </a:spcAft>
                        <a:buNone/>
                      </a:pPr>
                      <a:endParaRPr sz="1600" u="sng" dirty="0">
                        <a:solidFill>
                          <a:schemeClr val="dk1"/>
                        </a:solidFill>
                        <a:latin typeface="Corbel"/>
                        <a:ea typeface="Corbel"/>
                        <a:cs typeface="Corbel"/>
                        <a:sym typeface="Corbel"/>
                      </a:endParaRPr>
                    </a:p>
                    <a:p>
                      <a:pPr marL="0" marR="0" lvl="0" indent="0" algn="l" rtl="0">
                        <a:spcBef>
                          <a:spcPts val="0"/>
                        </a:spcBef>
                        <a:spcAft>
                          <a:spcPts val="0"/>
                        </a:spcAft>
                        <a:buNone/>
                      </a:pPr>
                      <a:endParaRPr sz="1600" dirty="0">
                        <a:solidFill>
                          <a:schemeClr val="dk1"/>
                        </a:solidFill>
                        <a:latin typeface="Corbel"/>
                        <a:ea typeface="Corbel"/>
                        <a:cs typeface="Corbel"/>
                        <a:sym typeface="Corbel"/>
                      </a:endParaRPr>
                    </a:p>
                    <a:p>
                      <a:pPr marL="0" marR="0" lvl="0" indent="0" algn="l" rtl="0">
                        <a:spcBef>
                          <a:spcPts val="0"/>
                        </a:spcBef>
                        <a:spcAft>
                          <a:spcPts val="0"/>
                        </a:spcAft>
                        <a:buNone/>
                      </a:pPr>
                      <a:r>
                        <a:rPr lang="es-MX" sz="1800" dirty="0">
                          <a:solidFill>
                            <a:schemeClr val="dk1"/>
                          </a:solidFill>
                          <a:latin typeface="Corbel"/>
                          <a:ea typeface="Corbel"/>
                          <a:cs typeface="Corbel"/>
                          <a:sym typeface="Corbel"/>
                        </a:rPr>
                        <a:t> </a:t>
                      </a:r>
                      <a:endParaRPr dirty="0"/>
                    </a:p>
                  </a:txBody>
                  <a:tcPr marL="68575" marR="68575" marT="0" marB="0" anchor="ctr"/>
                </a:tc>
                <a:tc>
                  <a:txBody>
                    <a:bodyPr/>
                    <a:lstStyle/>
                    <a:p>
                      <a:pPr marL="0" marR="0" lvl="0" indent="0" algn="ctr" rtl="0">
                        <a:spcBef>
                          <a:spcPts val="0"/>
                        </a:spcBef>
                        <a:spcAft>
                          <a:spcPts val="0"/>
                        </a:spcAft>
                        <a:buNone/>
                      </a:pPr>
                      <a:endParaRPr lang="es-MX" sz="1600" dirty="0">
                        <a:solidFill>
                          <a:schemeClr val="dk1"/>
                        </a:solidFill>
                        <a:latin typeface="Corbel"/>
                        <a:ea typeface="Corbel"/>
                        <a:cs typeface="Corbel"/>
                        <a:sym typeface="Corbel"/>
                      </a:endParaRPr>
                    </a:p>
                    <a:p>
                      <a:pPr marL="0" marR="0" lvl="0" indent="0" algn="ctr" rtl="0">
                        <a:spcBef>
                          <a:spcPts val="0"/>
                        </a:spcBef>
                        <a:spcAft>
                          <a:spcPts val="0"/>
                        </a:spcAft>
                        <a:buNone/>
                      </a:pPr>
                      <a:endParaRPr lang="es-MX" sz="1600" b="0" u="none" strike="noStrike" kern="1200" cap="none" dirty="0">
                        <a:solidFill>
                          <a:schemeClr val="dk1"/>
                        </a:solidFill>
                        <a:effectLst/>
                        <a:latin typeface="+mn-lt"/>
                        <a:ea typeface="+mn-ea"/>
                        <a:cs typeface="+mn-cs"/>
                        <a:sym typeface="Corbel"/>
                      </a:endParaRPr>
                    </a:p>
                    <a:p>
                      <a:pPr marL="0" marR="0" lvl="0" indent="0" algn="ctr" rtl="0">
                        <a:spcBef>
                          <a:spcPts val="0"/>
                        </a:spcBef>
                        <a:spcAft>
                          <a:spcPts val="0"/>
                        </a:spcAft>
                        <a:buNone/>
                      </a:pPr>
                      <a:endParaRPr lang="es-MX" sz="1600" b="0" u="none" strike="noStrike" kern="1200" cap="none" dirty="0">
                        <a:solidFill>
                          <a:schemeClr val="dk1"/>
                        </a:solidFill>
                        <a:effectLst/>
                        <a:latin typeface="+mn-lt"/>
                        <a:ea typeface="+mn-ea"/>
                        <a:cs typeface="+mn-cs"/>
                        <a:sym typeface="Corbel"/>
                      </a:endParaRPr>
                    </a:p>
                    <a:p>
                      <a:pPr marL="0" marR="0" lvl="0" indent="0" algn="ctr" rtl="0">
                        <a:spcBef>
                          <a:spcPts val="0"/>
                        </a:spcBef>
                        <a:spcAft>
                          <a:spcPts val="0"/>
                        </a:spcAft>
                        <a:buNone/>
                      </a:pPr>
                      <a:endParaRPr lang="es-MX" sz="1600" b="0" u="none" strike="noStrike" kern="1200" cap="none" dirty="0">
                        <a:solidFill>
                          <a:schemeClr val="dk1"/>
                        </a:solidFill>
                        <a:effectLst/>
                        <a:latin typeface="+mn-lt"/>
                        <a:ea typeface="+mn-ea"/>
                        <a:cs typeface="+mn-cs"/>
                        <a:sym typeface="Corbel"/>
                      </a:endParaRPr>
                    </a:p>
                    <a:p>
                      <a:pPr marL="0" marR="0" lvl="0" indent="0" algn="ctr" rtl="0">
                        <a:spcBef>
                          <a:spcPts val="0"/>
                        </a:spcBef>
                        <a:spcAft>
                          <a:spcPts val="0"/>
                        </a:spcAft>
                        <a:buNone/>
                      </a:pPr>
                      <a:endParaRPr lang="es-MX" sz="1600" b="0" u="none" strike="noStrike" kern="1200" cap="none" dirty="0">
                        <a:solidFill>
                          <a:schemeClr val="dk1"/>
                        </a:solidFill>
                        <a:effectLst/>
                        <a:latin typeface="+mn-lt"/>
                        <a:ea typeface="+mn-ea"/>
                        <a:cs typeface="+mn-cs"/>
                        <a:sym typeface="Corbel"/>
                      </a:endParaRPr>
                    </a:p>
                    <a:p>
                      <a:pPr marL="0" marR="0" lvl="0" indent="0" algn="ctr" rtl="0">
                        <a:spcBef>
                          <a:spcPts val="0"/>
                        </a:spcBef>
                        <a:spcAft>
                          <a:spcPts val="0"/>
                        </a:spcAft>
                        <a:buNone/>
                      </a:pPr>
                      <a:endParaRPr lang="es-MX" sz="1600" b="0" u="none" strike="noStrike" kern="1200" cap="none" dirty="0">
                        <a:solidFill>
                          <a:schemeClr val="dk1"/>
                        </a:solidFill>
                        <a:effectLst/>
                        <a:latin typeface="+mn-lt"/>
                        <a:ea typeface="+mn-ea"/>
                        <a:cs typeface="+mn-cs"/>
                        <a:sym typeface="Corbel"/>
                      </a:endParaRPr>
                    </a:p>
                    <a:p>
                      <a:pPr marL="0" marR="0" lvl="0" indent="0" algn="ctr" rtl="0">
                        <a:spcBef>
                          <a:spcPts val="0"/>
                        </a:spcBef>
                        <a:spcAft>
                          <a:spcPts val="0"/>
                        </a:spcAft>
                        <a:buNone/>
                      </a:pPr>
                      <a:endParaRPr lang="es-MX" sz="1600" b="0" u="none" strike="noStrike" kern="1200" cap="none" dirty="0">
                        <a:solidFill>
                          <a:schemeClr val="dk1"/>
                        </a:solidFill>
                        <a:effectLst/>
                        <a:latin typeface="+mn-lt"/>
                        <a:ea typeface="+mn-ea"/>
                        <a:cs typeface="+mn-cs"/>
                        <a:sym typeface="Corbel"/>
                      </a:endParaRPr>
                    </a:p>
                    <a:p>
                      <a:pPr marL="0" marR="0" lvl="0" indent="0" algn="ctr" rtl="0">
                        <a:spcBef>
                          <a:spcPts val="0"/>
                        </a:spcBef>
                        <a:spcAft>
                          <a:spcPts val="0"/>
                        </a:spcAft>
                        <a:buNone/>
                      </a:pPr>
                      <a:endParaRPr lang="es-MX" sz="1600" b="0" u="none" strike="noStrike" kern="1200" cap="none" dirty="0">
                        <a:solidFill>
                          <a:schemeClr val="dk1"/>
                        </a:solidFill>
                        <a:effectLst/>
                        <a:latin typeface="+mn-lt"/>
                        <a:ea typeface="+mn-ea"/>
                        <a:cs typeface="+mn-cs"/>
                        <a:sym typeface="Corbel"/>
                      </a:endParaRPr>
                    </a:p>
                    <a:p>
                      <a:pPr marL="0" marR="0" lvl="0" indent="0" algn="ctr" rtl="0">
                        <a:spcBef>
                          <a:spcPts val="0"/>
                        </a:spcBef>
                        <a:spcAft>
                          <a:spcPts val="0"/>
                        </a:spcAft>
                        <a:buNone/>
                      </a:pPr>
                      <a:endParaRPr lang="es-MX" sz="1600" b="0" u="none" strike="noStrike" kern="1200" cap="none" dirty="0">
                        <a:solidFill>
                          <a:schemeClr val="dk1"/>
                        </a:solidFill>
                        <a:effectLst/>
                        <a:latin typeface="+mn-lt"/>
                        <a:ea typeface="+mn-ea"/>
                        <a:cs typeface="+mn-cs"/>
                        <a:sym typeface="Corbel"/>
                      </a:endParaRPr>
                    </a:p>
                    <a:p>
                      <a:pPr marL="0" marR="0" lvl="0" indent="0" algn="ctr" rtl="0">
                        <a:spcBef>
                          <a:spcPts val="0"/>
                        </a:spcBef>
                        <a:spcAft>
                          <a:spcPts val="0"/>
                        </a:spcAft>
                        <a:buNone/>
                      </a:pPr>
                      <a:endParaRPr lang="es-MX" sz="1600" b="0" u="none" strike="noStrike" kern="1200" cap="none" dirty="0">
                        <a:solidFill>
                          <a:schemeClr val="dk1"/>
                        </a:solidFill>
                        <a:effectLst/>
                        <a:latin typeface="+mn-lt"/>
                        <a:ea typeface="+mn-ea"/>
                        <a:cs typeface="+mn-cs"/>
                        <a:sym typeface="Corbel"/>
                      </a:endParaRPr>
                    </a:p>
                    <a:p>
                      <a:pPr marL="0" marR="0" lvl="0" indent="0" algn="ctr" rtl="0">
                        <a:spcBef>
                          <a:spcPts val="0"/>
                        </a:spcBef>
                        <a:spcAft>
                          <a:spcPts val="0"/>
                        </a:spcAft>
                        <a:buNone/>
                      </a:pPr>
                      <a:endParaRPr sz="1600" b="0" dirty="0">
                        <a:latin typeface="+mn-lt"/>
                      </a:endParaRPr>
                    </a:p>
                    <a:p>
                      <a:pPr marL="0" marR="0" lvl="0" indent="0" algn="ctr" rtl="0">
                        <a:spcBef>
                          <a:spcPts val="0"/>
                        </a:spcBef>
                        <a:spcAft>
                          <a:spcPts val="0"/>
                        </a:spcAft>
                        <a:buNone/>
                      </a:pPr>
                      <a:endParaRPr sz="1600" dirty="0">
                        <a:solidFill>
                          <a:schemeClr val="dk1"/>
                        </a:solidFill>
                        <a:latin typeface="Corbel"/>
                        <a:ea typeface="Corbel"/>
                        <a:cs typeface="Corbel"/>
                        <a:sym typeface="Corbel"/>
                      </a:endParaRPr>
                    </a:p>
                    <a:p>
                      <a:pPr marL="0" marR="0" lvl="0" indent="0" algn="ctr" rtl="0">
                        <a:spcBef>
                          <a:spcPts val="0"/>
                        </a:spcBef>
                        <a:spcAft>
                          <a:spcPts val="0"/>
                        </a:spcAft>
                        <a:buNone/>
                      </a:pPr>
                      <a:r>
                        <a:rPr lang="es-MX" sz="1600" dirty="0">
                          <a:solidFill>
                            <a:schemeClr val="dk1"/>
                          </a:solidFill>
                          <a:latin typeface="Corbel"/>
                          <a:ea typeface="Corbel"/>
                          <a:cs typeface="Corbel"/>
                          <a:sym typeface="Corbel"/>
                        </a:rPr>
                        <a:t> </a:t>
                      </a:r>
                      <a:endParaRPr dirty="0"/>
                    </a:p>
                  </a:txBody>
                  <a:tcPr marL="68575" marR="68575" marT="0" marB="0" anchor="ctr"/>
                </a:tc>
                <a:extLst>
                  <a:ext uri="{0D108BD9-81ED-4DB2-BD59-A6C34878D82A}">
                    <a16:rowId xmlns:a16="http://schemas.microsoft.com/office/drawing/2014/main" xmlns="" val="1289785292"/>
                  </a:ext>
                </a:extLst>
              </a:tr>
              <a:tr h="356363">
                <a:tc>
                  <a:txBody>
                    <a:bodyPr/>
                    <a:lstStyle/>
                    <a:p>
                      <a:pPr algn="ctr"/>
                      <a:endParaRPr lang="es-MX" sz="1800" dirty="0">
                        <a:latin typeface="+mn-lt"/>
                      </a:endParaRPr>
                    </a:p>
                  </a:txBody>
                  <a:tcPr anchor="ctr"/>
                </a:tc>
                <a:tc>
                  <a:txBody>
                    <a:bodyPr/>
                    <a:lstStyle/>
                    <a:p>
                      <a:pPr marL="0" indent="0" algn="just">
                        <a:buNone/>
                      </a:pPr>
                      <a:endParaRPr lang="es-ES" sz="1800" kern="1200" dirty="0">
                        <a:solidFill>
                          <a:schemeClr val="tx1"/>
                        </a:solidFill>
                        <a:effectLst/>
                        <a:latin typeface="+mn-lt"/>
                        <a:ea typeface="+mn-ea"/>
                        <a:cs typeface="+mn-cs"/>
                      </a:endParaRPr>
                    </a:p>
                  </a:txBody>
                  <a:tcPr/>
                </a:tc>
                <a:tc>
                  <a:txBody>
                    <a:bodyPr/>
                    <a:lstStyle/>
                    <a:p>
                      <a:pPr marL="0" marR="0" indent="0" algn="ctr">
                        <a:lnSpc>
                          <a:spcPct val="107000"/>
                        </a:lnSpc>
                        <a:spcBef>
                          <a:spcPts val="0"/>
                        </a:spcBef>
                        <a:spcAft>
                          <a:spcPts val="0"/>
                        </a:spcAft>
                        <a:buFont typeface="Arial" panose="020B0604020202020204" pitchFamily="34" charset="0"/>
                        <a:buNone/>
                      </a:pPr>
                      <a:endParaRPr lang="en-US" sz="1800" dirty="0">
                        <a:effectLst/>
                        <a:latin typeface="+mn-lt"/>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18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xmlns="" val="1038034806"/>
                  </a:ext>
                </a:extLst>
              </a:tr>
            </a:tbl>
          </a:graphicData>
        </a:graphic>
      </p:graphicFrame>
      <p:pic>
        <p:nvPicPr>
          <p:cNvPr id="3" name="Imagen 2">
            <a:extLst>
              <a:ext uri="{FF2B5EF4-FFF2-40B4-BE49-F238E27FC236}">
                <a16:creationId xmlns:a16="http://schemas.microsoft.com/office/drawing/2014/main" xmlns="" id="{3C7BF850-27A6-4E4D-8CBA-07EDF8EA4624}"/>
              </a:ext>
            </a:extLst>
          </p:cNvPr>
          <p:cNvPicPr>
            <a:picLocks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10800000">
            <a:off x="242291" y="209105"/>
            <a:ext cx="11711486" cy="4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2">
            <a:extLst>
              <a:ext uri="{FF2B5EF4-FFF2-40B4-BE49-F238E27FC236}">
                <a16:creationId xmlns:a16="http://schemas.microsoft.com/office/drawing/2014/main" xmlns="" id="{BBE4DC57-2F45-4E61-9836-A514480FD3D8}"/>
              </a:ext>
            </a:extLst>
          </p:cNvPr>
          <p:cNvPicPr>
            <a:picLocks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72030" y="6639638"/>
            <a:ext cx="11711486" cy="4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a:extLst>
              <a:ext uri="{FF2B5EF4-FFF2-40B4-BE49-F238E27FC236}">
                <a16:creationId xmlns:a16="http://schemas.microsoft.com/office/drawing/2014/main" xmlns="" id="{02D91DAE-04AE-40F3-8189-0E0EA85155F5}"/>
              </a:ext>
            </a:extLst>
          </p:cNvPr>
          <p:cNvPicPr>
            <a:picLocks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10800000">
            <a:off x="240257" y="237617"/>
            <a:ext cx="11711486" cy="4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a 91">
            <a:extLst>
              <a:ext uri="{FF2B5EF4-FFF2-40B4-BE49-F238E27FC236}">
                <a16:creationId xmlns:a16="http://schemas.microsoft.com/office/drawing/2014/main" xmlns="" id="{404F93E6-E055-4964-9D9D-6F8A599EB3F5}"/>
              </a:ext>
            </a:extLst>
          </p:cNvPr>
          <p:cNvGraphicFramePr>
            <a:graphicFrameLocks/>
          </p:cNvGraphicFramePr>
          <p:nvPr>
            <p:extLst>
              <p:ext uri="{D42A27DB-BD31-4B8C-83A1-F6EECF244321}">
                <p14:modId xmlns:p14="http://schemas.microsoft.com/office/powerpoint/2010/main" val="3373721628"/>
              </p:ext>
            </p:extLst>
          </p:nvPr>
        </p:nvGraphicFramePr>
        <p:xfrm>
          <a:off x="342601" y="6029739"/>
          <a:ext cx="11586802" cy="383377"/>
        </p:xfrm>
        <a:graphic>
          <a:graphicData uri="http://schemas.openxmlformats.org/drawingml/2006/table">
            <a:tbl>
              <a:tblPr firstRow="1" bandRow="1">
                <a:tableStyleId>{6E25E649-3F16-4E02-A733-19D2CDBF48F0}</a:tableStyleId>
              </a:tblPr>
              <a:tblGrid>
                <a:gridCol w="921690">
                  <a:extLst>
                    <a:ext uri="{9D8B030D-6E8A-4147-A177-3AD203B41FA5}">
                      <a16:colId xmlns:a16="http://schemas.microsoft.com/office/drawing/2014/main" xmlns="" val="3810776915"/>
                    </a:ext>
                  </a:extLst>
                </a:gridCol>
                <a:gridCol w="10665112">
                  <a:extLst>
                    <a:ext uri="{9D8B030D-6E8A-4147-A177-3AD203B41FA5}">
                      <a16:colId xmlns:a16="http://schemas.microsoft.com/office/drawing/2014/main" xmlns="" val="1772567624"/>
                    </a:ext>
                  </a:extLst>
                </a:gridCol>
              </a:tblGrid>
              <a:tr h="383377">
                <a:tc>
                  <a:txBody>
                    <a:bodyPr/>
                    <a:lstStyle/>
                    <a:p>
                      <a:pPr algn="l"/>
                      <a:endParaRPr lang="es-MX" sz="1200" b="0"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s-MX" sz="1000" b="1" i="1" dirty="0">
                        <a:solidFill>
                          <a:schemeClr val="tx1">
                            <a:lumMod val="95000"/>
                            <a:lumOff val="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38774076"/>
                  </a:ext>
                </a:extLst>
              </a:tr>
            </a:tbl>
          </a:graphicData>
        </a:graphic>
      </p:graphicFrame>
      <p:pic>
        <p:nvPicPr>
          <p:cNvPr id="11" name="Picture 1">
            <a:extLst>
              <a:ext uri="{FF2B5EF4-FFF2-40B4-BE49-F238E27FC236}">
                <a16:creationId xmlns:a16="http://schemas.microsoft.com/office/drawing/2014/main" xmlns="" id="{077F272A-DCE6-4903-97B4-9461E82FFF63}"/>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7200"/>
                    </a14:imgEffect>
                    <a14:imgEffect>
                      <a14:brightnessContrast bright="40000" contrast="20000"/>
                    </a14:imgEffect>
                  </a14:imgLayer>
                </a14:imgProps>
              </a:ext>
            </a:extLst>
          </a:blip>
          <a:srcRect/>
          <a:stretch/>
        </p:blipFill>
        <p:spPr>
          <a:xfrm>
            <a:off x="8578582" y="2765586"/>
            <a:ext cx="3270817" cy="2641391"/>
          </a:xfrm>
          <a:prstGeom prst="rect">
            <a:avLst/>
          </a:prstGeom>
          <a:ln>
            <a:noFill/>
          </a:ln>
          <a:effectLst>
            <a:softEdge rad="112500"/>
          </a:effectLst>
        </p:spPr>
      </p:pic>
    </p:spTree>
    <p:extLst>
      <p:ext uri="{BB962C8B-B14F-4D97-AF65-F5344CB8AC3E}">
        <p14:creationId xmlns:p14="http://schemas.microsoft.com/office/powerpoint/2010/main" val="1186236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9EA99BE-D700-4B22-8842-225B6D331CD3}"/>
              </a:ext>
            </a:extLst>
          </p:cNvPr>
          <p:cNvSpPr>
            <a:spLocks noGrp="1"/>
          </p:cNvSpPr>
          <p:nvPr>
            <p:ph type="title"/>
          </p:nvPr>
        </p:nvSpPr>
        <p:spPr>
          <a:xfrm>
            <a:off x="491930" y="302504"/>
            <a:ext cx="11237845" cy="425195"/>
          </a:xfrm>
        </p:spPr>
        <p:txBody>
          <a:bodyPr>
            <a:noAutofit/>
          </a:bodyPr>
          <a:lstStyle/>
          <a:p>
            <a:pPr algn="ctr"/>
            <a:r>
              <a:rPr lang="es-MX" sz="2400" b="1" i="1" dirty="0">
                <a:latin typeface="+mn-lt"/>
                <a:ea typeface="+mn-ea"/>
                <a:cs typeface="+mn-cs"/>
              </a:rPr>
              <a:t>“Mujeres líderes: Por un futuro igualitario”</a:t>
            </a:r>
          </a:p>
        </p:txBody>
      </p:sp>
      <p:graphicFrame>
        <p:nvGraphicFramePr>
          <p:cNvPr id="91" name="Tabla 91">
            <a:extLst>
              <a:ext uri="{FF2B5EF4-FFF2-40B4-BE49-F238E27FC236}">
                <a16:creationId xmlns:a16="http://schemas.microsoft.com/office/drawing/2014/main" xmlns="" id="{2E020051-C4DC-4803-9179-43B9E48B49E4}"/>
              </a:ext>
            </a:extLst>
          </p:cNvPr>
          <p:cNvGraphicFramePr>
            <a:graphicFrameLocks noGrp="1"/>
          </p:cNvGraphicFramePr>
          <p:nvPr>
            <p:ph idx="1"/>
          </p:nvPr>
        </p:nvGraphicFramePr>
        <p:xfrm>
          <a:off x="342601" y="727699"/>
          <a:ext cx="11387175" cy="880435"/>
        </p:xfrm>
        <a:graphic>
          <a:graphicData uri="http://schemas.openxmlformats.org/drawingml/2006/table">
            <a:tbl>
              <a:tblPr firstRow="1" bandRow="1">
                <a:tableStyleId>{6E25E649-3F16-4E02-A733-19D2CDBF48F0}</a:tableStyleId>
              </a:tblPr>
              <a:tblGrid>
                <a:gridCol w="3213615">
                  <a:extLst>
                    <a:ext uri="{9D8B030D-6E8A-4147-A177-3AD203B41FA5}">
                      <a16:colId xmlns:a16="http://schemas.microsoft.com/office/drawing/2014/main" xmlns="" val="3810776915"/>
                    </a:ext>
                  </a:extLst>
                </a:gridCol>
                <a:gridCol w="4813682">
                  <a:extLst>
                    <a:ext uri="{9D8B030D-6E8A-4147-A177-3AD203B41FA5}">
                      <a16:colId xmlns:a16="http://schemas.microsoft.com/office/drawing/2014/main" xmlns="" val="1772567624"/>
                    </a:ext>
                  </a:extLst>
                </a:gridCol>
                <a:gridCol w="3359878">
                  <a:extLst>
                    <a:ext uri="{9D8B030D-6E8A-4147-A177-3AD203B41FA5}">
                      <a16:colId xmlns:a16="http://schemas.microsoft.com/office/drawing/2014/main" xmlns="" val="1179060454"/>
                    </a:ext>
                  </a:extLst>
                </a:gridCol>
              </a:tblGrid>
              <a:tr h="880435">
                <a:tc>
                  <a:txBody>
                    <a:bodyPr/>
                    <a:lstStyle/>
                    <a:p>
                      <a:pPr algn="ctr"/>
                      <a:r>
                        <a:rPr lang="es-ES" sz="1800" b="1" dirty="0">
                          <a:solidFill>
                            <a:schemeClr val="tx1"/>
                          </a:solidFill>
                          <a:latin typeface="+mn-lt"/>
                        </a:rPr>
                        <a:t>Dirigido a:</a:t>
                      </a:r>
                    </a:p>
                    <a:p>
                      <a:pPr algn="ctr"/>
                      <a:r>
                        <a:rPr lang="es-MX" sz="1800" b="1" kern="1200" dirty="0">
                          <a:solidFill>
                            <a:schemeClr val="tx1"/>
                          </a:solidFill>
                          <a:effectLst/>
                          <a:latin typeface="+mn-lt"/>
                          <a:ea typeface="+mn-ea"/>
                          <a:cs typeface="+mn-cs"/>
                        </a:rPr>
                        <a:t>Docentes</a:t>
                      </a:r>
                      <a:endParaRPr lang="es-ES" sz="18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800" b="0" dirty="0">
                          <a:solidFill>
                            <a:schemeClr val="tx1"/>
                          </a:solidFill>
                          <a:latin typeface="+mn-lt"/>
                        </a:rPr>
                        <a:t>Conmemoración del </a:t>
                      </a:r>
                      <a:r>
                        <a:rPr lang="es-MX" sz="1800" dirty="0">
                          <a:solidFill>
                            <a:schemeClr val="tx1">
                              <a:lumMod val="95000"/>
                              <a:lumOff val="5000"/>
                            </a:schemeClr>
                          </a:solidFill>
                          <a:latin typeface="+mn-lt"/>
                        </a:rPr>
                        <a:t>08 marzo</a:t>
                      </a:r>
                      <a:r>
                        <a:rPr lang="es-ES" sz="1800" dirty="0">
                          <a:solidFill>
                            <a:schemeClr val="tx1">
                              <a:lumMod val="95000"/>
                              <a:lumOff val="5000"/>
                            </a:schemeClr>
                          </a:solidFill>
                          <a:latin typeface="+mn-lt"/>
                        </a:rPr>
                        <a:t>: </a:t>
                      </a:r>
                    </a:p>
                    <a:p>
                      <a:pPr algn="ctr"/>
                      <a:r>
                        <a:rPr lang="es-MX" sz="1800" dirty="0">
                          <a:solidFill>
                            <a:schemeClr val="tx1">
                              <a:lumMod val="95000"/>
                              <a:lumOff val="5000"/>
                            </a:schemeClr>
                          </a:solidFill>
                          <a:latin typeface="+mn-lt"/>
                        </a:rPr>
                        <a:t>Día Internacional de la Mujer.</a:t>
                      </a:r>
                      <a:endParaRPr lang="es-MX" sz="1800" b="0" dirty="0">
                        <a:solidFill>
                          <a:schemeClr val="tx1">
                            <a:lumMod val="95000"/>
                            <a:lumOff val="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800" b="1" dirty="0">
                          <a:solidFill>
                            <a:schemeClr val="tx1"/>
                          </a:solidFill>
                          <a:latin typeface="+mn-lt"/>
                        </a:rPr>
                        <a:t>Tiempo estimado:</a:t>
                      </a:r>
                      <a:r>
                        <a:rPr lang="es-MX" sz="1800" b="0" dirty="0">
                          <a:solidFill>
                            <a:schemeClr val="tx1"/>
                          </a:solidFill>
                          <a:latin typeface="+mn-lt"/>
                        </a:rPr>
                        <a:t> </a:t>
                      </a:r>
                    </a:p>
                    <a:p>
                      <a:pPr algn="ctr"/>
                      <a:r>
                        <a:rPr lang="es-MX" sz="1800" b="0" dirty="0">
                          <a:solidFill>
                            <a:schemeClr val="tx1"/>
                          </a:solidFill>
                          <a:latin typeface="+mn-lt"/>
                        </a:rPr>
                        <a:t>20 minutos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38774076"/>
                  </a:ext>
                </a:extLst>
              </a:tr>
            </a:tbl>
          </a:graphicData>
        </a:graphic>
      </p:graphicFrame>
      <p:graphicFrame>
        <p:nvGraphicFramePr>
          <p:cNvPr id="87" name="Tabla 87">
            <a:extLst>
              <a:ext uri="{FF2B5EF4-FFF2-40B4-BE49-F238E27FC236}">
                <a16:creationId xmlns:a16="http://schemas.microsoft.com/office/drawing/2014/main" xmlns="" id="{922C25A7-D1BF-49B9-84AF-569151E35653}"/>
              </a:ext>
            </a:extLst>
          </p:cNvPr>
          <p:cNvGraphicFramePr>
            <a:graphicFrameLocks noGrp="1"/>
          </p:cNvGraphicFramePr>
          <p:nvPr>
            <p:extLst>
              <p:ext uri="{D42A27DB-BD31-4B8C-83A1-F6EECF244321}">
                <p14:modId xmlns:p14="http://schemas.microsoft.com/office/powerpoint/2010/main" val="3114350161"/>
              </p:ext>
            </p:extLst>
          </p:nvPr>
        </p:nvGraphicFramePr>
        <p:xfrm>
          <a:off x="342597" y="1617735"/>
          <a:ext cx="11387170" cy="4969324"/>
        </p:xfrm>
        <a:graphic>
          <a:graphicData uri="http://schemas.openxmlformats.org/drawingml/2006/table">
            <a:tbl>
              <a:tblPr firstRow="1" bandRow="1">
                <a:tableStyleId>{BC89EF96-8CEA-46FF-86C4-4CE0E7609802}</a:tableStyleId>
              </a:tblPr>
              <a:tblGrid>
                <a:gridCol w="1896018">
                  <a:extLst>
                    <a:ext uri="{9D8B030D-6E8A-4147-A177-3AD203B41FA5}">
                      <a16:colId xmlns:a16="http://schemas.microsoft.com/office/drawing/2014/main" xmlns="" val="4219812141"/>
                    </a:ext>
                  </a:extLst>
                </a:gridCol>
                <a:gridCol w="6152724">
                  <a:extLst>
                    <a:ext uri="{9D8B030D-6E8A-4147-A177-3AD203B41FA5}">
                      <a16:colId xmlns:a16="http://schemas.microsoft.com/office/drawing/2014/main" xmlns="" val="505118308"/>
                    </a:ext>
                  </a:extLst>
                </a:gridCol>
                <a:gridCol w="1663517">
                  <a:extLst>
                    <a:ext uri="{9D8B030D-6E8A-4147-A177-3AD203B41FA5}">
                      <a16:colId xmlns:a16="http://schemas.microsoft.com/office/drawing/2014/main" xmlns="" val="1273955024"/>
                    </a:ext>
                  </a:extLst>
                </a:gridCol>
                <a:gridCol w="1674911">
                  <a:extLst>
                    <a:ext uri="{9D8B030D-6E8A-4147-A177-3AD203B41FA5}">
                      <a16:colId xmlns:a16="http://schemas.microsoft.com/office/drawing/2014/main" xmlns="" val="3002640331"/>
                    </a:ext>
                  </a:extLst>
                </a:gridCol>
              </a:tblGrid>
              <a:tr h="604821">
                <a:tc>
                  <a:txBody>
                    <a:bodyPr/>
                    <a:lstStyle/>
                    <a:p>
                      <a:pPr algn="ctr"/>
                      <a:r>
                        <a:rPr lang="es-MX" sz="1800" dirty="0">
                          <a:latin typeface="+mn-lt"/>
                        </a:rPr>
                        <a:t>Objetivo</a:t>
                      </a:r>
                    </a:p>
                  </a:txBody>
                  <a:tcPr/>
                </a:tc>
                <a:tc>
                  <a:txBody>
                    <a:bodyPr/>
                    <a:lstStyle/>
                    <a:p>
                      <a:pPr algn="ctr"/>
                      <a:r>
                        <a:rPr lang="es-MX" sz="1800" dirty="0">
                          <a:latin typeface="+mn-lt"/>
                        </a:rPr>
                        <a:t>Actividades</a:t>
                      </a:r>
                    </a:p>
                  </a:txBody>
                  <a:tcPr/>
                </a:tc>
                <a:tc>
                  <a:txBody>
                    <a:bodyPr/>
                    <a:lstStyle/>
                    <a:p>
                      <a:pPr algn="ctr"/>
                      <a:r>
                        <a:rPr lang="es-MX" sz="1800" dirty="0">
                          <a:latin typeface="+mn-lt"/>
                        </a:rPr>
                        <a:t>Recursos</a:t>
                      </a:r>
                    </a:p>
                  </a:txBody>
                  <a:tcPr/>
                </a:tc>
                <a:tc>
                  <a:txBody>
                    <a:bodyPr/>
                    <a:lstStyle/>
                    <a:p>
                      <a:pPr algn="ctr"/>
                      <a:r>
                        <a:rPr lang="es-MX" sz="1800">
                          <a:latin typeface="+mn-lt"/>
                        </a:rPr>
                        <a:t>Productos Esperados</a:t>
                      </a:r>
                    </a:p>
                  </a:txBody>
                  <a:tcPr/>
                </a:tc>
                <a:extLst>
                  <a:ext uri="{0D108BD9-81ED-4DB2-BD59-A6C34878D82A}">
                    <a16:rowId xmlns:a16="http://schemas.microsoft.com/office/drawing/2014/main" xmlns="" val="1903261735"/>
                  </a:ext>
                </a:extLst>
              </a:tr>
              <a:tr h="4010917">
                <a:tc>
                  <a:txBody>
                    <a:bodyPr/>
                    <a:lstStyle/>
                    <a:p>
                      <a:pPr algn="just"/>
                      <a:r>
                        <a:rPr lang="es-MX" sz="1800" b="0" i="0" kern="1200" dirty="0">
                          <a:solidFill>
                            <a:schemeClr val="tx1"/>
                          </a:solidFill>
                          <a:effectLst/>
                          <a:latin typeface="+mn-lt"/>
                          <a:ea typeface="+mn-ea"/>
                          <a:cs typeface="+mn-cs"/>
                        </a:rPr>
                        <a:t>Revalorar el potencial,</a:t>
                      </a:r>
                      <a:r>
                        <a:rPr lang="es-MX" sz="1800" b="0" i="0" kern="1200" baseline="0" dirty="0">
                          <a:solidFill>
                            <a:schemeClr val="tx1"/>
                          </a:solidFill>
                          <a:effectLst/>
                          <a:latin typeface="+mn-lt"/>
                          <a:ea typeface="+mn-ea"/>
                          <a:cs typeface="+mn-cs"/>
                        </a:rPr>
                        <a:t> conocimiento y </a:t>
                      </a:r>
                      <a:r>
                        <a:rPr lang="es-MX" sz="1800" b="0" i="0" kern="1200" dirty="0">
                          <a:solidFill>
                            <a:schemeClr val="tx1"/>
                          </a:solidFill>
                          <a:effectLst/>
                          <a:latin typeface="+mn-lt"/>
                          <a:ea typeface="+mn-ea"/>
                          <a:cs typeface="+mn-cs"/>
                        </a:rPr>
                        <a:t>liderazgo de la mujer.</a:t>
                      </a:r>
                      <a:endParaRPr lang="es-MX" sz="1800" dirty="0">
                        <a:latin typeface="+mn-lt"/>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s-MX" sz="1800" kern="1200" dirty="0">
                          <a:solidFill>
                            <a:schemeClr val="tx1"/>
                          </a:solidFill>
                          <a:effectLst/>
                          <a:latin typeface="+mn-lt"/>
                          <a:ea typeface="+mn-ea"/>
                          <a:cs typeface="+mn-cs"/>
                        </a:rPr>
                        <a:t>-Observar el video</a:t>
                      </a:r>
                      <a:r>
                        <a:rPr lang="es-MX" sz="1800" kern="1200" baseline="0" dirty="0">
                          <a:solidFill>
                            <a:schemeClr val="tx1"/>
                          </a:solidFill>
                          <a:effectLst/>
                          <a:latin typeface="+mn-lt"/>
                          <a:ea typeface="+mn-ea"/>
                          <a:cs typeface="+mn-cs"/>
                        </a:rPr>
                        <a:t> titulado: </a:t>
                      </a:r>
                      <a:r>
                        <a:rPr lang="es-MX" sz="1800" kern="1200" dirty="0">
                          <a:solidFill>
                            <a:schemeClr val="tx1"/>
                          </a:solidFill>
                          <a:effectLst/>
                          <a:latin typeface="+mn-lt"/>
                          <a:ea typeface="+mn-ea"/>
                          <a:cs typeface="+mn-cs"/>
                        </a:rPr>
                        <a:t>Día Internacional de la Mujer 2020: Somos la #GeneracionIgualdad</a:t>
                      </a: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s-MX" sz="1800" kern="1200" baseline="0" dirty="0">
                          <a:solidFill>
                            <a:schemeClr val="tx1"/>
                          </a:solidFill>
                          <a:effectLst/>
                          <a:latin typeface="+mn-lt"/>
                          <a:ea typeface="+mn-ea"/>
                          <a:cs typeface="+mn-cs"/>
                        </a:rPr>
                        <a:t> </a:t>
                      </a:r>
                      <a:r>
                        <a:rPr lang="es-MX" sz="1800" kern="1200" baseline="0" dirty="0">
                          <a:solidFill>
                            <a:schemeClr val="tx1"/>
                          </a:solidFill>
                          <a:effectLst/>
                          <a:latin typeface="+mn-lt"/>
                          <a:ea typeface="+mn-ea"/>
                          <a:cs typeface="+mn-cs"/>
                          <a:hlinkClick r:id="rId2"/>
                        </a:rPr>
                        <a:t>https://www.youtube.com/watch?v=OGzRjY_CLlU</a:t>
                      </a:r>
                      <a:endParaRPr lang="es-MX" sz="1800" kern="1200" baseline="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lang="es-MX" sz="1800" kern="1200" baseline="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s-MX" sz="1800" kern="1200" baseline="0" dirty="0">
                          <a:solidFill>
                            <a:schemeClr val="tx1"/>
                          </a:solidFill>
                          <a:effectLst/>
                          <a:latin typeface="+mn-lt"/>
                          <a:ea typeface="+mn-ea"/>
                          <a:cs typeface="+mn-cs"/>
                        </a:rPr>
                        <a:t>-A partir del video  y en plenaria menciona qué parte del video consideras importante,  y redacta una frase que te haya impactado.</a:t>
                      </a:r>
                    </a:p>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lang="es-MX" sz="1800" kern="1200" baseline="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s-MX" sz="1800" kern="1200" baseline="0" dirty="0">
                          <a:solidFill>
                            <a:schemeClr val="tx1"/>
                          </a:solidFill>
                          <a:effectLst/>
                          <a:latin typeface="+mn-lt"/>
                          <a:ea typeface="+mn-ea"/>
                          <a:cs typeface="+mn-cs"/>
                        </a:rPr>
                        <a:t>-Elaboren un cartel alusivo a esta fecha en el que se plasmen las frases y difúndanlo ante la comunidad escolar.</a:t>
                      </a:r>
                      <a:endParaRPr lang="es-MX" sz="1800" kern="1200" dirty="0">
                        <a:solidFill>
                          <a:schemeClr val="tx1"/>
                        </a:solidFill>
                        <a:effectLst/>
                        <a:latin typeface="+mn-lt"/>
                        <a:ea typeface="+mn-ea"/>
                        <a:cs typeface="+mn-cs"/>
                      </a:endParaRPr>
                    </a:p>
                    <a:p>
                      <a:pPr marL="0" lvl="0" indent="0" algn="just">
                        <a:buFont typeface="+mj-lt"/>
                        <a:buNone/>
                      </a:pPr>
                      <a:endParaRPr lang="es-MX" sz="1800" kern="1200" dirty="0">
                        <a:solidFill>
                          <a:schemeClr val="tx1"/>
                        </a:solidFill>
                        <a:effectLst/>
                        <a:latin typeface="+mn-lt"/>
                        <a:ea typeface="+mn-ea"/>
                        <a:cs typeface="+mn-cs"/>
                      </a:endParaRPr>
                    </a:p>
                    <a:p>
                      <a:pPr marL="0" lvl="0" indent="0" algn="just">
                        <a:buFont typeface="+mj-lt"/>
                        <a:buNone/>
                      </a:pPr>
                      <a:endParaRPr lang="es-MX" sz="1800" kern="1200" dirty="0">
                        <a:solidFill>
                          <a:schemeClr val="tx1"/>
                        </a:solidFill>
                        <a:effectLst/>
                        <a:latin typeface="+mn-lt"/>
                        <a:ea typeface="+mn-ea"/>
                        <a:cs typeface="+mn-cs"/>
                      </a:endParaRPr>
                    </a:p>
                  </a:txBody>
                  <a:tcPr/>
                </a:tc>
                <a:tc>
                  <a:txBody>
                    <a:bodyPr/>
                    <a:lstStyle/>
                    <a:p>
                      <a:pPr marL="0" lvl="0" indent="0" algn="just">
                        <a:buFont typeface="+mj-lt"/>
                        <a:buNone/>
                      </a:pPr>
                      <a:r>
                        <a:rPr lang="es-MX" sz="1800" kern="1200" dirty="0">
                          <a:solidFill>
                            <a:schemeClr val="tx1"/>
                          </a:solidFill>
                          <a:effectLst/>
                          <a:latin typeface="+mn-lt"/>
                          <a:ea typeface="+mn-ea"/>
                          <a:cs typeface="+mn-cs"/>
                        </a:rPr>
                        <a:t>-internet</a:t>
                      </a:r>
                    </a:p>
                    <a:p>
                      <a:pPr marL="0" lvl="0" indent="0" algn="just">
                        <a:buFont typeface="+mj-lt"/>
                        <a:buNone/>
                      </a:pPr>
                      <a:r>
                        <a:rPr lang="es-MX" sz="1800" kern="1200" dirty="0">
                          <a:solidFill>
                            <a:schemeClr val="tx1"/>
                          </a:solidFill>
                          <a:effectLst/>
                          <a:latin typeface="+mn-lt"/>
                          <a:ea typeface="+mn-ea"/>
                          <a:cs typeface="+mn-cs"/>
                        </a:rPr>
                        <a:t>-medio</a:t>
                      </a:r>
                      <a:r>
                        <a:rPr lang="es-MX" sz="1800" kern="1200" baseline="0" dirty="0">
                          <a:solidFill>
                            <a:schemeClr val="tx1"/>
                          </a:solidFill>
                          <a:effectLst/>
                          <a:latin typeface="+mn-lt"/>
                          <a:ea typeface="+mn-ea"/>
                          <a:cs typeface="+mn-cs"/>
                        </a:rPr>
                        <a:t> audiovisual</a:t>
                      </a:r>
                    </a:p>
                    <a:p>
                      <a:pPr marL="0" lvl="0" indent="0" algn="just">
                        <a:buFont typeface="+mj-lt"/>
                        <a:buNone/>
                      </a:pPr>
                      <a:r>
                        <a:rPr lang="es-MX" sz="1800" kern="1200" baseline="0" dirty="0">
                          <a:solidFill>
                            <a:schemeClr val="tx1"/>
                          </a:solidFill>
                          <a:effectLst/>
                          <a:latin typeface="+mn-lt"/>
                          <a:ea typeface="+mn-ea"/>
                          <a:cs typeface="+mn-cs"/>
                        </a:rPr>
                        <a:t>-pegamento</a:t>
                      </a:r>
                    </a:p>
                    <a:p>
                      <a:pPr marL="0" lvl="0" indent="0" algn="just">
                        <a:buFont typeface="+mj-lt"/>
                        <a:buNone/>
                      </a:pPr>
                      <a:r>
                        <a:rPr lang="es-MX" sz="1800" kern="1200" baseline="0" dirty="0">
                          <a:solidFill>
                            <a:schemeClr val="tx1"/>
                          </a:solidFill>
                          <a:effectLst/>
                          <a:latin typeface="+mn-lt"/>
                          <a:ea typeface="+mn-ea"/>
                          <a:cs typeface="+mn-cs"/>
                        </a:rPr>
                        <a:t>-tijeras</a:t>
                      </a:r>
                    </a:p>
                    <a:p>
                      <a:pPr marL="0" lvl="0" indent="0" algn="just">
                        <a:buFont typeface="+mj-lt"/>
                        <a:buNone/>
                      </a:pPr>
                      <a:r>
                        <a:rPr lang="es-MX" sz="1800" kern="1200" baseline="0" dirty="0">
                          <a:solidFill>
                            <a:schemeClr val="tx1"/>
                          </a:solidFill>
                          <a:effectLst/>
                          <a:latin typeface="+mn-lt"/>
                          <a:ea typeface="+mn-ea"/>
                          <a:cs typeface="+mn-cs"/>
                        </a:rPr>
                        <a:t>-hojas de colores</a:t>
                      </a:r>
                    </a:p>
                    <a:p>
                      <a:pPr marL="0" lvl="0" indent="0" algn="just">
                        <a:buFont typeface="+mj-lt"/>
                        <a:buNone/>
                      </a:pPr>
                      <a:r>
                        <a:rPr lang="es-MX" sz="1800" kern="1200" baseline="0" dirty="0">
                          <a:solidFill>
                            <a:schemeClr val="tx1"/>
                          </a:solidFill>
                          <a:effectLst/>
                          <a:latin typeface="+mn-lt"/>
                          <a:ea typeface="+mn-ea"/>
                          <a:cs typeface="+mn-cs"/>
                        </a:rPr>
                        <a:t>-colores, plumones o crayolas</a:t>
                      </a:r>
                    </a:p>
                    <a:p>
                      <a:pPr marL="0" lvl="0" indent="0" algn="just">
                        <a:buFont typeface="+mj-lt"/>
                        <a:buNone/>
                      </a:pPr>
                      <a:r>
                        <a:rPr lang="es-MX" sz="1800" kern="1200" baseline="0" dirty="0">
                          <a:solidFill>
                            <a:schemeClr val="tx1"/>
                          </a:solidFill>
                          <a:effectLst/>
                          <a:latin typeface="+mn-lt"/>
                          <a:ea typeface="+mn-ea"/>
                          <a:cs typeface="+mn-cs"/>
                        </a:rPr>
                        <a:t>-cartulina, papel bond u otro</a:t>
                      </a:r>
                      <a:endParaRPr lang="en-US" sz="1800" dirty="0">
                        <a:effectLst/>
                        <a:latin typeface="+mn-lt"/>
                        <a:ea typeface="Calibri" panose="020F0502020204030204" pitchFamily="34" charset="0"/>
                      </a:endParaRPr>
                    </a:p>
                  </a:txBody>
                  <a:tcPr marL="68580" marR="68580" marT="0" marB="0"/>
                </a:tc>
                <a:tc>
                  <a:txBody>
                    <a:bodyPr/>
                    <a:lstStyle/>
                    <a:p>
                      <a:pPr algn="just"/>
                      <a:r>
                        <a:rPr lang="en-US" sz="1800" dirty="0">
                          <a:effectLst/>
                          <a:latin typeface="+mn-lt"/>
                          <a:ea typeface="Calibri" panose="020F0502020204030204" pitchFamily="34" charset="0"/>
                        </a:rPr>
                        <a:t>-Cartel</a:t>
                      </a:r>
                    </a:p>
                  </a:txBody>
                  <a:tcPr marL="68580" marR="68580" marT="0" marB="0" anchor="ctr"/>
                </a:tc>
                <a:extLst>
                  <a:ext uri="{0D108BD9-81ED-4DB2-BD59-A6C34878D82A}">
                    <a16:rowId xmlns:a16="http://schemas.microsoft.com/office/drawing/2014/main" xmlns="" val="1289785292"/>
                  </a:ext>
                </a:extLst>
              </a:tr>
              <a:tr h="318327">
                <a:tc>
                  <a:txBody>
                    <a:bodyPr/>
                    <a:lstStyle/>
                    <a:p>
                      <a:pPr algn="ctr"/>
                      <a:endParaRPr lang="es-MX" sz="1400">
                        <a:latin typeface="+mn-lt"/>
                      </a:endParaRPr>
                    </a:p>
                  </a:txBody>
                  <a:tcPr anchor="ctr"/>
                </a:tc>
                <a:tc>
                  <a:txBody>
                    <a:bodyPr/>
                    <a:lstStyle/>
                    <a:p>
                      <a:pPr marL="0" indent="0" algn="just">
                        <a:buNone/>
                      </a:pPr>
                      <a:endParaRPr lang="es-ES" sz="1200" kern="1200">
                        <a:solidFill>
                          <a:schemeClr val="tx1"/>
                        </a:solidFill>
                        <a:effectLst/>
                        <a:latin typeface="+mn-lt"/>
                        <a:ea typeface="+mn-ea"/>
                        <a:cs typeface="+mn-cs"/>
                      </a:endParaRPr>
                    </a:p>
                  </a:txBody>
                  <a:tcPr/>
                </a:tc>
                <a:tc>
                  <a:txBody>
                    <a:bodyPr/>
                    <a:lstStyle/>
                    <a:p>
                      <a:pPr marL="0" marR="0" indent="0" algn="ctr">
                        <a:lnSpc>
                          <a:spcPct val="107000"/>
                        </a:lnSpc>
                        <a:spcBef>
                          <a:spcPts val="0"/>
                        </a:spcBef>
                        <a:spcAft>
                          <a:spcPts val="0"/>
                        </a:spcAft>
                        <a:buFont typeface="Arial" panose="020B0604020202020204" pitchFamily="34" charset="0"/>
                        <a:buNone/>
                      </a:pPr>
                      <a:endParaRPr lang="en-US" sz="1800">
                        <a:effectLst/>
                        <a:latin typeface="+mn-lt"/>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11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xmlns="" val="1038034806"/>
                  </a:ext>
                </a:extLst>
              </a:tr>
            </a:tbl>
          </a:graphicData>
        </a:graphic>
      </p:graphicFrame>
      <p:pic>
        <p:nvPicPr>
          <p:cNvPr id="3" name="Imagen 2">
            <a:extLst>
              <a:ext uri="{FF2B5EF4-FFF2-40B4-BE49-F238E27FC236}">
                <a16:creationId xmlns:a16="http://schemas.microsoft.com/office/drawing/2014/main" xmlns="" id="{3C7BF850-27A6-4E4D-8CBA-07EDF8EA4624}"/>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t="96488"/>
          <a:stretch/>
        </p:blipFill>
        <p:spPr bwMode="auto">
          <a:xfrm rot="10800000">
            <a:off x="242291" y="209105"/>
            <a:ext cx="11711486" cy="4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2">
            <a:extLst>
              <a:ext uri="{FF2B5EF4-FFF2-40B4-BE49-F238E27FC236}">
                <a16:creationId xmlns:a16="http://schemas.microsoft.com/office/drawing/2014/main" xmlns="" id="{BBE4DC57-2F45-4E61-9836-A514480FD3D8}"/>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t="96488"/>
          <a:stretch/>
        </p:blipFill>
        <p:spPr bwMode="auto">
          <a:xfrm>
            <a:off x="272030" y="6639638"/>
            <a:ext cx="11711486" cy="4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a 91">
            <a:extLst>
              <a:ext uri="{FF2B5EF4-FFF2-40B4-BE49-F238E27FC236}">
                <a16:creationId xmlns:a16="http://schemas.microsoft.com/office/drawing/2014/main" xmlns="" id="{A3B8CEFF-4634-49E1-B774-DAA61E501141}"/>
              </a:ext>
            </a:extLst>
          </p:cNvPr>
          <p:cNvGraphicFramePr>
            <a:graphicFrameLocks/>
          </p:cNvGraphicFramePr>
          <p:nvPr/>
        </p:nvGraphicFramePr>
        <p:xfrm>
          <a:off x="342601" y="5991225"/>
          <a:ext cx="11387171" cy="421891"/>
        </p:xfrm>
        <a:graphic>
          <a:graphicData uri="http://schemas.openxmlformats.org/drawingml/2006/table">
            <a:tbl>
              <a:tblPr firstRow="1" bandRow="1">
                <a:tableStyleId>{6E25E649-3F16-4E02-A733-19D2CDBF48F0}</a:tableStyleId>
              </a:tblPr>
              <a:tblGrid>
                <a:gridCol w="921690">
                  <a:extLst>
                    <a:ext uri="{9D8B030D-6E8A-4147-A177-3AD203B41FA5}">
                      <a16:colId xmlns:a16="http://schemas.microsoft.com/office/drawing/2014/main" xmlns="" val="3810776915"/>
                    </a:ext>
                  </a:extLst>
                </a:gridCol>
                <a:gridCol w="10465481">
                  <a:extLst>
                    <a:ext uri="{9D8B030D-6E8A-4147-A177-3AD203B41FA5}">
                      <a16:colId xmlns:a16="http://schemas.microsoft.com/office/drawing/2014/main" xmlns="" val="1772567624"/>
                    </a:ext>
                  </a:extLst>
                </a:gridCol>
              </a:tblGrid>
              <a:tr h="421891">
                <a:tc>
                  <a:txBody>
                    <a:bodyPr/>
                    <a:lstStyle/>
                    <a:p>
                      <a:pPr algn="l"/>
                      <a:r>
                        <a:rPr lang="es-MX" sz="1400" b="0">
                          <a:solidFill>
                            <a:schemeClr val="tx1"/>
                          </a:solidFill>
                          <a:latin typeface="+mn-lt"/>
                        </a:rPr>
                        <a:t>FUENTES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1" i="1" dirty="0">
                          <a:solidFill>
                            <a:schemeClr val="tx1"/>
                          </a:solidFill>
                          <a:latin typeface="+mn-lt"/>
                        </a:rPr>
                        <a:t>https://www.youtube.com/watch?v=OGzRjY_CLlU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38774076"/>
                  </a:ext>
                </a:extLst>
              </a:tr>
            </a:tbl>
          </a:graphicData>
        </a:graphic>
      </p:graphicFrame>
      <p:pic>
        <p:nvPicPr>
          <p:cNvPr id="8" name="Imagen 7">
            <a:extLst>
              <a:ext uri="{FF2B5EF4-FFF2-40B4-BE49-F238E27FC236}">
                <a16:creationId xmlns:a16="http://schemas.microsoft.com/office/drawing/2014/main" xmlns="" id="{02D91DAE-04AE-40F3-8189-0E0EA85155F5}"/>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t="96488"/>
          <a:stretch/>
        </p:blipFill>
        <p:spPr bwMode="auto">
          <a:xfrm rot="10800000">
            <a:off x="240257" y="237617"/>
            <a:ext cx="11711486" cy="4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7968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9EA99BE-D700-4B22-8842-225B6D331CD3}"/>
              </a:ext>
            </a:extLst>
          </p:cNvPr>
          <p:cNvSpPr>
            <a:spLocks noGrp="1"/>
          </p:cNvSpPr>
          <p:nvPr>
            <p:ph type="title"/>
          </p:nvPr>
        </p:nvSpPr>
        <p:spPr>
          <a:xfrm>
            <a:off x="491930" y="302504"/>
            <a:ext cx="11237845" cy="425195"/>
          </a:xfrm>
        </p:spPr>
        <p:txBody>
          <a:bodyPr>
            <a:noAutofit/>
          </a:bodyPr>
          <a:lstStyle/>
          <a:p>
            <a:pPr algn="ctr"/>
            <a:r>
              <a:rPr lang="es-MX" sz="2400" b="1" i="1" dirty="0">
                <a:ea typeface="+mn-ea"/>
                <a:cs typeface="+mn-cs"/>
              </a:rPr>
              <a:t>“</a:t>
            </a:r>
            <a:r>
              <a:rPr lang="es-MX" sz="2400" b="1" i="1" kern="1200" dirty="0">
                <a:solidFill>
                  <a:schemeClr val="tx1"/>
                </a:solidFill>
                <a:effectLst/>
                <a:ea typeface="+mn-ea"/>
                <a:cs typeface="+mn-cs"/>
              </a:rPr>
              <a:t>Un Cromosoma de más</a:t>
            </a:r>
            <a:r>
              <a:rPr lang="es-MX" sz="2400" b="1" kern="1200" dirty="0">
                <a:solidFill>
                  <a:schemeClr val="tx1"/>
                </a:solidFill>
                <a:effectLst/>
                <a:ea typeface="+mn-ea"/>
                <a:cs typeface="+mn-cs"/>
              </a:rPr>
              <a:t>”</a:t>
            </a:r>
            <a:endParaRPr lang="es-MX" sz="2400" b="1" dirty="0">
              <a:solidFill>
                <a:schemeClr val="tx1"/>
              </a:solidFill>
            </a:endParaRPr>
          </a:p>
        </p:txBody>
      </p:sp>
      <p:graphicFrame>
        <p:nvGraphicFramePr>
          <p:cNvPr id="91" name="Tabla 91">
            <a:extLst>
              <a:ext uri="{FF2B5EF4-FFF2-40B4-BE49-F238E27FC236}">
                <a16:creationId xmlns:a16="http://schemas.microsoft.com/office/drawing/2014/main" xmlns="" id="{2E020051-C4DC-4803-9179-43B9E48B49E4}"/>
              </a:ext>
            </a:extLst>
          </p:cNvPr>
          <p:cNvGraphicFramePr>
            <a:graphicFrameLocks noGrp="1"/>
          </p:cNvGraphicFramePr>
          <p:nvPr>
            <p:ph idx="1"/>
            <p:extLst>
              <p:ext uri="{D42A27DB-BD31-4B8C-83A1-F6EECF244321}">
                <p14:modId xmlns:p14="http://schemas.microsoft.com/office/powerpoint/2010/main" val="2672641239"/>
              </p:ext>
            </p:extLst>
          </p:nvPr>
        </p:nvGraphicFramePr>
        <p:xfrm>
          <a:off x="342601" y="727699"/>
          <a:ext cx="11387175" cy="914400"/>
        </p:xfrm>
        <a:graphic>
          <a:graphicData uri="http://schemas.openxmlformats.org/drawingml/2006/table">
            <a:tbl>
              <a:tblPr firstRow="1" bandRow="1">
                <a:tableStyleId>{6E25E649-3F16-4E02-A733-19D2CDBF48F0}</a:tableStyleId>
              </a:tblPr>
              <a:tblGrid>
                <a:gridCol w="3213615">
                  <a:extLst>
                    <a:ext uri="{9D8B030D-6E8A-4147-A177-3AD203B41FA5}">
                      <a16:colId xmlns:a16="http://schemas.microsoft.com/office/drawing/2014/main" xmlns="" val="3810776915"/>
                    </a:ext>
                  </a:extLst>
                </a:gridCol>
                <a:gridCol w="4813682">
                  <a:extLst>
                    <a:ext uri="{9D8B030D-6E8A-4147-A177-3AD203B41FA5}">
                      <a16:colId xmlns:a16="http://schemas.microsoft.com/office/drawing/2014/main" xmlns="" val="1772567624"/>
                    </a:ext>
                  </a:extLst>
                </a:gridCol>
                <a:gridCol w="3359878">
                  <a:extLst>
                    <a:ext uri="{9D8B030D-6E8A-4147-A177-3AD203B41FA5}">
                      <a16:colId xmlns:a16="http://schemas.microsoft.com/office/drawing/2014/main" xmlns="" val="1179060454"/>
                    </a:ext>
                  </a:extLst>
                </a:gridCol>
              </a:tblGrid>
              <a:tr h="880435">
                <a:tc>
                  <a:txBody>
                    <a:bodyPr/>
                    <a:lstStyle/>
                    <a:p>
                      <a:pPr algn="ctr"/>
                      <a:r>
                        <a:rPr lang="es-ES" sz="1600" b="1" dirty="0">
                          <a:solidFill>
                            <a:schemeClr val="tx1"/>
                          </a:solidFill>
                          <a:latin typeface="Gill Sans MT" panose="020B0502020104020203" pitchFamily="34" charset="0"/>
                        </a:rPr>
                        <a:t>Dirigido a:</a:t>
                      </a:r>
                    </a:p>
                    <a:p>
                      <a:pPr algn="ctr"/>
                      <a:r>
                        <a:rPr lang="es-MX" sz="1600" b="1" kern="1200" dirty="0">
                          <a:solidFill>
                            <a:schemeClr val="lt1"/>
                          </a:solidFill>
                          <a:effectLst/>
                          <a:latin typeface="+mn-lt"/>
                          <a:ea typeface="+mn-ea"/>
                          <a:cs typeface="+mn-cs"/>
                        </a:rPr>
                        <a:t> </a:t>
                      </a:r>
                      <a:r>
                        <a:rPr lang="es-MX" sz="1600" b="0" kern="1200" dirty="0">
                          <a:solidFill>
                            <a:schemeClr val="tx1">
                              <a:lumMod val="95000"/>
                              <a:lumOff val="5000"/>
                            </a:schemeClr>
                          </a:solidFill>
                          <a:effectLst/>
                          <a:latin typeface="Gill Sans MT" panose="020B0502020104020203" pitchFamily="34" charset="0"/>
                          <a:ea typeface="+mn-ea"/>
                          <a:cs typeface="+mn-cs"/>
                        </a:rPr>
                        <a:t>Los docentes, niños y padres de familia</a:t>
                      </a:r>
                      <a:endParaRPr lang="es-ES" sz="1600" b="0" dirty="0">
                        <a:solidFill>
                          <a:schemeClr val="tx1">
                            <a:lumMod val="95000"/>
                            <a:lumOff val="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800" b="1" dirty="0">
                          <a:solidFill>
                            <a:schemeClr val="tx1"/>
                          </a:solidFill>
                          <a:latin typeface="Gill Sans MT" panose="020B0502020104020203" pitchFamily="34" charset="0"/>
                        </a:rPr>
                        <a:t>Conmemoración del </a:t>
                      </a:r>
                      <a:r>
                        <a:rPr lang="es-ES" sz="1800" b="1" dirty="0">
                          <a:solidFill>
                            <a:schemeClr val="tx1">
                              <a:lumMod val="95000"/>
                              <a:lumOff val="5000"/>
                            </a:schemeClr>
                          </a:solidFill>
                          <a:latin typeface="Gill Sans MT" panose="020B0502020104020203" pitchFamily="34" charset="0"/>
                        </a:rPr>
                        <a:t>21 marzo</a:t>
                      </a:r>
                    </a:p>
                    <a:p>
                      <a:pPr algn="ctr"/>
                      <a:r>
                        <a:rPr lang="es-ES" sz="1800" b="1" dirty="0">
                          <a:solidFill>
                            <a:schemeClr val="tx1">
                              <a:lumMod val="95000"/>
                              <a:lumOff val="5000"/>
                            </a:schemeClr>
                          </a:solidFill>
                          <a:latin typeface="+mn-lt"/>
                        </a:rPr>
                        <a:t>Día </a:t>
                      </a:r>
                      <a:r>
                        <a:rPr lang="es-MX" sz="1800" b="1" kern="1200" dirty="0">
                          <a:solidFill>
                            <a:schemeClr val="tx1">
                              <a:lumMod val="95000"/>
                              <a:lumOff val="5000"/>
                            </a:schemeClr>
                          </a:solidFill>
                          <a:effectLst/>
                          <a:latin typeface="+mn-lt"/>
                          <a:ea typeface="+mn-ea"/>
                          <a:cs typeface="+mn-cs"/>
                        </a:rPr>
                        <a:t>mundial del Síndrome de Down</a:t>
                      </a:r>
                    </a:p>
                    <a:p>
                      <a:pPr algn="ctr"/>
                      <a:r>
                        <a:rPr lang="es-MX" sz="1800" b="1" kern="1200" dirty="0">
                          <a:solidFill>
                            <a:schemeClr val="tx1">
                              <a:lumMod val="95000"/>
                              <a:lumOff val="5000"/>
                            </a:schemeClr>
                          </a:solidFill>
                          <a:effectLst/>
                          <a:latin typeface="+mn-lt"/>
                          <a:ea typeface="+mn-ea"/>
                          <a:cs typeface="+mn-cs"/>
                        </a:rPr>
                        <a:t>1/2</a:t>
                      </a:r>
                      <a:endParaRPr lang="es-MX" sz="1800" b="1" dirty="0">
                        <a:solidFill>
                          <a:schemeClr val="tx1">
                            <a:lumMod val="95000"/>
                            <a:lumOff val="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600" b="1" dirty="0">
                          <a:solidFill>
                            <a:schemeClr val="tx1"/>
                          </a:solidFill>
                          <a:latin typeface="Gill Sans MT" panose="020B0502020104020203" pitchFamily="34" charset="0"/>
                        </a:rPr>
                        <a:t>Tiempo estimado:</a:t>
                      </a:r>
                      <a:r>
                        <a:rPr lang="es-MX" sz="1600" b="0" dirty="0">
                          <a:solidFill>
                            <a:schemeClr val="tx1"/>
                          </a:solidFill>
                          <a:latin typeface="Gill Sans MT" panose="020B0502020104020203" pitchFamily="34" charset="0"/>
                        </a:rPr>
                        <a:t> </a:t>
                      </a:r>
                    </a:p>
                    <a:p>
                      <a:pPr algn="ctr"/>
                      <a:r>
                        <a:rPr lang="es-MX" sz="1600" b="0" dirty="0">
                          <a:solidFill>
                            <a:schemeClr val="tx1"/>
                          </a:solidFill>
                          <a:latin typeface="Gill Sans MT" panose="020B0502020104020203" pitchFamily="34" charset="0"/>
                        </a:rPr>
                        <a:t>50 minutos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38774076"/>
                  </a:ext>
                </a:extLst>
              </a:tr>
            </a:tbl>
          </a:graphicData>
        </a:graphic>
      </p:graphicFrame>
      <p:graphicFrame>
        <p:nvGraphicFramePr>
          <p:cNvPr id="87" name="Tabla 87">
            <a:extLst>
              <a:ext uri="{FF2B5EF4-FFF2-40B4-BE49-F238E27FC236}">
                <a16:creationId xmlns:a16="http://schemas.microsoft.com/office/drawing/2014/main" xmlns="" id="{922C25A7-D1BF-49B9-84AF-569151E35653}"/>
              </a:ext>
            </a:extLst>
          </p:cNvPr>
          <p:cNvGraphicFramePr>
            <a:graphicFrameLocks noGrp="1"/>
          </p:cNvGraphicFramePr>
          <p:nvPr>
            <p:extLst>
              <p:ext uri="{D42A27DB-BD31-4B8C-83A1-F6EECF244321}">
                <p14:modId xmlns:p14="http://schemas.microsoft.com/office/powerpoint/2010/main" val="4056188450"/>
              </p:ext>
            </p:extLst>
          </p:nvPr>
        </p:nvGraphicFramePr>
        <p:xfrm>
          <a:off x="342602" y="1636658"/>
          <a:ext cx="11387170" cy="4969324"/>
        </p:xfrm>
        <a:graphic>
          <a:graphicData uri="http://schemas.openxmlformats.org/drawingml/2006/table">
            <a:tbl>
              <a:tblPr firstRow="1" bandRow="1">
                <a:tableStyleId>{BC89EF96-8CEA-46FF-86C4-4CE0E7609802}</a:tableStyleId>
              </a:tblPr>
              <a:tblGrid>
                <a:gridCol w="1910273">
                  <a:extLst>
                    <a:ext uri="{9D8B030D-6E8A-4147-A177-3AD203B41FA5}">
                      <a16:colId xmlns:a16="http://schemas.microsoft.com/office/drawing/2014/main" xmlns="" val="4219812141"/>
                    </a:ext>
                  </a:extLst>
                </a:gridCol>
                <a:gridCol w="6138469">
                  <a:extLst>
                    <a:ext uri="{9D8B030D-6E8A-4147-A177-3AD203B41FA5}">
                      <a16:colId xmlns:a16="http://schemas.microsoft.com/office/drawing/2014/main" xmlns="" val="505118308"/>
                    </a:ext>
                  </a:extLst>
                </a:gridCol>
                <a:gridCol w="1663517">
                  <a:extLst>
                    <a:ext uri="{9D8B030D-6E8A-4147-A177-3AD203B41FA5}">
                      <a16:colId xmlns:a16="http://schemas.microsoft.com/office/drawing/2014/main" xmlns="" val="1273955024"/>
                    </a:ext>
                  </a:extLst>
                </a:gridCol>
                <a:gridCol w="1674911">
                  <a:extLst>
                    <a:ext uri="{9D8B030D-6E8A-4147-A177-3AD203B41FA5}">
                      <a16:colId xmlns:a16="http://schemas.microsoft.com/office/drawing/2014/main" xmlns="" val="3002640331"/>
                    </a:ext>
                  </a:extLst>
                </a:gridCol>
              </a:tblGrid>
              <a:tr h="6218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dirty="0">
                          <a:latin typeface="Corbel" panose="020B0503020204020204" pitchFamily="34" charset="0"/>
                        </a:rPr>
                        <a:t>Objetivo</a:t>
                      </a:r>
                    </a:p>
                    <a:p>
                      <a:pPr algn="ctr"/>
                      <a:endParaRPr lang="es-MX" sz="1600" dirty="0">
                        <a:latin typeface="Gill Sans MT" panose="020B0502020104020203" pitchFamily="34" charset="0"/>
                      </a:endParaRPr>
                    </a:p>
                  </a:txBody>
                  <a:tcPr/>
                </a:tc>
                <a:tc>
                  <a:txBody>
                    <a:bodyPr/>
                    <a:lstStyle/>
                    <a:p>
                      <a:pPr algn="ctr"/>
                      <a:r>
                        <a:rPr lang="es-MX" sz="1800" dirty="0"/>
                        <a:t>Actividades</a:t>
                      </a:r>
                      <a:endParaRPr lang="es-MX" sz="1800" dirty="0">
                        <a:latin typeface="Gill Sans MT" panose="020B0502020104020203" pitchFamily="34" charset="0"/>
                      </a:endParaRPr>
                    </a:p>
                  </a:txBody>
                  <a:tcPr/>
                </a:tc>
                <a:tc>
                  <a:txBody>
                    <a:bodyPr/>
                    <a:lstStyle/>
                    <a:p>
                      <a:pPr algn="ctr"/>
                      <a:r>
                        <a:rPr lang="es-MX" sz="1800" dirty="0"/>
                        <a:t>Recursos</a:t>
                      </a:r>
                      <a:endParaRPr lang="es-MX" sz="1800" dirty="0">
                        <a:latin typeface="Gill Sans MT" panose="020B0502020104020203" pitchFamily="34" charset="0"/>
                      </a:endParaRPr>
                    </a:p>
                  </a:txBody>
                  <a:tcPr/>
                </a:tc>
                <a:tc>
                  <a:txBody>
                    <a:bodyPr/>
                    <a:lstStyle/>
                    <a:p>
                      <a:pPr algn="ctr"/>
                      <a:r>
                        <a:rPr lang="es-MX" sz="1800" dirty="0"/>
                        <a:t>Productos Esperados</a:t>
                      </a:r>
                      <a:endParaRPr lang="es-MX" sz="1800" dirty="0">
                        <a:latin typeface="Gill Sans MT" panose="020B0502020104020203" pitchFamily="34" charset="0"/>
                      </a:endParaRPr>
                    </a:p>
                  </a:txBody>
                  <a:tcPr/>
                </a:tc>
                <a:extLst>
                  <a:ext uri="{0D108BD9-81ED-4DB2-BD59-A6C34878D82A}">
                    <a16:rowId xmlns:a16="http://schemas.microsoft.com/office/drawing/2014/main" xmlns="" val="1903261735"/>
                  </a:ext>
                </a:extLst>
              </a:tr>
              <a:tr h="4010917">
                <a:tc>
                  <a:txBody>
                    <a:bodyPr/>
                    <a:lstStyle/>
                    <a:p>
                      <a:pPr algn="just"/>
                      <a:r>
                        <a:rPr lang="es-MX" sz="1800" kern="1200" dirty="0">
                          <a:solidFill>
                            <a:schemeClr val="tx1"/>
                          </a:solidFill>
                          <a:effectLst/>
                          <a:latin typeface="+mn-lt"/>
                          <a:ea typeface="+mn-ea"/>
                          <a:cs typeface="+mn-cs"/>
                        </a:rPr>
                        <a:t>Los docentes, padres y los niños identifiquen y reflexionen sobre la importancia que tienen las personas con síndrome de </a:t>
                      </a:r>
                      <a:r>
                        <a:rPr lang="es-MX" sz="1800" kern="1200" dirty="0" err="1">
                          <a:solidFill>
                            <a:schemeClr val="tx1"/>
                          </a:solidFill>
                          <a:effectLst/>
                          <a:latin typeface="+mn-lt"/>
                          <a:ea typeface="+mn-ea"/>
                          <a:cs typeface="+mn-cs"/>
                        </a:rPr>
                        <a:t>down</a:t>
                      </a:r>
                      <a:r>
                        <a:rPr lang="es-MX" sz="1800" kern="1200" dirty="0">
                          <a:solidFill>
                            <a:schemeClr val="tx1"/>
                          </a:solidFill>
                          <a:effectLst/>
                          <a:latin typeface="+mn-lt"/>
                          <a:ea typeface="+mn-ea"/>
                          <a:cs typeface="+mn-cs"/>
                        </a:rPr>
                        <a:t>.</a:t>
                      </a:r>
                    </a:p>
                    <a:p>
                      <a:pPr algn="just"/>
                      <a:r>
                        <a:rPr lang="es-MX" sz="1800" kern="1200" dirty="0">
                          <a:solidFill>
                            <a:schemeClr val="tx1"/>
                          </a:solidFill>
                          <a:effectLst/>
                          <a:latin typeface="+mn-lt"/>
                          <a:ea typeface="+mn-ea"/>
                          <a:cs typeface="+mn-cs"/>
                        </a:rPr>
                        <a:t> </a:t>
                      </a:r>
                    </a:p>
                    <a:p>
                      <a:pPr algn="just"/>
                      <a:endParaRPr lang="es-MX" sz="1800" dirty="0">
                        <a:latin typeface="+mn-lt"/>
                      </a:endParaRPr>
                    </a:p>
                  </a:txBody>
                  <a:tcPr anchor="ctr"/>
                </a:tc>
                <a:tc>
                  <a:txBody>
                    <a:bodyPr/>
                    <a:lstStyle/>
                    <a:p>
                      <a:pPr marL="0" lvl="0" indent="0" algn="just">
                        <a:buFont typeface="+mj-lt"/>
                        <a:buNone/>
                      </a:pPr>
                      <a:r>
                        <a:rPr lang="es-MX" sz="1800" kern="1200" dirty="0">
                          <a:solidFill>
                            <a:schemeClr val="tx1"/>
                          </a:solidFill>
                          <a:effectLst/>
                          <a:latin typeface="+mn-lt"/>
                          <a:ea typeface="+mn-ea"/>
                          <a:cs typeface="+mn-cs"/>
                        </a:rPr>
                        <a:t>Presentamos un cuento infantil, titulado “El Cromosoma de Beatriz”, ilustra la importancia de la inclusión de las personas con Síndrome de Down.</a:t>
                      </a:r>
                    </a:p>
                    <a:p>
                      <a:pPr marL="0" lvl="0" indent="0" algn="just">
                        <a:buFont typeface="+mj-lt"/>
                        <a:buNone/>
                      </a:pPr>
                      <a:r>
                        <a:rPr lang="es-MX" sz="1800" kern="1200" dirty="0">
                          <a:solidFill>
                            <a:schemeClr val="tx1"/>
                          </a:solidFill>
                          <a:effectLst/>
                          <a:latin typeface="+mn-lt"/>
                          <a:ea typeface="+mn-ea"/>
                          <a:cs typeface="+mn-cs"/>
                        </a:rPr>
                        <a:t>Preguntas iniciales</a:t>
                      </a:r>
                    </a:p>
                    <a:p>
                      <a:pPr marL="0" lvl="0" indent="0" algn="just">
                        <a:buFont typeface="+mj-lt"/>
                        <a:buNone/>
                      </a:pPr>
                      <a:r>
                        <a:rPr lang="es-MX" sz="1800" kern="1200" dirty="0">
                          <a:solidFill>
                            <a:schemeClr val="tx1"/>
                          </a:solidFill>
                          <a:effectLst/>
                          <a:latin typeface="+mn-lt"/>
                          <a:ea typeface="+mn-ea"/>
                          <a:cs typeface="+mn-cs"/>
                        </a:rPr>
                        <a:t>¿De qué creen que trate este libro? </a:t>
                      </a:r>
                    </a:p>
                    <a:p>
                      <a:pPr marL="0" lvl="0" indent="0" algn="just">
                        <a:buFont typeface="+mj-lt"/>
                        <a:buNone/>
                      </a:pPr>
                      <a:r>
                        <a:rPr lang="es-MX" sz="1800" kern="1200" dirty="0">
                          <a:solidFill>
                            <a:schemeClr val="tx1"/>
                          </a:solidFill>
                          <a:effectLst/>
                          <a:latin typeface="+mn-lt"/>
                          <a:ea typeface="+mn-ea"/>
                          <a:cs typeface="+mn-cs"/>
                        </a:rPr>
                        <a:t>¿Qué mensaje creen que envía en la portada? (detone más preguntas si así lo desea) </a:t>
                      </a:r>
                    </a:p>
                    <a:p>
                      <a:pPr marL="0" lvl="0" indent="0" algn="just">
                        <a:buFont typeface="+mj-lt"/>
                        <a:buNone/>
                      </a:pPr>
                      <a:r>
                        <a:rPr lang="es-MX" sz="1800" b="1" kern="1200" dirty="0">
                          <a:solidFill>
                            <a:schemeClr val="tx1">
                              <a:lumMod val="95000"/>
                              <a:lumOff val="5000"/>
                            </a:schemeClr>
                          </a:solidFill>
                          <a:effectLst/>
                          <a:latin typeface="+mn-lt"/>
                          <a:ea typeface="+mn-ea"/>
                          <a:cs typeface="+mn-cs"/>
                        </a:rPr>
                        <a:t>Se presentan unas preguntas de reflexión </a:t>
                      </a: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s-MX" sz="1800" kern="1200" dirty="0">
                          <a:solidFill>
                            <a:schemeClr val="tx1"/>
                          </a:solidFill>
                          <a:effectLst/>
                          <a:latin typeface="+mn-lt"/>
                          <a:ea typeface="+mn-ea"/>
                          <a:cs typeface="+mn-cs"/>
                        </a:rPr>
                        <a:t>-¿Qué aprendizaje nos deja el video?</a:t>
                      </a:r>
                      <a:endParaRPr lang="es-MX" sz="1800" b="1" kern="1200" dirty="0">
                        <a:solidFill>
                          <a:schemeClr val="tx1">
                            <a:lumMod val="95000"/>
                            <a:lumOff val="5000"/>
                          </a:schemeClr>
                        </a:solidFill>
                        <a:effectLst/>
                        <a:latin typeface="+mn-lt"/>
                        <a:ea typeface="+mn-ea"/>
                        <a:cs typeface="+mn-cs"/>
                      </a:endParaRPr>
                    </a:p>
                    <a:p>
                      <a:pPr marL="0" lvl="0" indent="0" algn="just">
                        <a:buFont typeface="+mj-lt"/>
                        <a:buNone/>
                      </a:pPr>
                      <a:r>
                        <a:rPr lang="es-MX" sz="1800" kern="1200" dirty="0">
                          <a:solidFill>
                            <a:schemeClr val="tx1"/>
                          </a:solidFill>
                          <a:effectLst/>
                          <a:latin typeface="+mn-lt"/>
                          <a:ea typeface="+mn-ea"/>
                          <a:cs typeface="+mn-cs"/>
                        </a:rPr>
                        <a:t>-¿Para la escuela; cuál es la importancia sobre el tema?</a:t>
                      </a: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s-MX" sz="1800" kern="1200" dirty="0">
                          <a:solidFill>
                            <a:schemeClr val="tx1"/>
                          </a:solidFill>
                          <a:effectLst/>
                          <a:latin typeface="+mn-lt"/>
                          <a:ea typeface="+mn-ea"/>
                          <a:cs typeface="+mn-cs"/>
                        </a:rPr>
                        <a:t>-¿Cómo podemos hacer para cambiar nuestras ideas sobre el Síndrome de Down en la escuela?</a:t>
                      </a:r>
                    </a:p>
                    <a:p>
                      <a:pPr marL="0" lvl="0" indent="0" algn="just">
                        <a:buFont typeface="+mj-lt"/>
                        <a:buNone/>
                      </a:pPr>
                      <a:endParaRPr lang="es-ES" sz="1800" kern="1200" dirty="0">
                        <a:solidFill>
                          <a:schemeClr val="tx1"/>
                        </a:solidFill>
                        <a:effectLst/>
                        <a:latin typeface="+mn-lt"/>
                        <a:ea typeface="+mn-ea"/>
                        <a:cs typeface="+mn-cs"/>
                      </a:endParaRPr>
                    </a:p>
                  </a:txBody>
                  <a:tcPr/>
                </a:tc>
                <a:tc>
                  <a:txBody>
                    <a:bodyPr/>
                    <a:lstStyle/>
                    <a:p>
                      <a:pPr marL="0" marR="0" indent="0" algn="just">
                        <a:lnSpc>
                          <a:spcPct val="100000"/>
                        </a:lnSpc>
                        <a:spcBef>
                          <a:spcPts val="0"/>
                        </a:spcBef>
                        <a:spcAft>
                          <a:spcPts val="0"/>
                        </a:spcAft>
                        <a:buFont typeface="Arial" panose="020B0604020202020204" pitchFamily="34" charset="0"/>
                        <a:buNone/>
                      </a:pPr>
                      <a:r>
                        <a:rPr lang="es-MX" sz="1800" kern="1200" dirty="0">
                          <a:solidFill>
                            <a:schemeClr val="tx1"/>
                          </a:solidFill>
                          <a:effectLst/>
                          <a:latin typeface="+mn-lt"/>
                          <a:ea typeface="+mn-ea"/>
                          <a:cs typeface="+mn-cs"/>
                        </a:rPr>
                        <a:t>El cuento : </a:t>
                      </a:r>
                      <a:r>
                        <a:rPr lang="es-MX" sz="1800" b="1" kern="1200" dirty="0">
                          <a:solidFill>
                            <a:schemeClr val="tx1"/>
                          </a:solidFill>
                          <a:effectLst/>
                          <a:latin typeface="+mn-lt"/>
                          <a:ea typeface="+mn-ea"/>
                          <a:cs typeface="+mn-cs"/>
                        </a:rPr>
                        <a:t>El Cromosoma de Beatriz</a:t>
                      </a:r>
                      <a:endParaRPr lang="es-MX" sz="1800" b="1" dirty="0">
                        <a:effectLst/>
                        <a:latin typeface="+mn-lt"/>
                        <a:ea typeface="Calibri" panose="020F0502020204030204" pitchFamily="34" charset="0"/>
                      </a:endParaRPr>
                    </a:p>
                    <a:p>
                      <a:pPr marL="0" marR="0" indent="0" algn="just">
                        <a:lnSpc>
                          <a:spcPct val="100000"/>
                        </a:lnSpc>
                        <a:spcBef>
                          <a:spcPts val="0"/>
                        </a:spcBef>
                        <a:spcAft>
                          <a:spcPts val="0"/>
                        </a:spcAft>
                        <a:buFont typeface="Arial" panose="020B0604020202020204" pitchFamily="34" charset="0"/>
                        <a:buNone/>
                      </a:pPr>
                      <a:endParaRPr lang="es-MX" sz="1800" dirty="0">
                        <a:effectLst/>
                        <a:latin typeface="+mn-lt"/>
                        <a:ea typeface="Calibri" panose="020F0502020204030204" pitchFamily="34" charset="0"/>
                      </a:endParaRPr>
                    </a:p>
                    <a:p>
                      <a:pPr marL="0" marR="0" lvl="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s-ES" sz="1800" b="1" kern="1200" dirty="0">
                        <a:solidFill>
                          <a:schemeClr val="tx1"/>
                        </a:solidFill>
                        <a:effectLst/>
                        <a:latin typeface="+mn-lt"/>
                        <a:ea typeface="+mn-ea"/>
                        <a:cs typeface="+mn-cs"/>
                      </a:endParaRPr>
                    </a:p>
                    <a:p>
                      <a:pPr marL="285750" marR="0" indent="-285750" algn="just">
                        <a:lnSpc>
                          <a:spcPct val="107000"/>
                        </a:lnSpc>
                        <a:spcBef>
                          <a:spcPts val="0"/>
                        </a:spcBef>
                        <a:spcAft>
                          <a:spcPts val="0"/>
                        </a:spcAft>
                        <a:buFont typeface="Arial" panose="020B0604020202020204" pitchFamily="34" charset="0"/>
                        <a:buChar char="•"/>
                      </a:pPr>
                      <a:endParaRPr lang="en-US" sz="1800" dirty="0">
                        <a:effectLst/>
                        <a:latin typeface="+mn-lt"/>
                        <a:ea typeface="Calibri" panose="020F0502020204030204"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800" kern="1200" dirty="0">
                          <a:solidFill>
                            <a:schemeClr val="tx1"/>
                          </a:solidFill>
                          <a:effectLst/>
                          <a:latin typeface="+mn-lt"/>
                          <a:ea typeface="+mn-ea"/>
                          <a:cs typeface="+mn-cs"/>
                        </a:rPr>
                        <a:t>Que docentes, padres y  niños conozcan la importancia de incluir en todos los espacios a las personas con Síndrome de Down.</a:t>
                      </a:r>
                    </a:p>
                    <a:p>
                      <a:pPr algn="just"/>
                      <a:endParaRPr lang="es-MX" sz="1800" kern="1200" dirty="0">
                        <a:solidFill>
                          <a:schemeClr val="tx1"/>
                        </a:solidFill>
                        <a:effectLst/>
                        <a:latin typeface="+mn-lt"/>
                        <a:ea typeface="+mn-ea"/>
                        <a:cs typeface="+mn-cs"/>
                      </a:endParaRPr>
                    </a:p>
                    <a:p>
                      <a:pPr algn="just"/>
                      <a:endParaRPr lang="es-MX" sz="1800" kern="1200" dirty="0">
                        <a:solidFill>
                          <a:schemeClr val="tx1"/>
                        </a:solidFill>
                        <a:effectLst/>
                        <a:latin typeface="+mn-lt"/>
                        <a:ea typeface="+mn-ea"/>
                        <a:cs typeface="+mn-cs"/>
                      </a:endParaRPr>
                    </a:p>
                    <a:p>
                      <a:pPr marL="0" marR="0" algn="just">
                        <a:lnSpc>
                          <a:spcPct val="107000"/>
                        </a:lnSpc>
                        <a:spcBef>
                          <a:spcPts val="0"/>
                        </a:spcBef>
                        <a:spcAft>
                          <a:spcPts val="0"/>
                        </a:spcAft>
                      </a:pPr>
                      <a:endParaRPr lang="en-US" sz="18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xmlns="" val="1289785292"/>
                  </a:ext>
                </a:extLst>
              </a:tr>
              <a:tr h="318327">
                <a:tc>
                  <a:txBody>
                    <a:bodyPr/>
                    <a:lstStyle/>
                    <a:p>
                      <a:pPr algn="ctr"/>
                      <a:endParaRPr lang="es-MX" sz="1400" dirty="0">
                        <a:latin typeface="+mn-lt"/>
                      </a:endParaRPr>
                    </a:p>
                  </a:txBody>
                  <a:tcPr anchor="ctr"/>
                </a:tc>
                <a:tc>
                  <a:txBody>
                    <a:bodyPr/>
                    <a:lstStyle/>
                    <a:p>
                      <a:pPr marL="0" indent="0" algn="just">
                        <a:buNone/>
                      </a:pPr>
                      <a:endParaRPr lang="es-ES" sz="1200" kern="1200" dirty="0">
                        <a:solidFill>
                          <a:schemeClr val="tx1"/>
                        </a:solidFill>
                        <a:effectLst/>
                        <a:latin typeface="+mn-lt"/>
                        <a:ea typeface="+mn-ea"/>
                        <a:cs typeface="+mn-cs"/>
                      </a:endParaRPr>
                    </a:p>
                  </a:txBody>
                  <a:tcPr/>
                </a:tc>
                <a:tc>
                  <a:txBody>
                    <a:bodyPr/>
                    <a:lstStyle/>
                    <a:p>
                      <a:pPr marL="0" marR="0" indent="0" algn="ctr">
                        <a:lnSpc>
                          <a:spcPct val="107000"/>
                        </a:lnSpc>
                        <a:spcBef>
                          <a:spcPts val="0"/>
                        </a:spcBef>
                        <a:spcAft>
                          <a:spcPts val="0"/>
                        </a:spcAft>
                        <a:buFont typeface="Arial" panose="020B0604020202020204" pitchFamily="34" charset="0"/>
                        <a:buNone/>
                      </a:pPr>
                      <a:endParaRPr lang="en-US" sz="1800" dirty="0">
                        <a:effectLst/>
                        <a:latin typeface="+mn-lt"/>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endParaRPr lang="en-US" sz="11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xmlns="" val="1038034806"/>
                  </a:ext>
                </a:extLst>
              </a:tr>
            </a:tbl>
          </a:graphicData>
        </a:graphic>
      </p:graphicFrame>
      <p:pic>
        <p:nvPicPr>
          <p:cNvPr id="3" name="Imagen 2">
            <a:extLst>
              <a:ext uri="{FF2B5EF4-FFF2-40B4-BE49-F238E27FC236}">
                <a16:creationId xmlns:a16="http://schemas.microsoft.com/office/drawing/2014/main" xmlns="" id="{3C7BF850-27A6-4E4D-8CBA-07EDF8EA4624}"/>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96488"/>
          <a:stretch/>
        </p:blipFill>
        <p:spPr bwMode="auto">
          <a:xfrm rot="10800000">
            <a:off x="242291" y="209105"/>
            <a:ext cx="11711486" cy="4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2">
            <a:extLst>
              <a:ext uri="{FF2B5EF4-FFF2-40B4-BE49-F238E27FC236}">
                <a16:creationId xmlns:a16="http://schemas.microsoft.com/office/drawing/2014/main" xmlns="" id="{BBE4DC57-2F45-4E61-9836-A514480FD3D8}"/>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96488"/>
          <a:stretch/>
        </p:blipFill>
        <p:spPr bwMode="auto">
          <a:xfrm>
            <a:off x="272030" y="6639638"/>
            <a:ext cx="11711486" cy="4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a 91">
            <a:extLst>
              <a:ext uri="{FF2B5EF4-FFF2-40B4-BE49-F238E27FC236}">
                <a16:creationId xmlns:a16="http://schemas.microsoft.com/office/drawing/2014/main" xmlns="" id="{A3B8CEFF-4634-49E1-B774-DAA61E501141}"/>
              </a:ext>
            </a:extLst>
          </p:cNvPr>
          <p:cNvGraphicFramePr>
            <a:graphicFrameLocks/>
          </p:cNvGraphicFramePr>
          <p:nvPr/>
        </p:nvGraphicFramePr>
        <p:xfrm>
          <a:off x="342601" y="5973984"/>
          <a:ext cx="11387171" cy="594360"/>
        </p:xfrm>
        <a:graphic>
          <a:graphicData uri="http://schemas.openxmlformats.org/drawingml/2006/table">
            <a:tbl>
              <a:tblPr firstRow="1" bandRow="1">
                <a:tableStyleId>{6E25E649-3F16-4E02-A733-19D2CDBF48F0}</a:tableStyleId>
              </a:tblPr>
              <a:tblGrid>
                <a:gridCol w="921690">
                  <a:extLst>
                    <a:ext uri="{9D8B030D-6E8A-4147-A177-3AD203B41FA5}">
                      <a16:colId xmlns:a16="http://schemas.microsoft.com/office/drawing/2014/main" xmlns="" val="3810776915"/>
                    </a:ext>
                  </a:extLst>
                </a:gridCol>
                <a:gridCol w="10465481">
                  <a:extLst>
                    <a:ext uri="{9D8B030D-6E8A-4147-A177-3AD203B41FA5}">
                      <a16:colId xmlns:a16="http://schemas.microsoft.com/office/drawing/2014/main" xmlns="" val="1772567624"/>
                    </a:ext>
                  </a:extLst>
                </a:gridCol>
              </a:tblGrid>
              <a:tr h="383377">
                <a:tc>
                  <a:txBody>
                    <a:bodyPr/>
                    <a:lstStyle/>
                    <a:p>
                      <a:pPr algn="l"/>
                      <a:r>
                        <a:rPr lang="es-MX" sz="1200" b="0" dirty="0">
                          <a:solidFill>
                            <a:schemeClr val="tx1"/>
                          </a:solidFill>
                          <a:latin typeface="Gill Sans MT" panose="020B0502020104020203" pitchFamily="34" charset="0"/>
                        </a:rPr>
                        <a:t>FUENTES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MX" sz="1100" b="0" i="0" dirty="0">
                          <a:solidFill>
                            <a:schemeClr val="tx1">
                              <a:lumMod val="95000"/>
                              <a:lumOff val="5000"/>
                            </a:schemeClr>
                          </a:solidFill>
                          <a:latin typeface="Gill Sans MT" panose="020B0502020104020203" pitchFamily="34" charset="0"/>
                        </a:rPr>
                        <a:t>Hernández Palacios ( 2015 ) </a:t>
                      </a:r>
                      <a:r>
                        <a:rPr lang="es-MX" sz="1100" b="1" i="1" dirty="0">
                          <a:solidFill>
                            <a:schemeClr val="tx1">
                              <a:lumMod val="95000"/>
                              <a:lumOff val="5000"/>
                            </a:schemeClr>
                          </a:solidFill>
                          <a:latin typeface="Gill Sans MT" panose="020B0502020104020203" pitchFamily="34" charset="0"/>
                        </a:rPr>
                        <a:t>El cromosoma de Beatriz </a:t>
                      </a:r>
                      <a:r>
                        <a:rPr lang="es-MX" sz="1100" b="0" i="0" dirty="0">
                          <a:solidFill>
                            <a:schemeClr val="tx1">
                              <a:lumMod val="95000"/>
                              <a:lumOff val="5000"/>
                            </a:schemeClr>
                          </a:solidFill>
                          <a:latin typeface="Gill Sans MT" panose="020B0502020104020203" pitchFamily="34" charset="0"/>
                        </a:rPr>
                        <a:t>página en internet</a:t>
                      </a:r>
                      <a:r>
                        <a:rPr lang="es-MX" sz="1100" b="1" i="1" dirty="0">
                          <a:solidFill>
                            <a:schemeClr val="tx1">
                              <a:lumMod val="95000"/>
                              <a:lumOff val="5000"/>
                            </a:schemeClr>
                          </a:solidFill>
                          <a:latin typeface="Gill Sans MT" panose="020B0502020104020203" pitchFamily="34" charset="0"/>
                        </a:rPr>
                        <a:t> https://integracionedomex.wixsite.com/biblioteca/cuentos </a:t>
                      </a:r>
                    </a:p>
                    <a:p>
                      <a:pPr algn="l"/>
                      <a:r>
                        <a:rPr lang="es-ES" sz="1100" b="1" i="1" dirty="0">
                          <a:solidFill>
                            <a:schemeClr val="tx1">
                              <a:lumMod val="95000"/>
                              <a:lumOff val="5000"/>
                            </a:schemeClr>
                          </a:solidFill>
                          <a:latin typeface="Gill Sans MT" panose="020B0502020104020203" pitchFamily="34" charset="0"/>
                        </a:rPr>
                        <a:t> </a:t>
                      </a:r>
                      <a:r>
                        <a:rPr lang="es-ES" sz="1100" b="0" i="0" dirty="0">
                          <a:solidFill>
                            <a:schemeClr val="tx1">
                              <a:lumMod val="95000"/>
                              <a:lumOff val="5000"/>
                            </a:schemeClr>
                          </a:solidFill>
                          <a:latin typeface="Gill Sans MT" panose="020B0502020104020203" pitchFamily="34" charset="0"/>
                        </a:rPr>
                        <a:t>video del cuento</a:t>
                      </a:r>
                      <a:r>
                        <a:rPr lang="es-ES" sz="1100" b="1" i="1" dirty="0">
                          <a:solidFill>
                            <a:schemeClr val="tx1">
                              <a:lumMod val="95000"/>
                              <a:lumOff val="5000"/>
                            </a:schemeClr>
                          </a:solidFill>
                          <a:latin typeface="Gill Sans MT" panose="020B0502020104020203" pitchFamily="34" charset="0"/>
                        </a:rPr>
                        <a:t>   https://www.youtube.com/watch?v=udHR3hDYk60</a:t>
                      </a:r>
                    </a:p>
                    <a:p>
                      <a:pPr algn="l"/>
                      <a:endParaRPr lang="es-MX" sz="1100" b="1" i="1" dirty="0">
                        <a:solidFill>
                          <a:schemeClr val="tx1">
                            <a:lumMod val="95000"/>
                            <a:lumOff val="5000"/>
                          </a:schemeClr>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38774076"/>
                  </a:ext>
                </a:extLst>
              </a:tr>
            </a:tbl>
          </a:graphicData>
        </a:graphic>
      </p:graphicFrame>
      <p:pic>
        <p:nvPicPr>
          <p:cNvPr id="8" name="Imagen 7">
            <a:extLst>
              <a:ext uri="{FF2B5EF4-FFF2-40B4-BE49-F238E27FC236}">
                <a16:creationId xmlns:a16="http://schemas.microsoft.com/office/drawing/2014/main" xmlns="" id="{02D91DAE-04AE-40F3-8189-0E0EA85155F5}"/>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96488"/>
          <a:stretch/>
        </p:blipFill>
        <p:spPr bwMode="auto">
          <a:xfrm rot="10800000">
            <a:off x="240257" y="237617"/>
            <a:ext cx="11711486" cy="4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2930911"/>
      </p:ext>
    </p:extLst>
  </p:cSld>
  <p:clrMapOvr>
    <a:masterClrMapping/>
  </p:clrMapOvr>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ACC63D00-1EE0-4159-BF5A-6FF02000B71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2064</Words>
  <Application>Microsoft Office PowerPoint</Application>
  <PresentationFormat>Personalizado</PresentationFormat>
  <Paragraphs>308</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Base</vt:lpstr>
      <vt:lpstr>FICHERO DE ACTIVIDADES    “JUNTOS POR LA INCLUSIÓN Y LA EQUIDAD EDUCATIVA” </vt:lpstr>
      <vt:lpstr>Presentación</vt:lpstr>
      <vt:lpstr>Presentación de PowerPoint</vt:lpstr>
      <vt:lpstr>Efemérides Marzo</vt:lpstr>
      <vt:lpstr>“Discriminación y COVID-19” </vt:lpstr>
      <vt:lpstr>“Discriminación y COVID-19” </vt:lpstr>
      <vt:lpstr>“Discriminación y COVID-19” </vt:lpstr>
      <vt:lpstr>“Mujeres líderes: Por un futuro igualitario”</vt:lpstr>
      <vt:lpstr>“Un Cromosoma de más”</vt:lpstr>
      <vt:lpstr>“Un Cromosoma de más”</vt:lpstr>
      <vt:lpstr>“Y tu ¿discriminas?”</vt:lpstr>
      <vt:lpstr>“Y tu ¿discriminas?”</vt:lpstr>
      <vt:lpstr>Anexo   «Y tu ¿discriminas?»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FICHERO DE ACTIVIDADES    “JUNTOS POR LA INCLUSIÓN Y LA EQUIDAD EDUCATIVA”</dc:title>
  <dc:creator>Isgalinsky</dc:creator>
  <cp:lastModifiedBy>Marcela Márquez</cp:lastModifiedBy>
  <cp:revision>20</cp:revision>
  <dcterms:modified xsi:type="dcterms:W3CDTF">2021-02-27T04:06:21Z</dcterms:modified>
</cp:coreProperties>
</file>