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5" r:id="rId2"/>
    <p:sldId id="256" r:id="rId3"/>
    <p:sldId id="296" r:id="rId4"/>
    <p:sldId id="257" r:id="rId5"/>
    <p:sldId id="258" r:id="rId6"/>
    <p:sldId id="259" r:id="rId7"/>
    <p:sldId id="260" r:id="rId8"/>
    <p:sldId id="262" r:id="rId9"/>
    <p:sldId id="306" r:id="rId10"/>
    <p:sldId id="263" r:id="rId11"/>
    <p:sldId id="297" r:id="rId12"/>
    <p:sldId id="264" r:id="rId13"/>
    <p:sldId id="265" r:id="rId14"/>
    <p:sldId id="266" r:id="rId15"/>
    <p:sldId id="294" r:id="rId16"/>
    <p:sldId id="268" r:id="rId17"/>
    <p:sldId id="295" r:id="rId18"/>
    <p:sldId id="269" r:id="rId19"/>
    <p:sldId id="270" r:id="rId20"/>
    <p:sldId id="301" r:id="rId21"/>
    <p:sldId id="303" r:id="rId22"/>
    <p:sldId id="302" r:id="rId23"/>
    <p:sldId id="307" r:id="rId24"/>
    <p:sldId id="298" r:id="rId25"/>
    <p:sldId id="299" r:id="rId26"/>
    <p:sldId id="300" r:id="rId27"/>
    <p:sldId id="290" r:id="rId28"/>
    <p:sldId id="304" r:id="rId2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CCCC"/>
    <a:srgbClr val="D5D593"/>
    <a:srgbClr val="FFCC66"/>
    <a:srgbClr val="A21E92"/>
    <a:srgbClr val="66FFCC"/>
    <a:srgbClr val="A9D18E"/>
    <a:srgbClr val="F2F1DA"/>
    <a:srgbClr val="AEAE34"/>
    <a:srgbClr val="EBF3E9"/>
    <a:srgbClr val="DAE9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7" autoAdjust="0"/>
    <p:restoredTop sz="94667" autoAdjust="0"/>
  </p:normalViewPr>
  <p:slideViewPr>
    <p:cSldViewPr snapToGrid="0" showGuides="1">
      <p:cViewPr>
        <p:scale>
          <a:sx n="90" d="100"/>
          <a:sy n="90" d="100"/>
        </p:scale>
        <p:origin x="-516" y="540"/>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iana%20Sof&#237;a\Desktop\Observaciones%20de%20Clase%20en%20el%20Aula\AULA%20OBSERV%20REALIZADAS\TERESA%20MART&#205;NEZ%20ESTRADA\15DJN1028V_3C_10_28_JUN_2016.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iana%20Sof&#237;a\Desktop\Observaciones%20de%20Clase%20en%20el%20Aula\AULA%20OBSERV%20REALIZADAS\TERESA%20MART&#205;NEZ%20ESTRADA\15DJN1028V_3C_10_28_JUN_2016.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barChart>
        <c:barDir val="col"/>
        <c:grouping val="clustered"/>
        <c:ser>
          <c:idx val="0"/>
          <c:order val="0"/>
          <c:tx>
            <c:strRef>
              <c:f>Tiempo!$D$50</c:f>
              <c:strCache>
                <c:ptCount val="1"/>
                <c:pt idx="0">
                  <c:v>Grupo 3C</c:v>
                </c:pt>
              </c:strCache>
            </c:strRef>
          </c:tx>
          <c:spPr>
            <a:solidFill>
              <a:schemeClr val="accent1">
                <a:lumMod val="75000"/>
              </a:schemeClr>
            </a:solidFill>
            <a:ln>
              <a:noFill/>
            </a:ln>
            <a:effectLst>
              <a:outerShdw blurRad="50800" dist="38100" dir="2700000" algn="tl" rotWithShape="0">
                <a:prstClr val="black">
                  <a:alpha val="40000"/>
                </a:prstClr>
              </a:outerShdw>
            </a:effectLst>
          </c:spP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MX"/>
              </a:p>
            </c:txPr>
            <c:showVal val="1"/>
            <c:extLst>
              <c:ext xmlns:c15="http://schemas.microsoft.com/office/drawing/2012/chart" uri="{CE6537A1-D6FC-4f65-9D91-7224C49458BB}">
                <c15:layout/>
                <c15:showLeaderLines val="0"/>
              </c:ext>
            </c:extLst>
          </c:dLbls>
          <c:cat>
            <c:strRef>
              <c:f>Tiempo!$C$51:$C$54</c:f>
              <c:strCache>
                <c:ptCount val="4"/>
                <c:pt idx="0">
                  <c:v>Actividades Académicas</c:v>
                </c:pt>
                <c:pt idx="1">
                  <c:v>Disciplina</c:v>
                </c:pt>
                <c:pt idx="2">
                  <c:v>Administración de la Clase</c:v>
                </c:pt>
                <c:pt idx="3">
                  <c:v>Docente No Involucrado</c:v>
                </c:pt>
              </c:strCache>
            </c:strRef>
          </c:cat>
          <c:val>
            <c:numRef>
              <c:f>Tiempo!$D$51:$D$54</c:f>
              <c:numCache>
                <c:formatCode>0.0%</c:formatCode>
                <c:ptCount val="4"/>
                <c:pt idx="0">
                  <c:v>0.70000000000000062</c:v>
                </c:pt>
                <c:pt idx="1">
                  <c:v>0.1</c:v>
                </c:pt>
                <c:pt idx="2">
                  <c:v>0.2</c:v>
                </c:pt>
                <c:pt idx="3">
                  <c:v>0</c:v>
                </c:pt>
              </c:numCache>
            </c:numRef>
          </c:val>
        </c:ser>
        <c:ser>
          <c:idx val="1"/>
          <c:order val="1"/>
          <c:tx>
            <c:strRef>
              <c:f>Tiempo!$E$50</c:f>
              <c:strCache>
                <c:ptCount val="1"/>
                <c:pt idx="0">
                  <c:v>Mejores Esc.</c:v>
                </c:pt>
              </c:strCache>
            </c:strRef>
          </c:tx>
          <c:spPr>
            <a:solidFill>
              <a:srgbClr val="339933"/>
            </a:solidFill>
            <a:ln>
              <a:noFill/>
            </a:ln>
            <a:effectLst>
              <a:outerShdw blurRad="50800" dist="38100" dir="2700000" algn="tl" rotWithShape="0">
                <a:prstClr val="black">
                  <a:alpha val="40000"/>
                </a:prstClr>
              </a:outerShdw>
            </a:effectLst>
          </c:spP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MX"/>
              </a:p>
            </c:txPr>
            <c:showVal val="1"/>
            <c:separator>
</c:separator>
            <c:extLst>
              <c:ext xmlns:c15="http://schemas.microsoft.com/office/drawing/2012/chart" uri="{CE6537A1-D6FC-4f65-9D91-7224C49458BB}">
                <c15:layout/>
                <c15:showLeaderLines val="0"/>
              </c:ext>
            </c:extLst>
          </c:dLbls>
          <c:cat>
            <c:strRef>
              <c:f>Tiempo!$C$51:$C$54</c:f>
              <c:strCache>
                <c:ptCount val="4"/>
                <c:pt idx="0">
                  <c:v>Actividades Académicas</c:v>
                </c:pt>
                <c:pt idx="1">
                  <c:v>Disciplina</c:v>
                </c:pt>
                <c:pt idx="2">
                  <c:v>Administración de la Clase</c:v>
                </c:pt>
                <c:pt idx="3">
                  <c:v>Docente No Involucrado</c:v>
                </c:pt>
              </c:strCache>
            </c:strRef>
          </c:cat>
          <c:val>
            <c:numRef>
              <c:f>Tiempo!$E$51:$E$54</c:f>
              <c:numCache>
                <c:formatCode>0.0%</c:formatCode>
                <c:ptCount val="4"/>
                <c:pt idx="0">
                  <c:v>0.70000000000000062</c:v>
                </c:pt>
                <c:pt idx="1">
                  <c:v>1.4000000000000005E-2</c:v>
                </c:pt>
                <c:pt idx="2">
                  <c:v>0.24600000000000019</c:v>
                </c:pt>
                <c:pt idx="3">
                  <c:v>4.0000000000000063E-2</c:v>
                </c:pt>
              </c:numCache>
            </c:numRef>
          </c:val>
        </c:ser>
        <c:ser>
          <c:idx val="2"/>
          <c:order val="2"/>
          <c:tx>
            <c:strRef>
              <c:f>Tiempo!$F$50</c:f>
              <c:strCache>
                <c:ptCount val="1"/>
                <c:pt idx="0">
                  <c:v>Muestra Local</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dLbls>
            <c:dLbl>
              <c:idx val="0"/>
              <c:layout>
                <c:manualLayout>
                  <c:x val="3.5460992907801496E-3"/>
                  <c:y val="0"/>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MX"/>
              </a:p>
            </c:txPr>
            <c:showVal val="1"/>
            <c:extLst>
              <c:ext xmlns:c15="http://schemas.microsoft.com/office/drawing/2012/chart" uri="{CE6537A1-D6FC-4f65-9D91-7224C49458BB}">
                <c15:layout/>
                <c15:showLeaderLines val="0"/>
              </c:ext>
            </c:extLst>
          </c:dLbls>
          <c:cat>
            <c:strRef>
              <c:f>Tiempo!$C$51:$C$54</c:f>
              <c:strCache>
                <c:ptCount val="4"/>
                <c:pt idx="0">
                  <c:v>Actividades Académicas</c:v>
                </c:pt>
                <c:pt idx="1">
                  <c:v>Disciplina</c:v>
                </c:pt>
                <c:pt idx="2">
                  <c:v>Administración de la Clase</c:v>
                </c:pt>
                <c:pt idx="3">
                  <c:v>Docente No Involucrado</c:v>
                </c:pt>
              </c:strCache>
            </c:strRef>
          </c:cat>
          <c:val>
            <c:numRef>
              <c:f>Tiempo!$F$51:$F$54</c:f>
              <c:numCache>
                <c:formatCode>0.0%</c:formatCode>
                <c:ptCount val="4"/>
                <c:pt idx="0">
                  <c:v>0.59200000000000064</c:v>
                </c:pt>
                <c:pt idx="1">
                  <c:v>2.300000000000001E-2</c:v>
                </c:pt>
                <c:pt idx="2">
                  <c:v>0.28400000000000031</c:v>
                </c:pt>
                <c:pt idx="3">
                  <c:v>0.10199999999999998</c:v>
                </c:pt>
              </c:numCache>
            </c:numRef>
          </c:val>
        </c:ser>
        <c:dLbls>
          <c:showVal val="1"/>
        </c:dLbls>
        <c:axId val="55515008"/>
        <c:axId val="55516544"/>
      </c:barChart>
      <c:catAx>
        <c:axId val="5551500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55516544"/>
        <c:crosses val="autoZero"/>
        <c:auto val="1"/>
        <c:lblAlgn val="ctr"/>
        <c:lblOffset val="100"/>
      </c:catAx>
      <c:valAx>
        <c:axId val="55516544"/>
        <c:scaling>
          <c:orientation val="minMax"/>
          <c:max val="1"/>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5515008"/>
        <c:crosses val="autoZero"/>
        <c:crossBetween val="between"/>
      </c:valAx>
      <c:spPr>
        <a:noFill/>
        <a:ln>
          <a:noFill/>
        </a:ln>
        <a:effectLst/>
      </c:spPr>
    </c:plotArea>
    <c:legend>
      <c:legendPos val="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legend>
    <c:dispBlanksAs val="gap"/>
  </c:chart>
  <c:spPr>
    <a:solidFill>
      <a:schemeClr val="bg1"/>
    </a:solidFill>
    <a:ln w="9525" cap="flat" cmpd="sng" algn="ctr">
      <a:noFill/>
      <a:round/>
    </a:ln>
    <a:effectLst/>
  </c:spPr>
  <c:txPr>
    <a:bodyPr/>
    <a:lstStyle/>
    <a:p>
      <a:pPr>
        <a:defRPr/>
      </a:pPr>
      <a:endParaRPr lang="es-MX"/>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2507492339361185E-2"/>
          <c:y val="0.4701070332310156"/>
          <c:w val="0.85822999267896716"/>
          <c:h val="0.50687628453222877"/>
        </c:manualLayout>
      </c:layout>
      <c:pie3DChart>
        <c:varyColors val="1"/>
        <c:ser>
          <c:idx val="0"/>
          <c:order val="0"/>
          <c:dPt>
            <c:idx val="0"/>
            <c:spPr>
              <a:noFill/>
              <a:ln w="25400">
                <a:solidFill>
                  <a:schemeClr val="lt1"/>
                </a:solidFill>
              </a:ln>
              <a:effectLst/>
              <a:sp3d contourW="25400">
                <a:contourClr>
                  <a:schemeClr val="lt1"/>
                </a:contourClr>
              </a:sp3d>
            </c:spPr>
          </c:dPt>
          <c:dPt>
            <c:idx val="1"/>
            <c:explosion val="19"/>
            <c:spPr>
              <a:solidFill>
                <a:schemeClr val="accent2">
                  <a:lumMod val="60000"/>
                  <a:lumOff val="40000"/>
                </a:schemeClr>
              </a:solidFill>
              <a:ln w="25400">
                <a:solidFill>
                  <a:schemeClr val="lt1"/>
                </a:solidFill>
              </a:ln>
              <a:effectLst/>
              <a:sp3d contourW="25400">
                <a:contourClr>
                  <a:schemeClr val="lt1"/>
                </a:contourClr>
              </a:sp3d>
            </c:spPr>
          </c:dPt>
          <c:dPt>
            <c:idx val="2"/>
            <c:spPr>
              <a:solidFill>
                <a:schemeClr val="accent6">
                  <a:lumMod val="60000"/>
                  <a:lumOff val="40000"/>
                </a:schemeClr>
              </a:solidFill>
              <a:ln w="25400">
                <a:solidFill>
                  <a:schemeClr val="lt1"/>
                </a:solidFill>
              </a:ln>
              <a:effectLst/>
              <a:sp3d contourW="25400">
                <a:contourClr>
                  <a:schemeClr val="lt1"/>
                </a:contourClr>
              </a:sp3d>
            </c:spPr>
          </c:dPt>
          <c:dLbls>
            <c:delete val="1"/>
          </c:dLbls>
          <c:cat>
            <c:strRef>
              <c:f>Tiempo!$C$56:$C$58</c:f>
              <c:strCache>
                <c:ptCount val="3"/>
                <c:pt idx="0">
                  <c:v>TOTAL DE ALUMNOS 19</c:v>
                </c:pt>
                <c:pt idx="1">
                  <c:v>Promedio de alumnos NO involucrados</c:v>
                </c:pt>
                <c:pt idx="2">
                  <c:v>Promedio de alumnos en actividades</c:v>
                </c:pt>
              </c:strCache>
            </c:strRef>
          </c:cat>
          <c:val>
            <c:numRef>
              <c:f>Tiempo!$D$56:$D$58</c:f>
              <c:numCache>
                <c:formatCode>0.0</c:formatCode>
                <c:ptCount val="3"/>
                <c:pt idx="1">
                  <c:v>0</c:v>
                </c:pt>
                <c:pt idx="2">
                  <c:v>0</c:v>
                </c:pt>
              </c:numCache>
            </c:numRef>
          </c:val>
        </c:ser>
        <c:dLbls>
          <c:showPercent val="1"/>
        </c:dLbls>
      </c:pie3DChart>
      <c:spPr>
        <a:noFill/>
        <a:ln>
          <a:noFill/>
        </a:ln>
        <a:effectLst/>
      </c:spPr>
    </c:plotArea>
    <c:legend>
      <c:legendPos val="t"/>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legendEntry>
      <c:legendEntry>
        <c:idx val="1"/>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MX"/>
          </a:p>
        </c:txPr>
      </c:legendEntry>
      <c:legendEntry>
        <c:idx val="2"/>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MX"/>
          </a:p>
        </c:txPr>
      </c:legendEntry>
      <c:layout>
        <c:manualLayout>
          <c:xMode val="edge"/>
          <c:yMode val="edge"/>
          <c:x val="0"/>
          <c:y val="0.16939612737087109"/>
          <c:w val="0.95049868766404333"/>
          <c:h val="0.2883394175289149"/>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dispBlanksAs val="zero"/>
  </c:chart>
  <c:spPr>
    <a:solidFill>
      <a:schemeClr val="bg1"/>
    </a:solidFill>
    <a:ln w="9525" cap="flat" cmpd="sng" algn="ctr">
      <a:noFill/>
      <a:round/>
    </a:ln>
    <a:effectLst/>
  </c:spPr>
  <c:txPr>
    <a:bodyPr/>
    <a:lstStyle/>
    <a:p>
      <a:pPr>
        <a:defRPr/>
      </a:pPr>
      <a:endParaRPr lang="es-MX"/>
    </a:p>
  </c:txPr>
  <c:externalData r:id="rId1"/>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D039C5A-6B1D-42B3-B684-0741F4CAB5A4}" type="datetimeFigureOut">
              <a:rPr lang="es-MX" smtClean="0"/>
              <a:pPr/>
              <a:t>03/02/2017</a:t>
            </a:fld>
            <a:endParaRPr lang="es-MX"/>
          </a:p>
        </p:txBody>
      </p:sp>
      <p:sp>
        <p:nvSpPr>
          <p:cNvPr id="5" name="Footer Placeholder 4"/>
          <p:cNvSpPr>
            <a:spLocks noGrp="1"/>
          </p:cNvSpPr>
          <p:nvPr>
            <p:ph type="ftr" sz="quarter" idx="11"/>
          </p:nvPr>
        </p:nvSpPr>
        <p:spPr>
          <a:xfrm>
            <a:off x="1921934" y="5054602"/>
            <a:ext cx="4064860" cy="279400"/>
          </a:xfrm>
        </p:spPr>
        <p:txBody>
          <a:bodyPr/>
          <a:lstStyle/>
          <a:p>
            <a:endParaRPr lang="es-MX"/>
          </a:p>
        </p:txBody>
      </p:sp>
      <p:sp>
        <p:nvSpPr>
          <p:cNvPr id="6" name="Slide Number Placeholder 5"/>
          <p:cNvSpPr>
            <a:spLocks noGrp="1"/>
          </p:cNvSpPr>
          <p:nvPr>
            <p:ph type="sldNum" sz="quarter" idx="12"/>
          </p:nvPr>
        </p:nvSpPr>
        <p:spPr>
          <a:xfrm>
            <a:off x="6817317" y="5054602"/>
            <a:ext cx="413483" cy="279400"/>
          </a:xfrm>
        </p:spPr>
        <p:txBody>
          <a:bodyPr/>
          <a:lstStyle/>
          <a:p>
            <a:fld id="{9195E02F-5D42-46BF-8FE4-510128D3EAC2}" type="slidenum">
              <a:rPr lang="es-MX" smtClean="0"/>
              <a:pPr/>
              <a:t>‹Nº›</a:t>
            </a:fld>
            <a:endParaRPr lang="es-MX"/>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0228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95E02F-5D42-46BF-8FE4-510128D3EAC2}" type="slidenum">
              <a:rPr lang="es-MX" smtClean="0"/>
              <a:pPr/>
              <a:t>‹Nº›</a:t>
            </a:fld>
            <a:endParaRPr lang="es-MX"/>
          </a:p>
        </p:txBody>
      </p:sp>
    </p:spTree>
    <p:extLst>
      <p:ext uri="{BB962C8B-B14F-4D97-AF65-F5344CB8AC3E}">
        <p14:creationId xmlns:p14="http://schemas.microsoft.com/office/powerpoint/2010/main" xmlns="" val="75679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5E02F-5D42-46BF-8FE4-510128D3EAC2}" type="slidenum">
              <a:rPr lang="es-MX" smtClean="0"/>
              <a:pPr/>
              <a:t>‹Nº›</a:t>
            </a:fld>
            <a:endParaRPr lang="es-MX"/>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961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5E02F-5D42-46BF-8FE4-510128D3EAC2}" type="slidenum">
              <a:rPr lang="es-MX" smtClean="0"/>
              <a:pPr/>
              <a:t>‹Nº›</a:t>
            </a:fld>
            <a:endParaRPr lang="es-MX"/>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16412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5E02F-5D42-46BF-8FE4-510128D3EAC2}" type="slidenum">
              <a:rPr lang="es-MX" smtClean="0"/>
              <a:pPr/>
              <a:t>‹Nº›</a:t>
            </a:fld>
            <a:endParaRPr lang="es-MX"/>
          </a:p>
        </p:txBody>
      </p:sp>
    </p:spTree>
    <p:extLst>
      <p:ext uri="{BB962C8B-B14F-4D97-AF65-F5344CB8AC3E}">
        <p14:creationId xmlns:p14="http://schemas.microsoft.com/office/powerpoint/2010/main" xmlns="" val="276501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5E02F-5D42-46BF-8FE4-510128D3EAC2}" type="slidenum">
              <a:rPr lang="es-MX" smtClean="0"/>
              <a:pPr/>
              <a:t>‹Nº›</a:t>
            </a:fld>
            <a:endParaRPr lang="es-MX"/>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66416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5E02F-5D42-46BF-8FE4-510128D3EAC2}" type="slidenum">
              <a:rPr lang="es-MX" smtClean="0"/>
              <a:pPr/>
              <a:t>‹Nº›</a:t>
            </a:fld>
            <a:endParaRPr lang="es-MX"/>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5580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5E02F-5D42-46BF-8FE4-510128D3EAC2}" type="slidenum">
              <a:rPr lang="es-MX" smtClean="0"/>
              <a:pPr/>
              <a:t>‹Nº›</a:t>
            </a:fld>
            <a:endParaRPr lang="es-MX"/>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6856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5E02F-5D42-46BF-8FE4-510128D3EAC2}" type="slidenum">
              <a:rPr lang="es-MX" smtClean="0"/>
              <a:pPr/>
              <a:t>‹Nº›</a:t>
            </a:fld>
            <a:endParaRPr lang="es-MX"/>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7178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5E02F-5D42-46BF-8FE4-510128D3EAC2}" type="slidenum">
              <a:rPr lang="es-MX" smtClean="0"/>
              <a:pPr/>
              <a:t>‹Nº›</a:t>
            </a:fld>
            <a:endParaRPr lang="es-MX"/>
          </a:p>
        </p:txBody>
      </p:sp>
    </p:spTree>
    <p:extLst>
      <p:ext uri="{BB962C8B-B14F-4D97-AF65-F5344CB8AC3E}">
        <p14:creationId xmlns:p14="http://schemas.microsoft.com/office/powerpoint/2010/main" xmlns="" val="150083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95E02F-5D42-46BF-8FE4-510128D3EAC2}" type="slidenum">
              <a:rPr lang="es-MX" smtClean="0"/>
              <a:pPr/>
              <a:t>‹Nº›</a:t>
            </a:fld>
            <a:endParaRPr lang="es-MX"/>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7107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95E02F-5D42-46BF-8FE4-510128D3EAC2}" type="slidenum">
              <a:rPr lang="es-MX" smtClean="0"/>
              <a:pPr/>
              <a:t>‹Nº›</a:t>
            </a:fld>
            <a:endParaRPr lang="es-MX"/>
          </a:p>
        </p:txBody>
      </p:sp>
    </p:spTree>
    <p:extLst>
      <p:ext uri="{BB962C8B-B14F-4D97-AF65-F5344CB8AC3E}">
        <p14:creationId xmlns:p14="http://schemas.microsoft.com/office/powerpoint/2010/main" xmlns="" val="28902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95E02F-5D42-46BF-8FE4-510128D3EAC2}" type="slidenum">
              <a:rPr lang="es-MX" smtClean="0"/>
              <a:pPr/>
              <a:t>‹Nº›</a:t>
            </a:fld>
            <a:endParaRPr lang="es-MX"/>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2400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95E02F-5D42-46BF-8FE4-510128D3EAC2}" type="slidenum">
              <a:rPr lang="es-MX" smtClean="0"/>
              <a:pPr/>
              <a:t>‹Nº›</a:t>
            </a:fld>
            <a:endParaRPr lang="es-MX"/>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023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95E02F-5D42-46BF-8FE4-510128D3EAC2}" type="slidenum">
              <a:rPr lang="es-MX" smtClean="0"/>
              <a:pPr/>
              <a:t>‹Nº›</a:t>
            </a:fld>
            <a:endParaRPr lang="es-MX"/>
          </a:p>
        </p:txBody>
      </p:sp>
    </p:spTree>
    <p:extLst>
      <p:ext uri="{BB962C8B-B14F-4D97-AF65-F5344CB8AC3E}">
        <p14:creationId xmlns:p14="http://schemas.microsoft.com/office/powerpoint/2010/main" xmlns="" val="406036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95E02F-5D42-46BF-8FE4-510128D3EAC2}" type="slidenum">
              <a:rPr lang="es-MX" smtClean="0"/>
              <a:pPr/>
              <a:t>‹Nº›</a:t>
            </a:fld>
            <a:endParaRPr lang="es-MX"/>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2300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D039C5A-6B1D-42B3-B684-0741F4CAB5A4}" type="datetimeFigureOut">
              <a:rPr lang="es-MX" smtClean="0"/>
              <a:pPr/>
              <a:t>03/02/2017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95E02F-5D42-46BF-8FE4-510128D3EAC2}" type="slidenum">
              <a:rPr lang="es-MX" smtClean="0"/>
              <a:pPr/>
              <a:t>‹Nº›</a:t>
            </a:fld>
            <a:endParaRPr lang="es-MX"/>
          </a:p>
        </p:txBody>
      </p:sp>
    </p:spTree>
    <p:extLst>
      <p:ext uri="{BB962C8B-B14F-4D97-AF65-F5344CB8AC3E}">
        <p14:creationId xmlns:p14="http://schemas.microsoft.com/office/powerpoint/2010/main" xmlns="" val="376443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039C5A-6B1D-42B3-B684-0741F4CAB5A4}" type="datetimeFigureOut">
              <a:rPr lang="es-MX" smtClean="0"/>
              <a:pPr/>
              <a:t>03/02/2017</a:t>
            </a:fld>
            <a:endParaRPr lang="es-MX"/>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95E02F-5D42-46BF-8FE4-510128D3EAC2}" type="slidenum">
              <a:rPr lang="es-MX" smtClean="0"/>
              <a:pPr/>
              <a:t>‹Nº›</a:t>
            </a:fld>
            <a:endParaRPr lang="es-MX"/>
          </a:p>
        </p:txBody>
      </p:sp>
    </p:spTree>
    <p:extLst>
      <p:ext uri="{BB962C8B-B14F-4D97-AF65-F5344CB8AC3E}">
        <p14:creationId xmlns:p14="http://schemas.microsoft.com/office/powerpoint/2010/main" xmlns="" val="3150564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98394" y="2183641"/>
            <a:ext cx="7547211" cy="2862322"/>
          </a:xfrm>
          <a:prstGeom prst="rect">
            <a:avLst/>
          </a:prstGeom>
        </p:spPr>
        <p:txBody>
          <a:bodyPr wrap="square">
            <a:spAutoFit/>
          </a:bodyPr>
          <a:lstStyle/>
          <a:p>
            <a:pPr algn="ctr"/>
            <a:r>
              <a:rPr lang="es-MX" sz="6000" b="1" i="1" dirty="0">
                <a:solidFill>
                  <a:srgbClr val="7030A0"/>
                </a:solidFill>
              </a:rPr>
              <a:t>Renovación del </a:t>
            </a:r>
            <a:r>
              <a:rPr lang="es-MX" sz="6000" b="1" i="1" dirty="0" smtClean="0">
                <a:solidFill>
                  <a:srgbClr val="7030A0"/>
                </a:solidFill>
              </a:rPr>
              <a:t>Acuerdo de </a:t>
            </a:r>
            <a:r>
              <a:rPr lang="es-MX" sz="6000" b="1" i="1" dirty="0">
                <a:solidFill>
                  <a:srgbClr val="7030A0"/>
                </a:solidFill>
              </a:rPr>
              <a:t>Convivencia Escolar</a:t>
            </a:r>
          </a:p>
        </p:txBody>
      </p:sp>
      <p:sp>
        <p:nvSpPr>
          <p:cNvPr id="4" name="Rectángulo 3"/>
          <p:cNvSpPr/>
          <p:nvPr/>
        </p:nvSpPr>
        <p:spPr>
          <a:xfrm>
            <a:off x="1022229" y="984922"/>
            <a:ext cx="7116792" cy="646331"/>
          </a:xfrm>
          <a:prstGeom prst="rect">
            <a:avLst/>
          </a:prstGeom>
        </p:spPr>
        <p:txBody>
          <a:bodyPr wrap="square">
            <a:spAutoFit/>
          </a:bodyPr>
          <a:lstStyle/>
          <a:p>
            <a:r>
              <a:rPr lang="es-MX" sz="3600" b="1" dirty="0"/>
              <a:t>Programa Nacional de Convivencia</a:t>
            </a:r>
          </a:p>
        </p:txBody>
      </p:sp>
    </p:spTree>
    <p:extLst>
      <p:ext uri="{BB962C8B-B14F-4D97-AF65-F5344CB8AC3E}">
        <p14:creationId xmlns:p14="http://schemas.microsoft.com/office/powerpoint/2010/main" xmlns="" val="4208040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7365" y="1085302"/>
            <a:ext cx="7729269" cy="400110"/>
          </a:xfrm>
          <a:prstGeom prst="rect">
            <a:avLst/>
          </a:prstGeom>
        </p:spPr>
        <p:txBody>
          <a:bodyPr wrap="square">
            <a:spAutoFit/>
          </a:bodyPr>
          <a:lstStyle/>
          <a:p>
            <a:r>
              <a:rPr lang="es-MX" sz="2000" dirty="0">
                <a:latin typeface="Arial Narrow" panose="020B0506020202030204" pitchFamily="34" charset="0"/>
              </a:rPr>
              <a:t>¿Cuáles nos parecen más importantes para ser alcanzados en nuestra escuela? </a:t>
            </a:r>
          </a:p>
        </p:txBody>
      </p:sp>
      <p:sp>
        <p:nvSpPr>
          <p:cNvPr id="3" name="Rectángulo 2"/>
          <p:cNvSpPr/>
          <p:nvPr/>
        </p:nvSpPr>
        <p:spPr>
          <a:xfrm>
            <a:off x="888519" y="2435325"/>
            <a:ext cx="7366961" cy="769441"/>
          </a:xfrm>
          <a:prstGeom prst="rect">
            <a:avLst/>
          </a:prstGeom>
        </p:spPr>
        <p:txBody>
          <a:bodyPr wrap="square">
            <a:spAutoFit/>
          </a:bodyPr>
          <a:lstStyle/>
          <a:p>
            <a:pPr marR="5715" indent="-144145">
              <a:lnSpc>
                <a:spcPct val="110000"/>
              </a:lnSpc>
              <a:spcAft>
                <a:spcPts val="580"/>
              </a:spcAft>
            </a:pPr>
            <a:r>
              <a:rPr lang="es-MX" sz="2000" dirty="0" smtClean="0">
                <a:latin typeface="Arial Narrow" panose="020B0506020202030204" pitchFamily="34" charset="0"/>
              </a:rPr>
              <a:t>3.  ¿Descubrimos </a:t>
            </a:r>
            <a:r>
              <a:rPr lang="es-MX" sz="2000" dirty="0">
                <a:latin typeface="Arial Narrow" panose="020B0506020202030204" pitchFamily="34" charset="0"/>
              </a:rPr>
              <a:t>nuevos problemas de relación o de comportamiento en la convivencia cotidiana de la escuela? ¿Cuáles serían?</a:t>
            </a:r>
          </a:p>
        </p:txBody>
      </p:sp>
      <p:sp>
        <p:nvSpPr>
          <p:cNvPr id="4" name="Rectángulo 3"/>
          <p:cNvSpPr/>
          <p:nvPr/>
        </p:nvSpPr>
        <p:spPr>
          <a:xfrm>
            <a:off x="854015" y="3392488"/>
            <a:ext cx="7435969" cy="769441"/>
          </a:xfrm>
          <a:prstGeom prst="rect">
            <a:avLst/>
          </a:prstGeom>
        </p:spPr>
        <p:txBody>
          <a:bodyPr wrap="square">
            <a:spAutoFit/>
          </a:bodyPr>
          <a:lstStyle/>
          <a:p>
            <a:pPr marR="5715" indent="-144145">
              <a:lnSpc>
                <a:spcPct val="110000"/>
              </a:lnSpc>
              <a:spcAft>
                <a:spcPts val="580"/>
              </a:spcAft>
            </a:pPr>
            <a:r>
              <a:rPr lang="es-MX" sz="2000" dirty="0" smtClean="0">
                <a:latin typeface="Arial Narrow" panose="020B0506020202030204" pitchFamily="34" charset="0"/>
              </a:rPr>
              <a:t>4. ¿Qué </a:t>
            </a:r>
            <a:r>
              <a:rPr lang="es-MX" sz="2000" dirty="0">
                <a:latin typeface="Arial Narrow" panose="020B0506020202030204" pitchFamily="34" charset="0"/>
              </a:rPr>
              <a:t>comentarios </a:t>
            </a:r>
            <a:r>
              <a:rPr lang="es-MX" sz="2000" dirty="0" smtClean="0">
                <a:latin typeface="Arial Narrow" panose="020B0506020202030204" pitchFamily="34" charset="0"/>
              </a:rPr>
              <a:t>puede compartirnos sobre </a:t>
            </a:r>
            <a:r>
              <a:rPr lang="es-MX" sz="2000" dirty="0">
                <a:latin typeface="Arial Narrow" panose="020B0506020202030204" pitchFamily="34" charset="0"/>
              </a:rPr>
              <a:t>la diferencia de los roles de los adultos y los </a:t>
            </a:r>
            <a:r>
              <a:rPr lang="es-MX" sz="2000" dirty="0" smtClean="0">
                <a:latin typeface="Arial Narrow" panose="020B0506020202030204" pitchFamily="34" charset="0"/>
              </a:rPr>
              <a:t>alumnos </a:t>
            </a:r>
            <a:r>
              <a:rPr lang="es-MX" sz="2000" dirty="0">
                <a:latin typeface="Arial Narrow" panose="020B0506020202030204" pitchFamily="34" charset="0"/>
              </a:rPr>
              <a:t>en la convivencia escolar?</a:t>
            </a:r>
          </a:p>
        </p:txBody>
      </p:sp>
      <p:sp>
        <p:nvSpPr>
          <p:cNvPr id="5" name="CuadroTexto 16"/>
          <p:cNvSpPr txBox="1"/>
          <p:nvPr/>
        </p:nvSpPr>
        <p:spPr>
          <a:xfrm>
            <a:off x="561614" y="546726"/>
            <a:ext cx="2298544" cy="400110"/>
          </a:xfrm>
          <a:prstGeom prst="rect">
            <a:avLst/>
          </a:prstGeom>
          <a:solidFill>
            <a:srgbClr val="FFCCCC"/>
          </a:solidFill>
        </p:spPr>
        <p:txBody>
          <a:bodyPr wrap="square" rtlCol="0">
            <a:spAutoFit/>
          </a:bodyPr>
          <a:lstStyle/>
          <a:p>
            <a:r>
              <a:rPr lang="es-MX" sz="2000" b="1" dirty="0" smtClean="0"/>
              <a:t>REFLEXIÓN</a:t>
            </a:r>
            <a:endParaRPr lang="es-MX" sz="2000" b="1" dirty="0"/>
          </a:p>
        </p:txBody>
      </p:sp>
      <p:sp>
        <p:nvSpPr>
          <p:cNvPr id="6" name="5 Rectángulo"/>
          <p:cNvSpPr/>
          <p:nvPr/>
        </p:nvSpPr>
        <p:spPr>
          <a:xfrm>
            <a:off x="1456898" y="1595220"/>
            <a:ext cx="6230203" cy="400110"/>
          </a:xfrm>
          <a:prstGeom prst="rect">
            <a:avLst/>
          </a:prstGeom>
        </p:spPr>
        <p:txBody>
          <a:bodyPr wrap="square">
            <a:spAutoFit/>
          </a:bodyPr>
          <a:lstStyle/>
          <a:p>
            <a:r>
              <a:rPr lang="es-MX" sz="2000" dirty="0" smtClean="0">
                <a:latin typeface="Arial Narrow" panose="020B0506020202030204" pitchFamily="34" charset="0"/>
              </a:rPr>
              <a:t>¿Quiénes deberían lograrlo: los alumnos, los adultos o ambos?</a:t>
            </a:r>
            <a:endParaRPr lang="es-MX" sz="2000" dirty="0">
              <a:latin typeface="Arial Narrow" panose="020B0506020202030204" pitchFamily="34" charset="0"/>
            </a:endParaRPr>
          </a:p>
        </p:txBody>
      </p:sp>
      <p:pic>
        <p:nvPicPr>
          <p:cNvPr id="9" name="Picture 16" descr="Resultado de imagen para imagenes de acuerdos de convivenc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7556" y="4192303"/>
            <a:ext cx="3067084" cy="2044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8" name="7 CuadroTexto"/>
          <p:cNvSpPr txBox="1"/>
          <p:nvPr/>
        </p:nvSpPr>
        <p:spPr>
          <a:xfrm>
            <a:off x="467833" y="6177516"/>
            <a:ext cx="1031358" cy="369332"/>
          </a:xfrm>
          <a:prstGeom prst="rect">
            <a:avLst/>
          </a:prstGeom>
          <a:noFill/>
        </p:spPr>
        <p:txBody>
          <a:bodyPr wrap="square" rtlCol="0">
            <a:spAutoFit/>
          </a:bodyPr>
          <a:lstStyle/>
          <a:p>
            <a:r>
              <a:rPr lang="es-MX" dirty="0" smtClean="0"/>
              <a:t>CAT</a:t>
            </a:r>
            <a:endParaRPr lang="es-MX" dirty="0"/>
          </a:p>
        </p:txBody>
      </p:sp>
    </p:spTree>
    <p:extLst>
      <p:ext uri="{BB962C8B-B14F-4D97-AF65-F5344CB8AC3E}">
        <p14:creationId xmlns:p14="http://schemas.microsoft.com/office/powerpoint/2010/main" xmlns="" val="3380420834"/>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3501" y="1876425"/>
            <a:ext cx="5334000" cy="830997"/>
          </a:xfrm>
          <a:prstGeom prst="rect">
            <a:avLst/>
          </a:prstGeom>
          <a:noFill/>
        </p:spPr>
        <p:txBody>
          <a:bodyPr wrap="square" rtlCol="0">
            <a:spAutoFit/>
          </a:bodyPr>
          <a:lstStyle/>
          <a:p>
            <a:r>
              <a:rPr lang="es-MX" sz="4800" b="1" dirty="0" smtClean="0">
                <a:solidFill>
                  <a:srgbClr val="7030A0"/>
                </a:solidFill>
                <a:latin typeface="Tahoma" pitchFamily="34" charset="0"/>
                <a:ea typeface="Tahoma" pitchFamily="34" charset="0"/>
                <a:cs typeface="Tahoma" pitchFamily="34" charset="0"/>
              </a:rPr>
              <a:t>COMUNICACIÓN</a:t>
            </a:r>
            <a:endParaRPr lang="es-MX" sz="4800" b="1" dirty="0">
              <a:solidFill>
                <a:srgbClr val="7030A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50650" y="1012904"/>
            <a:ext cx="8138508" cy="1938992"/>
          </a:xfrm>
          <a:prstGeom prst="rect">
            <a:avLst/>
          </a:prstGeom>
        </p:spPr>
        <p:txBody>
          <a:bodyPr wrap="square">
            <a:spAutoFit/>
          </a:bodyPr>
          <a:lstStyle/>
          <a:p>
            <a:r>
              <a:rPr lang="es-MX" sz="2000" dirty="0">
                <a:latin typeface="Arial Narrow" panose="020B0506020202030204" pitchFamily="34" charset="0"/>
              </a:rPr>
              <a:t>Construir un acuerdo de convivencia escolar supone abordar el desafío de establecer una verdadera comunicación entre todos: </a:t>
            </a:r>
            <a:endParaRPr lang="es-MX" sz="2000" dirty="0" smtClean="0">
              <a:latin typeface="Arial Narrow" panose="020B0506020202030204" pitchFamily="34" charset="0"/>
            </a:endParaRPr>
          </a:p>
          <a:p>
            <a:pPr>
              <a:buFont typeface="Wingdings" pitchFamily="2" charset="2"/>
              <a:buChar char="Ø"/>
            </a:pPr>
            <a:r>
              <a:rPr lang="es-MX" sz="2000" dirty="0" smtClean="0">
                <a:latin typeface="Arial Narrow" panose="020B0506020202030204" pitchFamily="34" charset="0"/>
              </a:rPr>
              <a:t>directivos </a:t>
            </a:r>
            <a:r>
              <a:rPr lang="es-MX" sz="2000" dirty="0">
                <a:latin typeface="Arial Narrow" panose="020B0506020202030204" pitchFamily="34" charset="0"/>
              </a:rPr>
              <a:t>y docentes, </a:t>
            </a:r>
            <a:endParaRPr lang="es-MX" sz="2000" dirty="0" smtClean="0">
              <a:latin typeface="Arial Narrow" panose="020B0506020202030204" pitchFamily="34" charset="0"/>
            </a:endParaRPr>
          </a:p>
          <a:p>
            <a:pPr>
              <a:buFont typeface="Wingdings" pitchFamily="2" charset="2"/>
              <a:buChar char="Ø"/>
            </a:pPr>
            <a:r>
              <a:rPr lang="es-MX" sz="2000" dirty="0" smtClean="0">
                <a:latin typeface="Arial Narrow" panose="020B0506020202030204" pitchFamily="34" charset="0"/>
              </a:rPr>
              <a:t>docentes </a:t>
            </a:r>
            <a:r>
              <a:rPr lang="es-MX" sz="2000" dirty="0">
                <a:latin typeface="Arial Narrow" panose="020B0506020202030204" pitchFamily="34" charset="0"/>
              </a:rPr>
              <a:t>y alumnos, </a:t>
            </a:r>
            <a:endParaRPr lang="es-MX" sz="2000" dirty="0" smtClean="0">
              <a:latin typeface="Arial Narrow" panose="020B0506020202030204" pitchFamily="34" charset="0"/>
            </a:endParaRPr>
          </a:p>
          <a:p>
            <a:pPr>
              <a:buFont typeface="Wingdings" pitchFamily="2" charset="2"/>
              <a:buChar char="Ø"/>
            </a:pPr>
            <a:r>
              <a:rPr lang="es-MX" sz="2000" dirty="0" smtClean="0">
                <a:latin typeface="Arial Narrow" panose="020B0506020202030204" pitchFamily="34" charset="0"/>
              </a:rPr>
              <a:t>familias </a:t>
            </a:r>
            <a:r>
              <a:rPr lang="es-MX" sz="2000" dirty="0">
                <a:latin typeface="Arial Narrow" panose="020B0506020202030204" pitchFamily="34" charset="0"/>
              </a:rPr>
              <a:t>y escuela, </a:t>
            </a:r>
            <a:endParaRPr lang="es-MX" sz="2000" dirty="0" smtClean="0">
              <a:latin typeface="Arial Narrow" panose="020B0506020202030204" pitchFamily="34" charset="0"/>
            </a:endParaRPr>
          </a:p>
          <a:p>
            <a:pPr>
              <a:buFont typeface="Wingdings" pitchFamily="2" charset="2"/>
              <a:buChar char="Ø"/>
            </a:pPr>
            <a:r>
              <a:rPr lang="es-MX" sz="2000" dirty="0" smtClean="0">
                <a:latin typeface="Arial Narrow" panose="020B0506020202030204" pitchFamily="34" charset="0"/>
              </a:rPr>
              <a:t>personal </a:t>
            </a:r>
            <a:r>
              <a:rPr lang="es-MX" sz="2000" dirty="0">
                <a:latin typeface="Arial Narrow" panose="020B0506020202030204" pitchFamily="34" charset="0"/>
              </a:rPr>
              <a:t>de apoyo educativo y personal docente, </a:t>
            </a:r>
            <a:r>
              <a:rPr lang="es-MX" sz="2000" dirty="0" err="1">
                <a:latin typeface="Arial Narrow" panose="020B0506020202030204" pitchFamily="34" charset="0"/>
              </a:rPr>
              <a:t>etc</a:t>
            </a:r>
            <a:r>
              <a:rPr lang="es-MX" sz="2000" dirty="0" smtClean="0">
                <a:latin typeface="Arial Narrow" panose="020B0506020202030204" pitchFamily="34" charset="0"/>
              </a:rPr>
              <a:t>…</a:t>
            </a:r>
            <a:endParaRPr lang="es-MX" sz="2000" dirty="0">
              <a:latin typeface="Arial Narrow" panose="020B0506020202030204" pitchFamily="34" charset="0"/>
            </a:endParaRPr>
          </a:p>
        </p:txBody>
      </p:sp>
      <p:sp>
        <p:nvSpPr>
          <p:cNvPr id="5" name="Rectángulo 4"/>
          <p:cNvSpPr/>
          <p:nvPr/>
        </p:nvSpPr>
        <p:spPr>
          <a:xfrm>
            <a:off x="660049" y="3039018"/>
            <a:ext cx="7823902" cy="1323439"/>
          </a:xfrm>
          <a:prstGeom prst="rect">
            <a:avLst/>
          </a:prstGeom>
        </p:spPr>
        <p:txBody>
          <a:bodyPr wrap="square">
            <a:spAutoFit/>
          </a:bodyPr>
          <a:lstStyle/>
          <a:p>
            <a:endParaRPr lang="es-MX" sz="2000" dirty="0" smtClean="0">
              <a:latin typeface="Arial Narrow" panose="020B0506020202030204" pitchFamily="34" charset="0"/>
            </a:endParaRPr>
          </a:p>
          <a:p>
            <a:r>
              <a:rPr lang="es-MX" sz="2000" dirty="0" smtClean="0">
                <a:latin typeface="Arial Narrow" panose="020B0506020202030204" pitchFamily="34" charset="0"/>
              </a:rPr>
              <a:t>Ha </a:t>
            </a:r>
            <a:r>
              <a:rPr lang="es-MX" sz="2000" dirty="0">
                <a:latin typeface="Arial Narrow" panose="020B0506020202030204" pitchFamily="34" charset="0"/>
              </a:rPr>
              <a:t>preponderado una comunicación que es reflejo de </a:t>
            </a:r>
            <a:r>
              <a:rPr lang="es-MX" sz="2000" dirty="0" smtClean="0">
                <a:latin typeface="Arial Narrow" panose="020B0506020202030204" pitchFamily="34" charset="0"/>
              </a:rPr>
              <a:t>la </a:t>
            </a:r>
            <a:r>
              <a:rPr lang="es-MX" sz="2000" dirty="0">
                <a:latin typeface="Arial Narrow" panose="020B0506020202030204" pitchFamily="34" charset="0"/>
              </a:rPr>
              <a:t>organización. </a:t>
            </a:r>
            <a:r>
              <a:rPr lang="es-MX" sz="2000" dirty="0" smtClean="0">
                <a:latin typeface="Arial Narrow" panose="020B0506020202030204" pitchFamily="34" charset="0"/>
              </a:rPr>
              <a:t> </a:t>
            </a:r>
          </a:p>
          <a:p>
            <a:r>
              <a:rPr lang="es-MX" sz="2000" dirty="0" smtClean="0">
                <a:latin typeface="Arial Narrow" panose="020B0506020202030204" pitchFamily="34" charset="0"/>
              </a:rPr>
              <a:t>A </a:t>
            </a:r>
            <a:r>
              <a:rPr lang="es-MX" sz="2000" dirty="0">
                <a:latin typeface="Arial Narrow" panose="020B0506020202030204" pitchFamily="34" charset="0"/>
              </a:rPr>
              <a:t>una organización vertical correspondió una comunicación vertical. Esta comunicación </a:t>
            </a:r>
            <a:r>
              <a:rPr lang="es-MX" sz="2000" dirty="0" smtClean="0">
                <a:latin typeface="Arial Narrow" panose="020B0506020202030204" pitchFamily="34" charset="0"/>
              </a:rPr>
              <a:t>tiene </a:t>
            </a:r>
            <a:r>
              <a:rPr lang="es-MX" sz="2000" dirty="0">
                <a:latin typeface="Arial Narrow" panose="020B0506020202030204" pitchFamily="34" charset="0"/>
              </a:rPr>
              <a:t>diversos </a:t>
            </a:r>
            <a:r>
              <a:rPr lang="es-MX" sz="2000" dirty="0" smtClean="0">
                <a:latin typeface="Arial Narrow" panose="020B0506020202030204" pitchFamily="34" charset="0"/>
              </a:rPr>
              <a:t>rasgos:</a:t>
            </a:r>
            <a:endParaRPr lang="es-MX" sz="2000" dirty="0">
              <a:latin typeface="Arial Narrow" panose="020B0506020202030204" pitchFamily="34" charset="0"/>
            </a:endParaRPr>
          </a:p>
        </p:txBody>
      </p:sp>
      <p:sp>
        <p:nvSpPr>
          <p:cNvPr id="11" name="Rectángulo 10"/>
          <p:cNvSpPr/>
          <p:nvPr/>
        </p:nvSpPr>
        <p:spPr>
          <a:xfrm>
            <a:off x="449435" y="4376566"/>
            <a:ext cx="8218694" cy="769441"/>
          </a:xfrm>
          <a:prstGeom prst="rect">
            <a:avLst/>
          </a:prstGeom>
        </p:spPr>
        <p:txBody>
          <a:bodyPr wrap="square">
            <a:spAutoFit/>
          </a:bodyPr>
          <a:lstStyle/>
          <a:p>
            <a:pPr marL="495300" marR="5715" indent="-285750" algn="just">
              <a:lnSpc>
                <a:spcPct val="110000"/>
              </a:lnSpc>
              <a:spcAft>
                <a:spcPts val="580"/>
              </a:spcAft>
              <a:buFont typeface="Wingdings" pitchFamily="2" charset="2"/>
              <a:buChar char="ü"/>
            </a:pPr>
            <a:r>
              <a:rPr lang="es-MX" sz="2000" b="1" dirty="0">
                <a:latin typeface="Arial Narrow" panose="020B0506020202030204" pitchFamily="34" charset="0"/>
              </a:rPr>
              <a:t>Los interlocutores se ubican a “alturas diferentes”, se elevan informes, se bajan resoluciones. </a:t>
            </a:r>
          </a:p>
        </p:txBody>
      </p:sp>
      <p:sp>
        <p:nvSpPr>
          <p:cNvPr id="12" name="Rectángulo 11"/>
          <p:cNvSpPr/>
          <p:nvPr/>
        </p:nvSpPr>
        <p:spPr>
          <a:xfrm>
            <a:off x="449435" y="5091945"/>
            <a:ext cx="8149684" cy="741998"/>
          </a:xfrm>
          <a:prstGeom prst="rect">
            <a:avLst/>
          </a:prstGeom>
        </p:spPr>
        <p:txBody>
          <a:bodyPr wrap="square">
            <a:spAutoFit/>
          </a:bodyPr>
          <a:lstStyle/>
          <a:p>
            <a:pPr marL="495300" marR="5715" indent="-285750" algn="just">
              <a:lnSpc>
                <a:spcPct val="110000"/>
              </a:lnSpc>
              <a:spcAft>
                <a:spcPts val="580"/>
              </a:spcAft>
              <a:buFont typeface="Wingdings" pitchFamily="2" charset="2"/>
              <a:buChar char="ü"/>
            </a:pPr>
            <a:r>
              <a:rPr lang="es-MX" sz="2000" b="1" dirty="0">
                <a:latin typeface="Arial Narrow" panose="020B0506020202030204" pitchFamily="34" charset="0"/>
              </a:rPr>
              <a:t>El recorrido comunicacional es “radial”: los mensajes parten y vuelven a un único centro que es el emisor de mensajes. </a:t>
            </a:r>
          </a:p>
        </p:txBody>
      </p:sp>
      <p:sp>
        <p:nvSpPr>
          <p:cNvPr id="13" name="Rectángulo 12"/>
          <p:cNvSpPr/>
          <p:nvPr/>
        </p:nvSpPr>
        <p:spPr>
          <a:xfrm>
            <a:off x="1884199" y="5807329"/>
            <a:ext cx="4953600" cy="400110"/>
          </a:xfrm>
          <a:prstGeom prst="rect">
            <a:avLst/>
          </a:prstGeom>
        </p:spPr>
        <p:txBody>
          <a:bodyPr wrap="none">
            <a:spAutoFit/>
          </a:bodyPr>
          <a:lstStyle/>
          <a:p>
            <a:pPr marL="285750" indent="-285750">
              <a:buFont typeface="Wingdings" pitchFamily="2" charset="2"/>
              <a:buChar char="ü"/>
            </a:pPr>
            <a:r>
              <a:rPr lang="es-MX" sz="2000" b="1" dirty="0">
                <a:latin typeface="Arial Narrow" panose="020B0506020202030204" pitchFamily="34" charset="0"/>
              </a:rPr>
              <a:t>Se acentúa la formalidad de la comunicación</a:t>
            </a:r>
          </a:p>
        </p:txBody>
      </p:sp>
      <p:sp>
        <p:nvSpPr>
          <p:cNvPr id="9" name="Rectángulo 3"/>
          <p:cNvSpPr/>
          <p:nvPr/>
        </p:nvSpPr>
        <p:spPr>
          <a:xfrm>
            <a:off x="1944898" y="546105"/>
            <a:ext cx="5219699" cy="586314"/>
          </a:xfrm>
          <a:prstGeom prst="rect">
            <a:avLst/>
          </a:prstGeom>
        </p:spPr>
        <p:txBody>
          <a:bodyPr wrap="none">
            <a:spAutoFit/>
          </a:bodyPr>
          <a:lstStyle/>
          <a:p>
            <a:pPr marL="31750">
              <a:lnSpc>
                <a:spcPct val="107000"/>
              </a:lnSpc>
              <a:spcAft>
                <a:spcPts val="9720"/>
              </a:spcAft>
            </a:pPr>
            <a:r>
              <a:rPr lang="es-MX" sz="3000" b="1" dirty="0" smtClean="0"/>
              <a:t>La comunicación en la escuela</a:t>
            </a:r>
            <a:endParaRPr lang="es-MX" sz="3000" b="1" dirty="0"/>
          </a:p>
        </p:txBody>
      </p:sp>
      <p:sp>
        <p:nvSpPr>
          <p:cNvPr id="10" name="9 Rectángulo"/>
          <p:cNvSpPr/>
          <p:nvPr/>
        </p:nvSpPr>
        <p:spPr>
          <a:xfrm>
            <a:off x="5596834" y="2992378"/>
            <a:ext cx="2858475" cy="400110"/>
          </a:xfrm>
          <a:prstGeom prst="rect">
            <a:avLst/>
          </a:prstGeom>
        </p:spPr>
        <p:txBody>
          <a:bodyPr wrap="none">
            <a:spAutoFit/>
          </a:bodyPr>
          <a:lstStyle/>
          <a:p>
            <a:r>
              <a:rPr lang="es-MX" sz="2000" dirty="0" smtClean="0">
                <a:latin typeface="Arial Narrow" panose="020B0506020202030204" pitchFamily="34" charset="0"/>
              </a:rPr>
              <a:t>Esto no será  una tarea fácil.</a:t>
            </a:r>
            <a:endParaRPr lang="es-MX" sz="2000" dirty="0">
              <a:latin typeface="Arial Narrow" panose="020B0506020202030204" pitchFamily="34" charset="0"/>
            </a:endParaRPr>
          </a:p>
        </p:txBody>
      </p:sp>
    </p:spTree>
    <p:extLst>
      <p:ext uri="{BB962C8B-B14F-4D97-AF65-F5344CB8AC3E}">
        <p14:creationId xmlns:p14="http://schemas.microsoft.com/office/powerpoint/2010/main" xmlns="" val="2244751753"/>
      </p:ext>
    </p:extLst>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para Comunicación y organización educativa"/>
          <p:cNvPicPr>
            <a:picLocks noChangeAspect="1" noChangeArrowheads="1"/>
          </p:cNvPicPr>
          <p:nvPr/>
        </p:nvPicPr>
        <p:blipFill>
          <a:blip r:embed="rId2" cstate="print"/>
          <a:srcRect/>
          <a:stretch>
            <a:fillRect/>
          </a:stretch>
        </p:blipFill>
        <p:spPr bwMode="auto">
          <a:xfrm>
            <a:off x="6612340" y="633194"/>
            <a:ext cx="2030438" cy="2030438"/>
          </a:xfrm>
          <a:prstGeom prst="rect">
            <a:avLst/>
          </a:prstGeom>
          <a:ln>
            <a:noFill/>
          </a:ln>
          <a:effectLst>
            <a:outerShdw blurRad="190500" algn="tl" rotWithShape="0">
              <a:srgbClr val="000000">
                <a:alpha val="70000"/>
              </a:srgbClr>
            </a:outerShdw>
          </a:effectLst>
        </p:spPr>
      </p:pic>
      <p:sp>
        <p:nvSpPr>
          <p:cNvPr id="3" name="Rectángulo 2"/>
          <p:cNvSpPr/>
          <p:nvPr/>
        </p:nvSpPr>
        <p:spPr>
          <a:xfrm>
            <a:off x="803329" y="598979"/>
            <a:ext cx="5182801" cy="769441"/>
          </a:xfrm>
          <a:prstGeom prst="rect">
            <a:avLst/>
          </a:prstGeom>
        </p:spPr>
        <p:txBody>
          <a:bodyPr wrap="square">
            <a:spAutoFit/>
          </a:bodyPr>
          <a:lstStyle/>
          <a:p>
            <a:pPr marL="215900" marR="5715" indent="-6350" algn="just">
              <a:lnSpc>
                <a:spcPct val="110000"/>
              </a:lnSpc>
              <a:spcAft>
                <a:spcPts val="1350"/>
              </a:spcAft>
            </a:pPr>
            <a:r>
              <a:rPr lang="es-MX" sz="2000" dirty="0">
                <a:latin typeface="Arial Narrow" panose="020B0506020202030204" pitchFamily="34" charset="0"/>
              </a:rPr>
              <a:t>Este paradigma puede ser válido y eficiente cuando su propósito es </a:t>
            </a:r>
            <a:r>
              <a:rPr lang="es-MX" sz="2000" dirty="0" smtClean="0">
                <a:latin typeface="Arial Narrow" panose="020B0506020202030204" pitchFamily="34" charset="0"/>
              </a:rPr>
              <a:t>normativo.</a:t>
            </a:r>
            <a:endParaRPr lang="es-MX" sz="2000" dirty="0">
              <a:latin typeface="Arial Narrow" panose="020B0506020202030204" pitchFamily="34" charset="0"/>
            </a:endParaRPr>
          </a:p>
        </p:txBody>
      </p:sp>
      <p:sp>
        <p:nvSpPr>
          <p:cNvPr id="7" name="6 Rectángulo"/>
          <p:cNvSpPr/>
          <p:nvPr/>
        </p:nvSpPr>
        <p:spPr>
          <a:xfrm>
            <a:off x="725712" y="1822828"/>
            <a:ext cx="6544101" cy="1815882"/>
          </a:xfrm>
          <a:prstGeom prst="rect">
            <a:avLst/>
          </a:prstGeom>
        </p:spPr>
        <p:txBody>
          <a:bodyPr wrap="square">
            <a:spAutoFit/>
          </a:bodyPr>
          <a:lstStyle/>
          <a:p>
            <a:pPr>
              <a:buFont typeface="Wingdings" pitchFamily="2" charset="2"/>
              <a:buChar char="Ø"/>
            </a:pPr>
            <a:r>
              <a:rPr lang="es-MX" sz="2400" b="1" dirty="0" smtClean="0">
                <a:latin typeface="Arial Narrow" panose="020B0506020202030204" pitchFamily="34" charset="0"/>
              </a:rPr>
              <a:t>No hay comunicación transversal entre los actores educativos. </a:t>
            </a:r>
          </a:p>
          <a:p>
            <a:endParaRPr lang="es-MX" sz="1600" b="1" dirty="0" smtClean="0">
              <a:latin typeface="Arial Narrow" panose="020B0506020202030204" pitchFamily="34" charset="0"/>
            </a:endParaRPr>
          </a:p>
          <a:p>
            <a:pPr>
              <a:buFont typeface="Wingdings" pitchFamily="2" charset="2"/>
              <a:buChar char="Ø"/>
            </a:pPr>
            <a:r>
              <a:rPr lang="es-MX" sz="2400" b="1" dirty="0" smtClean="0">
                <a:latin typeface="Arial Narrow" panose="020B0506020202030204" pitchFamily="34" charset="0"/>
              </a:rPr>
              <a:t>Dificultad para establecer una comunicación cooperativa.</a:t>
            </a:r>
            <a:endParaRPr lang="es-MX" sz="2400" b="1" dirty="0"/>
          </a:p>
        </p:txBody>
      </p:sp>
      <p:sp>
        <p:nvSpPr>
          <p:cNvPr id="10" name="9 CuadroTexto"/>
          <p:cNvSpPr txBox="1"/>
          <p:nvPr/>
        </p:nvSpPr>
        <p:spPr>
          <a:xfrm>
            <a:off x="1261465" y="4284922"/>
            <a:ext cx="7301553" cy="1846659"/>
          </a:xfrm>
          <a:prstGeom prst="rect">
            <a:avLst/>
          </a:prstGeom>
          <a:noFill/>
        </p:spPr>
        <p:txBody>
          <a:bodyPr wrap="square" rtlCol="0">
            <a:spAutoFit/>
          </a:bodyPr>
          <a:lstStyle/>
          <a:p>
            <a:pPr>
              <a:buFont typeface="Wingdings" pitchFamily="2" charset="2"/>
              <a:buChar char="Ø"/>
            </a:pPr>
            <a:r>
              <a:rPr lang="es-MX" sz="2400" b="1" dirty="0" smtClean="0">
                <a:latin typeface="Arial Narrow" panose="020B0506020202030204" pitchFamily="34" charset="0"/>
              </a:rPr>
              <a:t>No hay interacción entre los interlocutores, ni intercambio de significados. </a:t>
            </a:r>
          </a:p>
          <a:p>
            <a:pPr>
              <a:buFont typeface="Wingdings" pitchFamily="2" charset="2"/>
              <a:buChar char="Ø"/>
            </a:pPr>
            <a:endParaRPr lang="es-MX" b="1" dirty="0" smtClean="0">
              <a:latin typeface="Arial Narrow" panose="020B0506020202030204" pitchFamily="34" charset="0"/>
            </a:endParaRPr>
          </a:p>
          <a:p>
            <a:pPr>
              <a:buFont typeface="Wingdings" pitchFamily="2" charset="2"/>
              <a:buChar char="Ø"/>
            </a:pPr>
            <a:r>
              <a:rPr lang="es-MX" sz="2400" b="1" dirty="0" smtClean="0">
                <a:latin typeface="Arial Narrow" panose="020B0506020202030204" pitchFamily="34" charset="0"/>
              </a:rPr>
              <a:t>No se dice lo que se piensa o siente, sino que se “cumple en informar”</a:t>
            </a:r>
          </a:p>
        </p:txBody>
      </p:sp>
      <p:sp>
        <p:nvSpPr>
          <p:cNvPr id="8" name="7 CuadroTexto"/>
          <p:cNvSpPr txBox="1"/>
          <p:nvPr/>
        </p:nvSpPr>
        <p:spPr>
          <a:xfrm>
            <a:off x="723014" y="1350335"/>
            <a:ext cx="1594884" cy="461665"/>
          </a:xfrm>
          <a:prstGeom prst="rect">
            <a:avLst/>
          </a:prstGeom>
          <a:noFill/>
        </p:spPr>
        <p:txBody>
          <a:bodyPr wrap="square" rtlCol="0">
            <a:spAutoFit/>
          </a:bodyPr>
          <a:lstStyle/>
          <a:p>
            <a:r>
              <a:rPr lang="es-MX" sz="2400" b="1" dirty="0" smtClean="0">
                <a:solidFill>
                  <a:srgbClr val="C00000"/>
                </a:solidFill>
              </a:rPr>
              <a:t>PERO:</a:t>
            </a:r>
            <a:endParaRPr lang="es-MX" sz="2400" b="1" dirty="0">
              <a:solidFill>
                <a:srgbClr val="C00000"/>
              </a:solidFill>
            </a:endParaRPr>
          </a:p>
        </p:txBody>
      </p:sp>
    </p:spTree>
    <p:extLst>
      <p:ext uri="{BB962C8B-B14F-4D97-AF65-F5344CB8AC3E}">
        <p14:creationId xmlns:p14="http://schemas.microsoft.com/office/powerpoint/2010/main" xmlns="" val="2299492272"/>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0847" y="1040760"/>
            <a:ext cx="8202305" cy="1200329"/>
          </a:xfrm>
          <a:prstGeom prst="rect">
            <a:avLst/>
          </a:prstGeom>
        </p:spPr>
        <p:txBody>
          <a:bodyPr wrap="square">
            <a:spAutoFit/>
          </a:bodyPr>
          <a:lstStyle/>
          <a:p>
            <a:r>
              <a:rPr lang="es-MX" sz="2400" dirty="0" smtClean="0">
                <a:latin typeface="Tahoma" pitchFamily="34" charset="0"/>
                <a:ea typeface="Tahoma" pitchFamily="34" charset="0"/>
                <a:cs typeface="Tahoma" pitchFamily="34" charset="0"/>
              </a:rPr>
              <a:t>Existe </a:t>
            </a:r>
            <a:r>
              <a:rPr lang="es-MX" sz="2400" dirty="0">
                <a:latin typeface="Tahoma" pitchFamily="34" charset="0"/>
                <a:ea typeface="Tahoma" pitchFamily="34" charset="0"/>
                <a:cs typeface="Tahoma" pitchFamily="34" charset="0"/>
              </a:rPr>
              <a:t>una </a:t>
            </a:r>
            <a:r>
              <a:rPr lang="es-MX" sz="2400" dirty="0" err="1">
                <a:latin typeface="Tahoma" pitchFamily="34" charset="0"/>
                <a:ea typeface="Tahoma" pitchFamily="34" charset="0"/>
                <a:cs typeface="Tahoma" pitchFamily="34" charset="0"/>
              </a:rPr>
              <a:t>micropolítica</a:t>
            </a:r>
            <a:r>
              <a:rPr lang="es-MX" sz="2400" dirty="0">
                <a:latin typeface="Tahoma" pitchFamily="34" charset="0"/>
                <a:ea typeface="Tahoma" pitchFamily="34" charset="0"/>
                <a:cs typeface="Tahoma" pitchFamily="34" charset="0"/>
              </a:rPr>
              <a:t> cotidiana: </a:t>
            </a:r>
            <a:r>
              <a:rPr lang="es-MX" sz="2400" dirty="0" smtClean="0">
                <a:latin typeface="Tahoma" pitchFamily="34" charset="0"/>
                <a:ea typeface="Tahoma" pitchFamily="34" charset="0"/>
                <a:cs typeface="Tahoma" pitchFamily="34" charset="0"/>
              </a:rPr>
              <a:t>alianzas </a:t>
            </a:r>
            <a:r>
              <a:rPr lang="es-MX" sz="2400" dirty="0">
                <a:latin typeface="Tahoma" pitchFamily="34" charset="0"/>
                <a:ea typeface="Tahoma" pitchFamily="34" charset="0"/>
                <a:cs typeface="Tahoma" pitchFamily="34" charset="0"/>
              </a:rPr>
              <a:t>visibles u ocultas, permanentes o transitorias, acumulación o pérdida de poder.</a:t>
            </a:r>
          </a:p>
        </p:txBody>
      </p:sp>
      <p:sp>
        <p:nvSpPr>
          <p:cNvPr id="4" name="Rectángulo 3"/>
          <p:cNvSpPr/>
          <p:nvPr/>
        </p:nvSpPr>
        <p:spPr>
          <a:xfrm>
            <a:off x="1639406" y="2060568"/>
            <a:ext cx="6112522" cy="523220"/>
          </a:xfrm>
          <a:prstGeom prst="rect">
            <a:avLst/>
          </a:prstGeom>
        </p:spPr>
        <p:txBody>
          <a:bodyPr wrap="square">
            <a:spAutoFit/>
          </a:bodyPr>
          <a:lstStyle/>
          <a:p>
            <a:r>
              <a:rPr lang="es-MX" sz="2800" dirty="0" err="1">
                <a:latin typeface="Arial Narrow" panose="020B0506020202030204" pitchFamily="34" charset="0"/>
              </a:rPr>
              <a:t>Basil</a:t>
            </a:r>
            <a:r>
              <a:rPr lang="es-MX" sz="2800" dirty="0">
                <a:latin typeface="Arial Narrow" panose="020B0506020202030204" pitchFamily="34" charset="0"/>
              </a:rPr>
              <a:t> </a:t>
            </a:r>
            <a:r>
              <a:rPr lang="es-MX" sz="2800" dirty="0" err="1">
                <a:latin typeface="Arial Narrow" panose="020B0506020202030204" pitchFamily="34" charset="0"/>
              </a:rPr>
              <a:t>Bernstein</a:t>
            </a:r>
            <a:r>
              <a:rPr lang="es-MX" sz="2800" dirty="0">
                <a:latin typeface="Arial Narrow" panose="020B0506020202030204" pitchFamily="34" charset="0"/>
              </a:rPr>
              <a:t> propone diversas </a:t>
            </a:r>
            <a:r>
              <a:rPr lang="es-MX" sz="2800" dirty="0" smtClean="0">
                <a:latin typeface="Arial Narrow" panose="020B0506020202030204" pitchFamily="34" charset="0"/>
              </a:rPr>
              <a:t>categorías:</a:t>
            </a:r>
            <a:endParaRPr lang="es-MX" sz="2800" dirty="0">
              <a:latin typeface="Arial Narrow" panose="020B0506020202030204" pitchFamily="34" charset="0"/>
            </a:endParaRPr>
          </a:p>
        </p:txBody>
      </p:sp>
      <p:sp>
        <p:nvSpPr>
          <p:cNvPr id="7" name="Rectángulo 6"/>
          <p:cNvSpPr/>
          <p:nvPr/>
        </p:nvSpPr>
        <p:spPr>
          <a:xfrm>
            <a:off x="959601" y="4710336"/>
            <a:ext cx="7470478" cy="323165"/>
          </a:xfrm>
          <a:prstGeom prst="rect">
            <a:avLst/>
          </a:prstGeom>
        </p:spPr>
        <p:txBody>
          <a:bodyPr wrap="square">
            <a:spAutoFit/>
          </a:bodyPr>
          <a:lstStyle/>
          <a:p>
            <a:r>
              <a:rPr lang="es-MX" sz="1500" dirty="0" smtClean="0">
                <a:latin typeface="Arial Narrow" panose="020B0506020202030204" pitchFamily="34" charset="0"/>
              </a:rPr>
              <a:t> </a:t>
            </a:r>
            <a:endParaRPr lang="es-MX" sz="1500" dirty="0">
              <a:latin typeface="Arial Narrow" panose="020B0506020202030204" pitchFamily="34" charset="0"/>
            </a:endParaRPr>
          </a:p>
        </p:txBody>
      </p:sp>
      <p:sp>
        <p:nvSpPr>
          <p:cNvPr id="12" name="Rectángulo 3"/>
          <p:cNvSpPr/>
          <p:nvPr/>
        </p:nvSpPr>
        <p:spPr>
          <a:xfrm>
            <a:off x="341187" y="532459"/>
            <a:ext cx="8379729" cy="516680"/>
          </a:xfrm>
          <a:prstGeom prst="rect">
            <a:avLst/>
          </a:prstGeom>
        </p:spPr>
        <p:txBody>
          <a:bodyPr wrap="square">
            <a:spAutoFit/>
          </a:bodyPr>
          <a:lstStyle/>
          <a:p>
            <a:pPr marL="31750" algn="ctr">
              <a:lnSpc>
                <a:spcPct val="107000"/>
              </a:lnSpc>
              <a:spcAft>
                <a:spcPts val="9720"/>
              </a:spcAft>
            </a:pPr>
            <a:r>
              <a:rPr lang="es-MX" sz="2800" b="1" dirty="0" smtClean="0">
                <a:solidFill>
                  <a:srgbClr val="A21E92"/>
                </a:solidFill>
                <a:latin typeface="Arial Rounded MT Bold" pitchFamily="34" charset="0"/>
              </a:rPr>
              <a:t>Comunicación y relaciones de poder</a:t>
            </a:r>
            <a:endParaRPr lang="es-MX" sz="2800" b="1" dirty="0">
              <a:solidFill>
                <a:srgbClr val="A21E92"/>
              </a:solidFill>
              <a:latin typeface="Arial Rounded MT Bold" pitchFamily="34" charset="0"/>
            </a:endParaRPr>
          </a:p>
        </p:txBody>
      </p:sp>
      <p:graphicFrame>
        <p:nvGraphicFramePr>
          <p:cNvPr id="11" name="10 Tabla"/>
          <p:cNvGraphicFramePr>
            <a:graphicFrameLocks noGrp="1"/>
          </p:cNvGraphicFramePr>
          <p:nvPr/>
        </p:nvGraphicFramePr>
        <p:xfrm>
          <a:off x="696036" y="2752440"/>
          <a:ext cx="7751928" cy="3413760"/>
        </p:xfrm>
        <a:graphic>
          <a:graphicData uri="http://schemas.openxmlformats.org/drawingml/2006/table">
            <a:tbl>
              <a:tblPr firstRow="1" bandRow="1">
                <a:tableStyleId>{21E4AEA4-8DFA-4A89-87EB-49C32662AFE0}</a:tableStyleId>
              </a:tblPr>
              <a:tblGrid>
                <a:gridCol w="4114089"/>
                <a:gridCol w="3637839"/>
              </a:tblGrid>
              <a:tr h="382869">
                <a:tc>
                  <a:txBody>
                    <a:bodyPr/>
                    <a:lstStyle/>
                    <a:p>
                      <a:pPr algn="ctr"/>
                      <a:r>
                        <a:rPr lang="es-MX" sz="2000" b="1" i="1" dirty="0" smtClean="0">
                          <a:solidFill>
                            <a:schemeClr val="tx1"/>
                          </a:solidFill>
                          <a:latin typeface="Arial Narrow" panose="020B0506020202030204" pitchFamily="34" charset="0"/>
                        </a:rPr>
                        <a:t>La categoría de código</a:t>
                      </a:r>
                      <a:endParaRPr lang="es-MX" sz="2000" dirty="0">
                        <a:solidFill>
                          <a:schemeClr val="tx1"/>
                        </a:solidFill>
                      </a:endParaRPr>
                    </a:p>
                  </a:txBody>
                  <a:tcPr>
                    <a:solidFill>
                      <a:srgbClr val="FFCCC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2000" b="1" i="1" dirty="0" err="1" smtClean="0">
                          <a:solidFill>
                            <a:schemeClr val="tx1"/>
                          </a:solidFill>
                          <a:latin typeface="Arial Narrow" panose="020B0506020202030204" pitchFamily="34" charset="0"/>
                        </a:rPr>
                        <a:t>Enmarcamiento</a:t>
                      </a:r>
                      <a:r>
                        <a:rPr lang="es-MX" sz="2000" b="1" i="1" dirty="0" smtClean="0">
                          <a:solidFill>
                            <a:schemeClr val="tx1"/>
                          </a:solidFill>
                          <a:latin typeface="Arial Narrow" panose="020B0506020202030204" pitchFamily="34" charset="0"/>
                        </a:rPr>
                        <a:t> Comunicacional</a:t>
                      </a:r>
                    </a:p>
                  </a:txBody>
                  <a:tcPr>
                    <a:solidFill>
                      <a:srgbClr val="FFCCCC"/>
                    </a:solidFill>
                  </a:tcPr>
                </a:tc>
              </a:tr>
              <a:tr h="28273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2400" b="1" dirty="0" smtClean="0">
                          <a:latin typeface="Arial Narrow" panose="020B0506020202030204" pitchFamily="34" charset="0"/>
                        </a:rPr>
                        <a:t>Los mensajes pasan a formar parte de la identidad de las personas. </a:t>
                      </a:r>
                    </a:p>
                    <a:p>
                      <a:pPr marL="0" marR="0" indent="0" algn="l" defTabSz="457200" rtl="0" eaLnBrk="1" fontAlgn="auto" latinLnBrk="0" hangingPunct="1">
                        <a:lnSpc>
                          <a:spcPct val="100000"/>
                        </a:lnSpc>
                        <a:spcBef>
                          <a:spcPts val="0"/>
                        </a:spcBef>
                        <a:spcAft>
                          <a:spcPts val="0"/>
                        </a:spcAft>
                        <a:buClrTx/>
                        <a:buSzTx/>
                        <a:buFontTx/>
                        <a:buNone/>
                        <a:tabLst/>
                        <a:defRPr/>
                      </a:pPr>
                      <a:r>
                        <a:rPr lang="es-MX" sz="2400" b="1" dirty="0" smtClean="0">
                          <a:latin typeface="Arial Narrow" panose="020B0506020202030204" pitchFamily="34" charset="0"/>
                        </a:rPr>
                        <a:t>Es la regla organizativa de la comunicación.</a:t>
                      </a:r>
                    </a:p>
                    <a:p>
                      <a:pPr marL="0" marR="0" indent="0" algn="l" defTabSz="457200" rtl="0" eaLnBrk="1" fontAlgn="auto" latinLnBrk="0" hangingPunct="1">
                        <a:lnSpc>
                          <a:spcPct val="100000"/>
                        </a:lnSpc>
                        <a:spcBef>
                          <a:spcPts val="0"/>
                        </a:spcBef>
                        <a:spcAft>
                          <a:spcPts val="0"/>
                        </a:spcAft>
                        <a:buClrTx/>
                        <a:buSzTx/>
                        <a:buFontTx/>
                        <a:buNone/>
                        <a:tabLst/>
                        <a:defRPr/>
                      </a:pPr>
                      <a:r>
                        <a:rPr lang="es-MX" sz="2400" b="1" i="1" dirty="0" smtClean="0">
                          <a:solidFill>
                            <a:srgbClr val="FF0000"/>
                          </a:solidFill>
                          <a:latin typeface="Arial Narrow" panose="020B0506020202030204" pitchFamily="34" charset="0"/>
                        </a:rPr>
                        <a:t>Aislamiento:</a:t>
                      </a:r>
                      <a:r>
                        <a:rPr lang="es-MX" sz="2400" b="1" baseline="0" dirty="0" smtClean="0">
                          <a:latin typeface="Arial Narrow" panose="020B0506020202030204" pitchFamily="34" charset="0"/>
                        </a:rPr>
                        <a:t> </a:t>
                      </a:r>
                      <a:r>
                        <a:rPr lang="es-MX" sz="2400" b="1" dirty="0" smtClean="0">
                          <a:latin typeface="Arial Narrow" panose="020B0506020202030204" pitchFamily="34" charset="0"/>
                        </a:rPr>
                        <a:t>se dificultan los cambios y el crecimiento de la institución.</a:t>
                      </a:r>
                    </a:p>
                  </a:txBody>
                  <a:tcPr/>
                </a:tc>
                <a:tc>
                  <a:txBody>
                    <a:bodyPr/>
                    <a:lstStyle/>
                    <a:p>
                      <a:r>
                        <a:rPr lang="es-MX" sz="2400" b="1" dirty="0" smtClean="0">
                          <a:latin typeface="Arial Narrow" panose="020B0506020202030204" pitchFamily="34" charset="0"/>
                        </a:rPr>
                        <a:t>Uso de tiempo y espacio en la comunicación.</a:t>
                      </a:r>
                    </a:p>
                    <a:p>
                      <a:endParaRPr lang="es-MX" sz="2400" b="1" dirty="0" smtClean="0">
                        <a:latin typeface="Arial Narrow" panose="020B0506020202030204" pitchFamily="34" charset="0"/>
                      </a:endParaRPr>
                    </a:p>
                    <a:p>
                      <a:r>
                        <a:rPr lang="es-MX" sz="2400" b="1" dirty="0" smtClean="0">
                          <a:latin typeface="Arial Narrow" panose="020B0506020202030204" pitchFamily="34" charset="0"/>
                        </a:rPr>
                        <a:t>La escuela envía el mensaje implícito de que hay poco tiempo para decir y para escuchar. </a:t>
                      </a:r>
                    </a:p>
                  </a:txBody>
                  <a:tcPr/>
                </a:tc>
              </a:tr>
            </a:tbl>
          </a:graphicData>
        </a:graphic>
      </p:graphicFrame>
    </p:spTree>
    <p:extLst>
      <p:ext uri="{BB962C8B-B14F-4D97-AF65-F5344CB8AC3E}">
        <p14:creationId xmlns:p14="http://schemas.microsoft.com/office/powerpoint/2010/main" xmlns="" val="98699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8331" y="622293"/>
            <a:ext cx="3770794" cy="400110"/>
          </a:xfrm>
          <a:prstGeom prst="rect">
            <a:avLst/>
          </a:prstGeom>
        </p:spPr>
        <p:txBody>
          <a:bodyPr wrap="square">
            <a:spAutoFit/>
          </a:bodyPr>
          <a:lstStyle/>
          <a:p>
            <a:r>
              <a:rPr lang="es-MX" sz="2000" dirty="0" smtClean="0">
                <a:latin typeface="Arial Narrow" panose="020B0506020202030204" pitchFamily="34" charset="0"/>
              </a:rPr>
              <a:t>Categorías </a:t>
            </a:r>
            <a:r>
              <a:rPr lang="es-MX" sz="2000" dirty="0" err="1" smtClean="0">
                <a:latin typeface="Arial Narrow" panose="020B0506020202030204" pitchFamily="34" charset="0"/>
              </a:rPr>
              <a:t>Basil</a:t>
            </a:r>
            <a:r>
              <a:rPr lang="es-MX" sz="2000" dirty="0" smtClean="0">
                <a:latin typeface="Arial Narrow" panose="020B0506020202030204" pitchFamily="34" charset="0"/>
              </a:rPr>
              <a:t> </a:t>
            </a:r>
            <a:r>
              <a:rPr lang="es-MX" sz="2000" dirty="0" err="1">
                <a:latin typeface="Arial Narrow" panose="020B0506020202030204" pitchFamily="34" charset="0"/>
              </a:rPr>
              <a:t>Bernstein</a:t>
            </a:r>
            <a:r>
              <a:rPr lang="es-MX" sz="2000" dirty="0">
                <a:latin typeface="Arial Narrow" panose="020B0506020202030204" pitchFamily="34" charset="0"/>
              </a:rPr>
              <a:t> </a:t>
            </a:r>
          </a:p>
        </p:txBody>
      </p:sp>
      <p:sp>
        <p:nvSpPr>
          <p:cNvPr id="7" name="Rectángulo 6"/>
          <p:cNvSpPr/>
          <p:nvPr/>
        </p:nvSpPr>
        <p:spPr>
          <a:xfrm>
            <a:off x="959601" y="4710336"/>
            <a:ext cx="7470478" cy="323165"/>
          </a:xfrm>
          <a:prstGeom prst="rect">
            <a:avLst/>
          </a:prstGeom>
        </p:spPr>
        <p:txBody>
          <a:bodyPr wrap="square">
            <a:spAutoFit/>
          </a:bodyPr>
          <a:lstStyle/>
          <a:p>
            <a:r>
              <a:rPr lang="es-MX" sz="1500" dirty="0" smtClean="0">
                <a:latin typeface="Arial Narrow" panose="020B0506020202030204" pitchFamily="34" charset="0"/>
              </a:rPr>
              <a:t> </a:t>
            </a:r>
            <a:endParaRPr lang="es-MX" sz="1500" dirty="0">
              <a:latin typeface="Arial Narrow" panose="020B0506020202030204" pitchFamily="34" charset="0"/>
            </a:endParaRPr>
          </a:p>
        </p:txBody>
      </p:sp>
      <p:graphicFrame>
        <p:nvGraphicFramePr>
          <p:cNvPr id="11" name="10 Tabla"/>
          <p:cNvGraphicFramePr>
            <a:graphicFrameLocks noGrp="1"/>
          </p:cNvGraphicFramePr>
          <p:nvPr/>
        </p:nvGraphicFramePr>
        <p:xfrm>
          <a:off x="696036" y="1199865"/>
          <a:ext cx="7751928" cy="4785360"/>
        </p:xfrm>
        <a:graphic>
          <a:graphicData uri="http://schemas.openxmlformats.org/drawingml/2006/table">
            <a:tbl>
              <a:tblPr firstRow="1" bandRow="1">
                <a:tableStyleId>{21E4AEA4-8DFA-4A89-87EB-49C32662AFE0}</a:tableStyleId>
              </a:tblPr>
              <a:tblGrid>
                <a:gridCol w="3742614"/>
                <a:gridCol w="4009314"/>
              </a:tblGrid>
              <a:tr h="6098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b="1" dirty="0" smtClean="0">
                          <a:solidFill>
                            <a:schemeClr val="tx1">
                              <a:lumMod val="95000"/>
                              <a:lumOff val="5000"/>
                            </a:schemeClr>
                          </a:solidFill>
                          <a:latin typeface="Tahoma" pitchFamily="34" charset="0"/>
                          <a:ea typeface="Tahoma" pitchFamily="34" charset="0"/>
                          <a:cs typeface="Tahoma" pitchFamily="34" charset="0"/>
                        </a:rPr>
                        <a:t>Los propósitos comunicacionales</a:t>
                      </a:r>
                    </a:p>
                  </a:txBody>
                  <a:tcPr>
                    <a:solidFill>
                      <a:srgbClr val="FFCC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b="1" i="1" dirty="0" smtClean="0">
                          <a:solidFill>
                            <a:schemeClr val="tx1">
                              <a:lumMod val="95000"/>
                              <a:lumOff val="5000"/>
                            </a:schemeClr>
                          </a:solidFill>
                          <a:latin typeface="Tahoma" pitchFamily="34" charset="0"/>
                          <a:ea typeface="Tahoma" pitchFamily="34" charset="0"/>
                          <a:cs typeface="Tahoma" pitchFamily="34" charset="0"/>
                        </a:rPr>
                        <a:t>Las Paradojas </a:t>
                      </a:r>
                    </a:p>
                  </a:txBody>
                  <a:tcPr>
                    <a:solidFill>
                      <a:srgbClr val="FFCC66"/>
                    </a:solidFill>
                  </a:tcPr>
                </a:tc>
              </a:tr>
              <a:tr h="28273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2400" b="1" dirty="0" smtClean="0">
                          <a:latin typeface="Arial Narrow" panose="020B0506020202030204" pitchFamily="34" charset="0"/>
                        </a:rPr>
                        <a:t>Guiada por propósitos o intereses y basada en argumentos, es necesario no querer imponer una posición.</a:t>
                      </a:r>
                    </a:p>
                    <a:p>
                      <a:pPr marL="0" marR="0" indent="0" algn="l" defTabSz="457200" rtl="0" eaLnBrk="1" fontAlgn="auto" latinLnBrk="0" hangingPunct="1">
                        <a:lnSpc>
                          <a:spcPct val="100000"/>
                        </a:lnSpc>
                        <a:spcBef>
                          <a:spcPts val="0"/>
                        </a:spcBef>
                        <a:spcAft>
                          <a:spcPts val="0"/>
                        </a:spcAft>
                        <a:buClrTx/>
                        <a:buSzTx/>
                        <a:buFontTx/>
                        <a:buNone/>
                        <a:tabLst/>
                        <a:defRPr/>
                      </a:pPr>
                      <a:r>
                        <a:rPr lang="es-MX" sz="2400" b="1" dirty="0" smtClean="0">
                          <a:latin typeface="Arial Narrow" panose="020B0506020202030204" pitchFamily="34" charset="0"/>
                        </a:rPr>
                        <a:t>Al proponernos revisar nuestros AEC, establecemos una comunicación con el propósito de llegar a acuerdos sobre las normas escolares.</a:t>
                      </a:r>
                    </a:p>
                    <a:p>
                      <a:pPr marL="0" marR="0" indent="0" algn="l" defTabSz="457200" rtl="0" eaLnBrk="1" fontAlgn="auto" latinLnBrk="0" hangingPunct="1">
                        <a:lnSpc>
                          <a:spcPct val="100000"/>
                        </a:lnSpc>
                        <a:spcBef>
                          <a:spcPts val="0"/>
                        </a:spcBef>
                        <a:spcAft>
                          <a:spcPts val="0"/>
                        </a:spcAft>
                        <a:buClrTx/>
                        <a:buSzTx/>
                        <a:buFontTx/>
                        <a:buNone/>
                        <a:tabLst/>
                        <a:defRPr/>
                      </a:pPr>
                      <a:r>
                        <a:rPr lang="es-MX" sz="2400" b="1" dirty="0" smtClean="0">
                          <a:latin typeface="Arial Narrow" panose="020B0506020202030204" pitchFamily="34" charset="0"/>
                        </a:rPr>
                        <a:t>Pacto es diferente a acuerdo.</a:t>
                      </a:r>
                    </a:p>
                  </a:txBody>
                  <a:tcPr/>
                </a:tc>
                <a:tc>
                  <a:txBody>
                    <a:bodyPr/>
                    <a:lstStyle/>
                    <a:p>
                      <a:r>
                        <a:rPr lang="es-MX" sz="2200" b="1" dirty="0" smtClean="0">
                          <a:solidFill>
                            <a:srgbClr val="C00000"/>
                          </a:solidFill>
                          <a:latin typeface="Arial Narrow" panose="020B0506020202030204" pitchFamily="34" charset="0"/>
                        </a:rPr>
                        <a:t>Plantea dos o más demandas simultáneas imposibles de cumplir porque se excluyen entre sí.</a:t>
                      </a:r>
                    </a:p>
                    <a:p>
                      <a:pPr marL="0" marR="0" indent="0" algn="l" defTabSz="457200" rtl="0" eaLnBrk="1" fontAlgn="auto" latinLnBrk="0" hangingPunct="1">
                        <a:lnSpc>
                          <a:spcPct val="100000"/>
                        </a:lnSpc>
                        <a:spcBef>
                          <a:spcPts val="0"/>
                        </a:spcBef>
                        <a:spcAft>
                          <a:spcPts val="0"/>
                        </a:spcAft>
                        <a:buClrTx/>
                        <a:buSzTx/>
                        <a:buFontTx/>
                        <a:buNone/>
                        <a:tabLst/>
                        <a:defRPr/>
                      </a:pPr>
                      <a:r>
                        <a:rPr lang="es-MX" sz="2200" b="1" dirty="0" smtClean="0">
                          <a:latin typeface="Arial Narrow" panose="020B0506020202030204" pitchFamily="34" charset="0"/>
                        </a:rPr>
                        <a:t>Las personas simulan aceptar la demanda del otro aunque esta respuesta no surja de una convicción interna y reservan sus verdaderos sentimientos y forma de pensar.</a:t>
                      </a:r>
                    </a:p>
                    <a:p>
                      <a:pPr marL="0" marR="0" indent="0" algn="l" defTabSz="457200" rtl="0" eaLnBrk="1" fontAlgn="auto" latinLnBrk="0" hangingPunct="1">
                        <a:lnSpc>
                          <a:spcPct val="100000"/>
                        </a:lnSpc>
                        <a:spcBef>
                          <a:spcPts val="0"/>
                        </a:spcBef>
                        <a:spcAft>
                          <a:spcPts val="0"/>
                        </a:spcAft>
                        <a:buClrTx/>
                        <a:buSzTx/>
                        <a:buFontTx/>
                        <a:buNone/>
                        <a:tabLst/>
                        <a:defRPr/>
                      </a:pPr>
                      <a:r>
                        <a:rPr lang="es-MX" sz="2200" b="1" dirty="0" smtClean="0">
                          <a:latin typeface="Arial Narrow" panose="020B0506020202030204" pitchFamily="34" charset="0"/>
                        </a:rPr>
                        <a:t>No confundir el campo de las normas y el campo de los valores.</a:t>
                      </a:r>
                    </a:p>
                    <a:p>
                      <a:endParaRPr lang="es-MX" sz="2400" b="1" dirty="0" smtClean="0">
                        <a:latin typeface="Arial Narrow" panose="020B0506020202030204" pitchFamily="34" charset="0"/>
                      </a:endParaRPr>
                    </a:p>
                  </a:txBody>
                  <a:tcPr/>
                </a:tc>
              </a:tr>
            </a:tbl>
          </a:graphicData>
        </a:graphic>
      </p:graphicFrame>
    </p:spTree>
    <p:extLst>
      <p:ext uri="{BB962C8B-B14F-4D97-AF65-F5344CB8AC3E}">
        <p14:creationId xmlns:p14="http://schemas.microsoft.com/office/powerpoint/2010/main" xmlns="" val="98699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ultado de imagen para Propuesta de trabajo"/>
          <p:cNvPicPr>
            <a:picLocks noChangeAspect="1" noChangeArrowheads="1" noCrop="1"/>
          </p:cNvPicPr>
          <p:nvPr/>
        </p:nvPicPr>
        <p:blipFill>
          <a:blip r:embed="rId2" cstate="print"/>
          <a:srcRect/>
          <a:stretch>
            <a:fillRect/>
          </a:stretch>
        </p:blipFill>
        <p:spPr bwMode="auto">
          <a:xfrm>
            <a:off x="6228034" y="4380615"/>
            <a:ext cx="2268584" cy="1754372"/>
          </a:xfrm>
          <a:prstGeom prst="rect">
            <a:avLst/>
          </a:prstGeom>
          <a:noFill/>
        </p:spPr>
      </p:pic>
      <p:sp>
        <p:nvSpPr>
          <p:cNvPr id="3" name="Rectángulo 2"/>
          <p:cNvSpPr/>
          <p:nvPr/>
        </p:nvSpPr>
        <p:spPr>
          <a:xfrm>
            <a:off x="600168" y="2681203"/>
            <a:ext cx="5832529" cy="3742563"/>
          </a:xfrm>
          <a:prstGeom prst="rect">
            <a:avLst/>
          </a:prstGeom>
        </p:spPr>
        <p:txBody>
          <a:bodyPr wrap="square">
            <a:spAutoFit/>
          </a:bodyPr>
          <a:lstStyle/>
          <a:p>
            <a:pPr marL="473710" marR="5715" algn="just">
              <a:lnSpc>
                <a:spcPct val="110000"/>
              </a:lnSpc>
              <a:spcAft>
                <a:spcPts val="580"/>
              </a:spcAft>
              <a:buFont typeface="Wingdings" pitchFamily="2" charset="2"/>
              <a:buChar char="ü"/>
            </a:pPr>
            <a:endParaRPr lang="es-MX" sz="2000" dirty="0">
              <a:latin typeface="Arial Narrow" panose="020B0506020202030204" pitchFamily="34" charset="0"/>
            </a:endParaRPr>
          </a:p>
          <a:p>
            <a:pPr marL="759460" marR="5715" indent="-285750" algn="just">
              <a:lnSpc>
                <a:spcPct val="110000"/>
              </a:lnSpc>
              <a:spcAft>
                <a:spcPts val="580"/>
              </a:spcAft>
              <a:buFont typeface="Wingdings" pitchFamily="2" charset="2"/>
              <a:buChar char="ü"/>
            </a:pPr>
            <a:r>
              <a:rPr lang="es-MX" sz="2400" b="1" dirty="0" smtClean="0">
                <a:latin typeface="Arial Narrow" panose="020B0506020202030204" pitchFamily="34" charset="0"/>
              </a:rPr>
              <a:t>Cuando </a:t>
            </a:r>
            <a:r>
              <a:rPr lang="es-MX" sz="2400" b="1" dirty="0">
                <a:latin typeface="Arial Narrow" panose="020B0506020202030204" pitchFamily="34" charset="0"/>
              </a:rPr>
              <a:t>hablemos con las familias o con los alumnos de nuestras normas de convivencia, ¿cuál de estas ideas </a:t>
            </a:r>
            <a:r>
              <a:rPr lang="es-MX" sz="2400" b="1" dirty="0" smtClean="0">
                <a:latin typeface="Arial Narrow" panose="020B0506020202030204" pitchFamily="34" charset="0"/>
              </a:rPr>
              <a:t>le gustaría tomar </a:t>
            </a:r>
            <a:r>
              <a:rPr lang="es-MX" sz="2400" b="1" dirty="0">
                <a:latin typeface="Arial Narrow" panose="020B0506020202030204" pitchFamily="34" charset="0"/>
              </a:rPr>
              <a:t>como criterio orientador para establecer una buena comunicación</a:t>
            </a:r>
            <a:r>
              <a:rPr lang="es-MX" sz="2400" b="1" dirty="0" smtClean="0">
                <a:latin typeface="Arial Narrow" panose="020B0506020202030204" pitchFamily="34" charset="0"/>
              </a:rPr>
              <a:t>?</a:t>
            </a:r>
          </a:p>
          <a:p>
            <a:pPr marL="759460" marR="5715" indent="-285750" algn="just">
              <a:lnSpc>
                <a:spcPct val="110000"/>
              </a:lnSpc>
              <a:spcAft>
                <a:spcPts val="580"/>
              </a:spcAft>
              <a:buFont typeface="Wingdings" pitchFamily="2" charset="2"/>
              <a:buChar char="ü"/>
            </a:pPr>
            <a:endParaRPr lang="es-MX" sz="2400" b="1" dirty="0">
              <a:latin typeface="Arial Narrow" panose="020B0506020202030204" pitchFamily="34" charset="0"/>
            </a:endParaRPr>
          </a:p>
          <a:p>
            <a:pPr marL="759460" marR="5715" indent="-285750" algn="just">
              <a:lnSpc>
                <a:spcPct val="110000"/>
              </a:lnSpc>
              <a:spcAft>
                <a:spcPts val="580"/>
              </a:spcAft>
            </a:pPr>
            <a:r>
              <a:rPr lang="es-MX" sz="1400" b="1" dirty="0" smtClean="0">
                <a:latin typeface="Arial Narrow" panose="020B0506020202030204" pitchFamily="34" charset="0"/>
              </a:rPr>
              <a:t>CAT</a:t>
            </a:r>
          </a:p>
        </p:txBody>
      </p:sp>
      <p:sp>
        <p:nvSpPr>
          <p:cNvPr id="4" name="CuadroTexto 16"/>
          <p:cNvSpPr txBox="1"/>
          <p:nvPr/>
        </p:nvSpPr>
        <p:spPr>
          <a:xfrm>
            <a:off x="561614" y="546726"/>
            <a:ext cx="1915771" cy="400110"/>
          </a:xfrm>
          <a:prstGeom prst="rect">
            <a:avLst/>
          </a:prstGeom>
          <a:solidFill>
            <a:srgbClr val="FFCCCC"/>
          </a:solidFill>
        </p:spPr>
        <p:txBody>
          <a:bodyPr wrap="square" rtlCol="0">
            <a:spAutoFit/>
          </a:bodyPr>
          <a:lstStyle/>
          <a:p>
            <a:r>
              <a:rPr lang="es-MX" sz="2000" b="1" dirty="0" smtClean="0"/>
              <a:t>REFLEXIÓN</a:t>
            </a:r>
            <a:endParaRPr lang="es-MX" sz="2000" b="1" dirty="0"/>
          </a:p>
        </p:txBody>
      </p:sp>
      <p:sp>
        <p:nvSpPr>
          <p:cNvPr id="5" name="4 Rectángulo"/>
          <p:cNvSpPr/>
          <p:nvPr/>
        </p:nvSpPr>
        <p:spPr>
          <a:xfrm>
            <a:off x="520995" y="1457240"/>
            <a:ext cx="7942521" cy="1311128"/>
          </a:xfrm>
          <a:prstGeom prst="rect">
            <a:avLst/>
          </a:prstGeom>
        </p:spPr>
        <p:txBody>
          <a:bodyPr wrap="square">
            <a:spAutoFit/>
          </a:bodyPr>
          <a:lstStyle/>
          <a:p>
            <a:pPr marL="759460" marR="5715" indent="-285750">
              <a:lnSpc>
                <a:spcPct val="110000"/>
              </a:lnSpc>
              <a:spcAft>
                <a:spcPts val="580"/>
              </a:spcAft>
              <a:buFont typeface="Wingdings" pitchFamily="2" charset="2"/>
              <a:buChar char="ü"/>
            </a:pPr>
            <a:r>
              <a:rPr lang="es-MX" sz="2400" b="1" dirty="0" smtClean="0">
                <a:solidFill>
                  <a:srgbClr val="002060"/>
                </a:solidFill>
                <a:latin typeface="Arial Narrow" panose="020B0506020202030204" pitchFamily="34" charset="0"/>
              </a:rPr>
              <a:t>Anotar  en binas que nos parece relevante, en que estamos de acuerdo y en desacuerdo con lo que se ha expresado.</a:t>
            </a:r>
            <a:endParaRPr lang="es-MX" sz="2400" b="1" dirty="0">
              <a:solidFill>
                <a:srgbClr val="002060"/>
              </a:solidFill>
              <a:latin typeface="Arial Narrow" panose="020B0506020202030204" pitchFamily="34" charset="0"/>
            </a:endParaRPr>
          </a:p>
        </p:txBody>
      </p:sp>
    </p:spTree>
    <p:extLst>
      <p:ext uri="{BB962C8B-B14F-4D97-AF65-F5344CB8AC3E}">
        <p14:creationId xmlns:p14="http://schemas.microsoft.com/office/powerpoint/2010/main" xmlns="" val="737937393"/>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90649" y="1285875"/>
            <a:ext cx="6181725" cy="2679773"/>
          </a:xfrm>
          <a:prstGeom prst="rect">
            <a:avLst/>
          </a:prstGeom>
        </p:spPr>
        <p:txBody>
          <a:bodyPr wrap="square">
            <a:spAutoFit/>
          </a:bodyPr>
          <a:lstStyle/>
          <a:p>
            <a:pPr marL="31750">
              <a:lnSpc>
                <a:spcPct val="107000"/>
              </a:lnSpc>
              <a:spcAft>
                <a:spcPts val="9720"/>
              </a:spcAft>
            </a:pPr>
            <a:r>
              <a:rPr lang="es-MX" sz="5400" b="1" dirty="0" smtClean="0">
                <a:solidFill>
                  <a:srgbClr val="C00000"/>
                </a:solidFill>
                <a:latin typeface="Tahoma" pitchFamily="34" charset="0"/>
                <a:ea typeface="Tahoma" pitchFamily="34" charset="0"/>
                <a:cs typeface="Tahoma" pitchFamily="34" charset="0"/>
              </a:rPr>
              <a:t>Participación de todos los actores educativos</a:t>
            </a:r>
            <a:endParaRPr lang="es-MX" sz="5400" b="1" dirty="0">
              <a:solidFill>
                <a:srgbClr val="C0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Participación de todos los actores educativos (gif)"/>
          <p:cNvPicPr>
            <a:picLocks noChangeAspect="1" noChangeArrowheads="1" noCrop="1"/>
          </p:cNvPicPr>
          <p:nvPr/>
        </p:nvPicPr>
        <p:blipFill>
          <a:blip r:embed="rId2" cstate="print"/>
          <a:srcRect/>
          <a:stretch>
            <a:fillRect/>
          </a:stretch>
        </p:blipFill>
        <p:spPr bwMode="auto">
          <a:xfrm>
            <a:off x="6162675" y="1136213"/>
            <a:ext cx="2476500" cy="1857375"/>
          </a:xfrm>
          <a:prstGeom prst="rect">
            <a:avLst/>
          </a:prstGeom>
          <a:noFill/>
        </p:spPr>
      </p:pic>
      <p:sp>
        <p:nvSpPr>
          <p:cNvPr id="3" name="Rectángulo 2"/>
          <p:cNvSpPr/>
          <p:nvPr/>
        </p:nvSpPr>
        <p:spPr>
          <a:xfrm>
            <a:off x="605193" y="594662"/>
            <a:ext cx="7609764" cy="707886"/>
          </a:xfrm>
          <a:prstGeom prst="rect">
            <a:avLst/>
          </a:prstGeom>
        </p:spPr>
        <p:txBody>
          <a:bodyPr wrap="square">
            <a:spAutoFit/>
          </a:bodyPr>
          <a:lstStyle/>
          <a:p>
            <a:r>
              <a:rPr lang="es-MX" sz="2000" dirty="0">
                <a:latin typeface="Arial Narrow" panose="020B0506020202030204" pitchFamily="34" charset="0"/>
              </a:rPr>
              <a:t>La calidad normativa de los AEC dependerá de manera especial de la calidad de la participación. </a:t>
            </a:r>
          </a:p>
        </p:txBody>
      </p:sp>
      <p:sp>
        <p:nvSpPr>
          <p:cNvPr id="4" name="Rectángulo 3"/>
          <p:cNvSpPr/>
          <p:nvPr/>
        </p:nvSpPr>
        <p:spPr>
          <a:xfrm>
            <a:off x="2589985" y="1149544"/>
            <a:ext cx="4886594" cy="398827"/>
          </a:xfrm>
          <a:prstGeom prst="rect">
            <a:avLst/>
          </a:prstGeom>
        </p:spPr>
        <p:txBody>
          <a:bodyPr wrap="none">
            <a:spAutoFit/>
          </a:bodyPr>
          <a:lstStyle/>
          <a:p>
            <a:pPr marL="6350" marR="8255" indent="-6350">
              <a:lnSpc>
                <a:spcPct val="108000"/>
              </a:lnSpc>
              <a:spcAft>
                <a:spcPts val="460"/>
              </a:spcAft>
            </a:pPr>
            <a:r>
              <a:rPr lang="es-MX" b="1" i="1" dirty="0">
                <a:latin typeface="Georgia" panose="02040502050405020303" pitchFamily="18" charset="0"/>
              </a:rPr>
              <a:t>¿Quiénes son convocados a participar?</a:t>
            </a:r>
          </a:p>
        </p:txBody>
      </p:sp>
      <p:sp>
        <p:nvSpPr>
          <p:cNvPr id="5" name="Rectángulo 4"/>
          <p:cNvSpPr/>
          <p:nvPr/>
        </p:nvSpPr>
        <p:spPr>
          <a:xfrm>
            <a:off x="789759" y="1494572"/>
            <a:ext cx="5363391" cy="1015663"/>
          </a:xfrm>
          <a:prstGeom prst="rect">
            <a:avLst/>
          </a:prstGeom>
        </p:spPr>
        <p:txBody>
          <a:bodyPr wrap="square">
            <a:spAutoFit/>
          </a:bodyPr>
          <a:lstStyle/>
          <a:p>
            <a:r>
              <a:rPr lang="es-MX" sz="2000" dirty="0" smtClean="0">
                <a:latin typeface="Arial Narrow" panose="020B0506020202030204" pitchFamily="34" charset="0"/>
              </a:rPr>
              <a:t>Incluir </a:t>
            </a:r>
            <a:r>
              <a:rPr lang="es-MX" sz="2000" dirty="0">
                <a:latin typeface="Arial Narrow" panose="020B0506020202030204" pitchFamily="34" charset="0"/>
              </a:rPr>
              <a:t>a todos los que serán </a:t>
            </a:r>
            <a:r>
              <a:rPr lang="es-MX" sz="2000" dirty="0" smtClean="0">
                <a:latin typeface="Arial Narrow" panose="020B0506020202030204" pitchFamily="34" charset="0"/>
              </a:rPr>
              <a:t>afectados: alumnos, </a:t>
            </a:r>
            <a:r>
              <a:rPr lang="es-MX" sz="2000" dirty="0">
                <a:latin typeface="Arial Narrow" panose="020B0506020202030204" pitchFamily="34" charset="0"/>
              </a:rPr>
              <a:t>docentes, </a:t>
            </a:r>
            <a:r>
              <a:rPr lang="es-MX" sz="2000" dirty="0" smtClean="0">
                <a:latin typeface="Arial Narrow" panose="020B0506020202030204" pitchFamily="34" charset="0"/>
              </a:rPr>
              <a:t>padres de familia, </a:t>
            </a:r>
            <a:r>
              <a:rPr lang="es-MX" sz="2000" dirty="0">
                <a:latin typeface="Arial Narrow" panose="020B0506020202030204" pitchFamily="34" charset="0"/>
              </a:rPr>
              <a:t>personal de apoyo </a:t>
            </a:r>
            <a:r>
              <a:rPr lang="es-MX" sz="2000" dirty="0" smtClean="0">
                <a:latin typeface="Arial Narrow" panose="020B0506020202030204" pitchFamily="34" charset="0"/>
              </a:rPr>
              <a:t>(administrativos, asistentes de servicio, cocineras, etc.). </a:t>
            </a:r>
            <a:endParaRPr lang="es-MX" sz="2000" dirty="0">
              <a:latin typeface="Arial Narrow" panose="020B0506020202030204" pitchFamily="34" charset="0"/>
            </a:endParaRPr>
          </a:p>
        </p:txBody>
      </p:sp>
      <p:sp>
        <p:nvSpPr>
          <p:cNvPr id="6" name="Rectángulo 5"/>
          <p:cNvSpPr/>
          <p:nvPr/>
        </p:nvSpPr>
        <p:spPr>
          <a:xfrm>
            <a:off x="1269068" y="2683459"/>
            <a:ext cx="4293483" cy="376065"/>
          </a:xfrm>
          <a:prstGeom prst="rect">
            <a:avLst/>
          </a:prstGeom>
        </p:spPr>
        <p:txBody>
          <a:bodyPr wrap="none">
            <a:spAutoFit/>
          </a:bodyPr>
          <a:lstStyle/>
          <a:p>
            <a:pPr marL="6350" marR="8255" indent="-6350">
              <a:lnSpc>
                <a:spcPct val="108000"/>
              </a:lnSpc>
              <a:spcAft>
                <a:spcPts val="460"/>
              </a:spcAft>
            </a:pPr>
            <a:r>
              <a:rPr lang="es-MX" b="1" i="1" dirty="0">
                <a:latin typeface="Georgia" panose="02040502050405020303" pitchFamily="18" charset="0"/>
              </a:rPr>
              <a:t>¿En qué consiste la participación?</a:t>
            </a:r>
          </a:p>
        </p:txBody>
      </p:sp>
      <p:sp>
        <p:nvSpPr>
          <p:cNvPr id="7" name="Rectángulo 6"/>
          <p:cNvSpPr/>
          <p:nvPr/>
        </p:nvSpPr>
        <p:spPr>
          <a:xfrm>
            <a:off x="895697" y="3192433"/>
            <a:ext cx="7352606" cy="400110"/>
          </a:xfrm>
          <a:prstGeom prst="rect">
            <a:avLst/>
          </a:prstGeom>
        </p:spPr>
        <p:txBody>
          <a:bodyPr wrap="square">
            <a:spAutoFit/>
          </a:bodyPr>
          <a:lstStyle/>
          <a:p>
            <a:pPr algn="ctr"/>
            <a:r>
              <a:rPr lang="es-MX" sz="2000" dirty="0" smtClean="0">
                <a:latin typeface="Arial Narrow" panose="020B0506020202030204" pitchFamily="34" charset="0"/>
              </a:rPr>
              <a:t>Es </a:t>
            </a:r>
            <a:r>
              <a:rPr lang="es-MX" sz="2000" dirty="0">
                <a:latin typeface="Arial Narrow" panose="020B0506020202030204" pitchFamily="34" charset="0"/>
              </a:rPr>
              <a:t>“ser parte de algo</a:t>
            </a:r>
            <a:r>
              <a:rPr lang="es-MX" sz="2000" dirty="0" smtClean="0">
                <a:latin typeface="Arial Narrow" panose="020B0506020202030204" pitchFamily="34" charset="0"/>
              </a:rPr>
              <a:t>", haber intervenido </a:t>
            </a:r>
            <a:r>
              <a:rPr lang="es-MX" sz="2000" dirty="0">
                <a:latin typeface="Arial Narrow" panose="020B0506020202030204" pitchFamily="34" charset="0"/>
              </a:rPr>
              <a:t>en su </a:t>
            </a:r>
            <a:r>
              <a:rPr lang="es-MX" sz="2000" b="1" u="sng" dirty="0">
                <a:latin typeface="Arial Narrow" panose="020B0506020202030204" pitchFamily="34" charset="0"/>
              </a:rPr>
              <a:t>proceso</a:t>
            </a:r>
            <a:r>
              <a:rPr lang="es-MX" sz="2000" dirty="0">
                <a:latin typeface="Arial Narrow" panose="020B0506020202030204" pitchFamily="34" charset="0"/>
              </a:rPr>
              <a:t> de </a:t>
            </a:r>
            <a:r>
              <a:rPr lang="es-MX" sz="2000" dirty="0" smtClean="0">
                <a:latin typeface="Arial Narrow" panose="020B0506020202030204" pitchFamily="34" charset="0"/>
              </a:rPr>
              <a:t>producción:</a:t>
            </a:r>
          </a:p>
        </p:txBody>
      </p:sp>
      <p:graphicFrame>
        <p:nvGraphicFramePr>
          <p:cNvPr id="11" name="10 Tabla"/>
          <p:cNvGraphicFramePr>
            <a:graphicFrameLocks noGrp="1"/>
          </p:cNvGraphicFramePr>
          <p:nvPr/>
        </p:nvGraphicFramePr>
        <p:xfrm>
          <a:off x="614362" y="3967717"/>
          <a:ext cx="7915275" cy="1752600"/>
        </p:xfrm>
        <a:graphic>
          <a:graphicData uri="http://schemas.openxmlformats.org/drawingml/2006/table">
            <a:tbl>
              <a:tblPr firstRow="1" bandRow="1">
                <a:tableStyleId>{5C22544A-7EE6-4342-B048-85BDC9FD1C3A}</a:tableStyleId>
              </a:tblPr>
              <a:tblGrid>
                <a:gridCol w="7915275"/>
              </a:tblGrid>
              <a:tr h="370840">
                <a:tc>
                  <a:txBody>
                    <a:bodyPr/>
                    <a:lstStyle/>
                    <a:p>
                      <a:r>
                        <a:rPr lang="es-MX" sz="1800" dirty="0" smtClean="0">
                          <a:solidFill>
                            <a:schemeClr val="tx1"/>
                          </a:solidFill>
                          <a:latin typeface="Arial Narrow" panose="020B0506020202030204" pitchFamily="34" charset="0"/>
                        </a:rPr>
                        <a:t>a) Estar informado sobre el proyecto, sobre su desarrollo y sobre el producto final</a:t>
                      </a:r>
                      <a:endParaRPr lang="es-MX" dirty="0">
                        <a:solidFill>
                          <a:schemeClr val="tx1"/>
                        </a:solidFill>
                      </a:endParaRPr>
                    </a:p>
                  </a:txBody>
                  <a:tcPr>
                    <a:solidFill>
                      <a:srgbClr val="66FFCC"/>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dirty="0" smtClean="0">
                          <a:solidFill>
                            <a:schemeClr val="tx1"/>
                          </a:solidFill>
                          <a:latin typeface="Arial Narrow" panose="020B0506020202030204" pitchFamily="34" charset="0"/>
                        </a:rPr>
                        <a:t>b)    Expresar la propia opinión, haber sido reconocido como un interlocutor válido en el debate.</a:t>
                      </a:r>
                    </a:p>
                  </a:txBody>
                  <a:tcPr>
                    <a:solidFill>
                      <a:srgbClr val="FFCCCC"/>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dirty="0" smtClean="0">
                          <a:solidFill>
                            <a:schemeClr val="tx1"/>
                          </a:solidFill>
                          <a:latin typeface="Arial Narrow" panose="020B0506020202030204" pitchFamily="34" charset="0"/>
                        </a:rPr>
                        <a:t>c)    Poder elegir y decidir a través del voto.</a:t>
                      </a:r>
                    </a:p>
                  </a:txBody>
                  <a:tcPr>
                    <a:solidFill>
                      <a:schemeClr val="accent1">
                        <a:lumMod val="60000"/>
                        <a:lumOff val="4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dirty="0" smtClean="0">
                          <a:solidFill>
                            <a:schemeClr val="tx1"/>
                          </a:solidFill>
                          <a:latin typeface="Arial Narrow" panose="020B0506020202030204" pitchFamily="34" charset="0"/>
                        </a:rPr>
                        <a:t>d)    Haber recibido un rol específico en el proyecto.</a:t>
                      </a:r>
                    </a:p>
                  </a:txBody>
                  <a:tcPr>
                    <a:solidFill>
                      <a:srgbClr val="FFCC66"/>
                    </a:solidFill>
                  </a:tcPr>
                </a:tc>
              </a:tr>
            </a:tbl>
          </a:graphicData>
        </a:graphic>
      </p:graphicFrame>
    </p:spTree>
    <p:extLst>
      <p:ext uri="{BB962C8B-B14F-4D97-AF65-F5344CB8AC3E}">
        <p14:creationId xmlns:p14="http://schemas.microsoft.com/office/powerpoint/2010/main" xmlns="" val="4164436810"/>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sultado de imagen para en que consiste la participacion de todos los actores educativos  (Gif)"/>
          <p:cNvPicPr>
            <a:picLocks noChangeAspect="1" noChangeArrowheads="1"/>
          </p:cNvPicPr>
          <p:nvPr/>
        </p:nvPicPr>
        <p:blipFill>
          <a:blip r:embed="rId2" cstate="print"/>
          <a:srcRect/>
          <a:stretch>
            <a:fillRect/>
          </a:stretch>
        </p:blipFill>
        <p:spPr bwMode="auto">
          <a:xfrm>
            <a:off x="5082417" y="2641739"/>
            <a:ext cx="3038001" cy="3038001"/>
          </a:xfrm>
          <a:prstGeom prst="rect">
            <a:avLst/>
          </a:prstGeom>
          <a:noFill/>
        </p:spPr>
      </p:pic>
      <p:sp>
        <p:nvSpPr>
          <p:cNvPr id="3" name="Rectángulo 2"/>
          <p:cNvSpPr/>
          <p:nvPr/>
        </p:nvSpPr>
        <p:spPr>
          <a:xfrm>
            <a:off x="932698" y="968102"/>
            <a:ext cx="7278603" cy="2123658"/>
          </a:xfrm>
          <a:prstGeom prst="rect">
            <a:avLst/>
          </a:prstGeom>
        </p:spPr>
        <p:txBody>
          <a:bodyPr wrap="square">
            <a:spAutoFit/>
          </a:bodyPr>
          <a:lstStyle/>
          <a:p>
            <a:pPr marL="6350" marR="5715" indent="-6350" algn="just">
              <a:lnSpc>
                <a:spcPct val="110000"/>
              </a:lnSpc>
              <a:spcAft>
                <a:spcPts val="580"/>
              </a:spcAft>
            </a:pPr>
            <a:r>
              <a:rPr lang="es-MX" sz="2400" b="1" dirty="0">
                <a:latin typeface="Tahoma" pitchFamily="34" charset="0"/>
                <a:ea typeface="Tahoma" pitchFamily="34" charset="0"/>
                <a:cs typeface="Tahoma" pitchFamily="34" charset="0"/>
              </a:rPr>
              <a:t>La clave actitudinal para lograr una buena calidad en la participación, está en la apertura que todos tengamos para “ser afectados” por la palabra del otro, hasta el punto de modificar nuestras decisiones previas.</a:t>
            </a:r>
          </a:p>
        </p:txBody>
      </p:sp>
    </p:spTree>
    <p:extLst>
      <p:ext uri="{BB962C8B-B14F-4D97-AF65-F5344CB8AC3E}">
        <p14:creationId xmlns:p14="http://schemas.microsoft.com/office/powerpoint/2010/main" xmlns="" val="271788043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dissolve">
                                      <p:cBhvr>
                                        <p:cTn id="10"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27268" y="464222"/>
            <a:ext cx="3621119" cy="857927"/>
          </a:xfrm>
          <a:prstGeom prst="rect">
            <a:avLst/>
          </a:prstGeom>
        </p:spPr>
        <p:txBody>
          <a:bodyPr wrap="none">
            <a:spAutoFit/>
          </a:bodyPr>
          <a:lstStyle/>
          <a:p>
            <a:pPr marL="31750">
              <a:lnSpc>
                <a:spcPct val="107000"/>
              </a:lnSpc>
              <a:spcAft>
                <a:spcPts val="9720"/>
              </a:spcAft>
            </a:pPr>
            <a:r>
              <a:rPr lang="es-MX" sz="4800" b="1" dirty="0">
                <a:solidFill>
                  <a:srgbClr val="C00000"/>
                </a:solidFill>
              </a:rPr>
              <a:t>Introducción</a:t>
            </a:r>
          </a:p>
        </p:txBody>
      </p:sp>
      <p:sp>
        <p:nvSpPr>
          <p:cNvPr id="5" name="Rectángulo 4"/>
          <p:cNvSpPr/>
          <p:nvPr/>
        </p:nvSpPr>
        <p:spPr>
          <a:xfrm>
            <a:off x="657797" y="1214060"/>
            <a:ext cx="7828406" cy="1514261"/>
          </a:xfrm>
          <a:prstGeom prst="rect">
            <a:avLst/>
          </a:prstGeom>
        </p:spPr>
        <p:txBody>
          <a:bodyPr wrap="square">
            <a:spAutoFit/>
          </a:bodyPr>
          <a:lstStyle/>
          <a:p>
            <a:pPr marL="6350" marR="5715" indent="-6350" algn="just">
              <a:lnSpc>
                <a:spcPct val="110000"/>
              </a:lnSpc>
              <a:spcAft>
                <a:spcPts val="580"/>
              </a:spcAft>
            </a:pPr>
            <a:r>
              <a:rPr lang="es-MX" sz="2800" dirty="0" smtClean="0">
                <a:latin typeface="Berlin Sans FB" pitchFamily="34" charset="0"/>
              </a:rPr>
              <a:t>A continuación se presentan algunos contenidos para facilitar </a:t>
            </a:r>
            <a:r>
              <a:rPr lang="es-MX" sz="2800" dirty="0">
                <a:latin typeface="Berlin Sans FB" pitchFamily="34" charset="0"/>
              </a:rPr>
              <a:t>la revisión y recontratación </a:t>
            </a:r>
            <a:r>
              <a:rPr lang="es-MX" sz="2800" dirty="0" smtClean="0">
                <a:latin typeface="Berlin Sans FB" pitchFamily="34" charset="0"/>
              </a:rPr>
              <a:t>del </a:t>
            </a:r>
            <a:r>
              <a:rPr lang="es-MX" sz="2800" dirty="0">
                <a:latin typeface="Berlin Sans FB" pitchFamily="34" charset="0"/>
              </a:rPr>
              <a:t>Acuerdo Escolar de Convivencia (AEC</a:t>
            </a:r>
            <a:r>
              <a:rPr lang="es-MX" sz="2800" dirty="0" smtClean="0">
                <a:latin typeface="Berlin Sans FB" pitchFamily="34" charset="0"/>
              </a:rPr>
              <a:t>)</a:t>
            </a:r>
            <a:endParaRPr lang="es-MX" sz="2800" dirty="0">
              <a:latin typeface="Berlin Sans FB" pitchFamily="34" charset="0"/>
            </a:endParaRPr>
          </a:p>
        </p:txBody>
      </p:sp>
      <p:sp>
        <p:nvSpPr>
          <p:cNvPr id="7" name="Rectángulo 6"/>
          <p:cNvSpPr/>
          <p:nvPr/>
        </p:nvSpPr>
        <p:spPr>
          <a:xfrm>
            <a:off x="1485579" y="2784180"/>
            <a:ext cx="6172844" cy="634020"/>
          </a:xfrm>
          <a:prstGeom prst="rect">
            <a:avLst/>
          </a:prstGeom>
        </p:spPr>
        <p:txBody>
          <a:bodyPr wrap="none">
            <a:spAutoFit/>
          </a:bodyPr>
          <a:lstStyle/>
          <a:p>
            <a:pPr marL="6350" marR="5715" indent="-6350" algn="just">
              <a:lnSpc>
                <a:spcPct val="110000"/>
              </a:lnSpc>
              <a:spcAft>
                <a:spcPts val="580"/>
              </a:spcAft>
            </a:pPr>
            <a:r>
              <a:rPr lang="es-MX" sz="3200" b="1" i="1" dirty="0" smtClean="0">
                <a:solidFill>
                  <a:srgbClr val="002060"/>
                </a:solidFill>
                <a:latin typeface="Arial Narrow" panose="020B0506020202030204" pitchFamily="34" charset="0"/>
              </a:rPr>
              <a:t>En esta primera parte abordaremos</a:t>
            </a:r>
            <a:r>
              <a:rPr lang="es-MX" sz="3200" b="1" i="1" dirty="0" smtClean="0">
                <a:solidFill>
                  <a:srgbClr val="002060"/>
                </a:solidFill>
              </a:rPr>
              <a:t>:</a:t>
            </a:r>
            <a:endParaRPr lang="es-MX" sz="3200" b="1" i="1" dirty="0">
              <a:solidFill>
                <a:srgbClr val="002060"/>
              </a:solidFill>
            </a:endParaRPr>
          </a:p>
        </p:txBody>
      </p:sp>
      <p:sp>
        <p:nvSpPr>
          <p:cNvPr id="12" name="11 CuadroTexto"/>
          <p:cNvSpPr txBox="1"/>
          <p:nvPr/>
        </p:nvSpPr>
        <p:spPr>
          <a:xfrm>
            <a:off x="773637" y="3583172"/>
            <a:ext cx="7915702" cy="1015663"/>
          </a:xfrm>
          <a:prstGeom prst="rect">
            <a:avLst/>
          </a:prstGeom>
          <a:noFill/>
        </p:spPr>
        <p:txBody>
          <a:bodyPr wrap="square" rtlCol="0">
            <a:spAutoFit/>
          </a:bodyPr>
          <a:lstStyle/>
          <a:p>
            <a:r>
              <a:rPr lang="es-MX" sz="3200" b="1" dirty="0" smtClean="0">
                <a:solidFill>
                  <a:srgbClr val="7030A0"/>
                </a:solidFill>
                <a:latin typeface="Century Gothic" pitchFamily="34" charset="0"/>
              </a:rPr>
              <a:t>1. </a:t>
            </a:r>
            <a:r>
              <a:rPr lang="es-MX" sz="2800" b="1" dirty="0" smtClean="0">
                <a:solidFill>
                  <a:srgbClr val="7030A0"/>
                </a:solidFill>
                <a:latin typeface="Century Gothic" pitchFamily="34" charset="0"/>
              </a:rPr>
              <a:t>El significado de la construcción de un acuerdo de convivencia en la escuela.</a:t>
            </a:r>
          </a:p>
        </p:txBody>
      </p:sp>
      <p:sp>
        <p:nvSpPr>
          <p:cNvPr id="13" name="12 CuadroTexto"/>
          <p:cNvSpPr txBox="1"/>
          <p:nvPr/>
        </p:nvSpPr>
        <p:spPr>
          <a:xfrm>
            <a:off x="803472" y="4729424"/>
            <a:ext cx="8202305" cy="1384995"/>
          </a:xfrm>
          <a:prstGeom prst="rect">
            <a:avLst/>
          </a:prstGeom>
          <a:noFill/>
        </p:spPr>
        <p:txBody>
          <a:bodyPr wrap="square" rtlCol="0">
            <a:spAutoFit/>
          </a:bodyPr>
          <a:lstStyle/>
          <a:p>
            <a:r>
              <a:rPr lang="es-MX" sz="2800" b="1" dirty="0" smtClean="0">
                <a:solidFill>
                  <a:srgbClr val="002060"/>
                </a:solidFill>
                <a:latin typeface="Arial Narrow" panose="020B0506020202030204" pitchFamily="34" charset="0"/>
              </a:rPr>
              <a:t>1.1.  </a:t>
            </a:r>
            <a:r>
              <a:rPr lang="es-MX" sz="2800" dirty="0" smtClean="0">
                <a:solidFill>
                  <a:srgbClr val="002060"/>
                </a:solidFill>
                <a:latin typeface="Arial Rounded MT Bold" pitchFamily="34" charset="0"/>
              </a:rPr>
              <a:t>Plantear la consulta de todos los actores    y  revisar las prácticas de comunicación al interior de la escuela.</a:t>
            </a:r>
          </a:p>
        </p:txBody>
      </p:sp>
    </p:spTree>
    <p:extLst>
      <p:ext uri="{BB962C8B-B14F-4D97-AF65-F5344CB8AC3E}">
        <p14:creationId xmlns:p14="http://schemas.microsoft.com/office/powerpoint/2010/main" xmlns="" val="12377375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4425" y="1714500"/>
            <a:ext cx="4562475" cy="830997"/>
          </a:xfrm>
          <a:prstGeom prst="rect">
            <a:avLst/>
          </a:prstGeom>
          <a:noFill/>
        </p:spPr>
        <p:txBody>
          <a:bodyPr wrap="square" rtlCol="0">
            <a:spAutoFit/>
          </a:bodyPr>
          <a:lstStyle/>
          <a:p>
            <a:r>
              <a:rPr lang="es-MX" sz="4800" b="1" dirty="0" smtClean="0">
                <a:solidFill>
                  <a:srgbClr val="0070C0"/>
                </a:solidFill>
                <a:latin typeface="Tahoma" pitchFamily="34" charset="0"/>
                <a:ea typeface="Tahoma" pitchFamily="34" charset="0"/>
                <a:cs typeface="Tahoma" pitchFamily="34" charset="0"/>
              </a:rPr>
              <a:t>Liderazgo</a:t>
            </a:r>
            <a:endParaRPr lang="es-MX" sz="4800" b="1" dirty="0">
              <a:solidFill>
                <a:srgbClr val="0070C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3767" y="457198"/>
            <a:ext cx="7208875" cy="5909310"/>
          </a:xfrm>
          <a:prstGeom prst="rect">
            <a:avLst/>
          </a:prstGeom>
          <a:noFill/>
        </p:spPr>
        <p:txBody>
          <a:bodyPr wrap="square" rtlCol="0">
            <a:spAutoFit/>
          </a:bodyPr>
          <a:lstStyle/>
          <a:p>
            <a:pPr algn="ctr"/>
            <a:r>
              <a:rPr lang="es-MX" sz="2200" b="1" dirty="0" smtClean="0">
                <a:solidFill>
                  <a:srgbClr val="0070C0"/>
                </a:solidFill>
                <a:latin typeface="Tahoma" pitchFamily="34" charset="0"/>
                <a:ea typeface="Tahoma" pitchFamily="34" charset="0"/>
                <a:cs typeface="Tahoma" pitchFamily="34" charset="0"/>
              </a:rPr>
              <a:t>El modelo democrático de gestión de la convivencia está basado en la participación e inclusión de toda la comunidad educativa. </a:t>
            </a:r>
          </a:p>
          <a:p>
            <a:endParaRPr lang="es-MX" sz="2400" b="1" dirty="0" smtClean="0">
              <a:latin typeface="Tahoma" pitchFamily="34" charset="0"/>
              <a:ea typeface="Tahoma" pitchFamily="34" charset="0"/>
              <a:cs typeface="Tahoma" pitchFamily="34" charset="0"/>
            </a:endParaRPr>
          </a:p>
          <a:p>
            <a:pPr algn="just"/>
            <a:r>
              <a:rPr lang="es-MX" sz="2200" b="1" dirty="0" smtClean="0">
                <a:solidFill>
                  <a:schemeClr val="accent4">
                    <a:lumMod val="75000"/>
                  </a:schemeClr>
                </a:solidFill>
                <a:latin typeface="Tahoma" pitchFamily="34" charset="0"/>
                <a:ea typeface="Tahoma" pitchFamily="34" charset="0"/>
                <a:cs typeface="Tahoma" pitchFamily="34" charset="0"/>
              </a:rPr>
              <a:t>Estos principios que se concretan en el día a día de los centros educativos requieren de una autoridad que ejerza un liderazgo capaz de lograr:</a:t>
            </a:r>
          </a:p>
          <a:p>
            <a:pPr algn="just">
              <a:buFont typeface="Wingdings" pitchFamily="2" charset="2"/>
              <a:buChar char="ü"/>
            </a:pPr>
            <a:r>
              <a:rPr lang="es-MX" sz="2200" b="1" dirty="0" smtClean="0">
                <a:solidFill>
                  <a:schemeClr val="accent4">
                    <a:lumMod val="75000"/>
                  </a:schemeClr>
                </a:solidFill>
                <a:latin typeface="Tahoma" pitchFamily="34" charset="0"/>
                <a:ea typeface="Tahoma" pitchFamily="34" charset="0"/>
                <a:cs typeface="Tahoma" pitchFamily="34" charset="0"/>
              </a:rPr>
              <a:t> Alta eficacia en los procesos de organización.</a:t>
            </a:r>
          </a:p>
          <a:p>
            <a:pPr algn="just">
              <a:buFont typeface="Wingdings" pitchFamily="2" charset="2"/>
              <a:buChar char="ü"/>
            </a:pPr>
            <a:r>
              <a:rPr lang="es-MX" sz="2200" b="1" dirty="0" smtClean="0">
                <a:solidFill>
                  <a:schemeClr val="accent4">
                    <a:lumMod val="75000"/>
                  </a:schemeClr>
                </a:solidFill>
                <a:latin typeface="Tahoma" pitchFamily="34" charset="0"/>
                <a:ea typeface="Tahoma" pitchFamily="34" charset="0"/>
                <a:cs typeface="Tahoma" pitchFamily="34" charset="0"/>
              </a:rPr>
              <a:t> Alta eficacia en los procesos de participación.</a:t>
            </a:r>
          </a:p>
          <a:p>
            <a:pPr algn="just">
              <a:buFont typeface="Wingdings" pitchFamily="2" charset="2"/>
              <a:buChar char="ü"/>
            </a:pPr>
            <a:r>
              <a:rPr lang="es-MX" sz="2200" b="1" dirty="0" smtClean="0">
                <a:solidFill>
                  <a:schemeClr val="accent4">
                    <a:lumMod val="75000"/>
                  </a:schemeClr>
                </a:solidFill>
                <a:latin typeface="Tahoma" pitchFamily="34" charset="0"/>
                <a:ea typeface="Tahoma" pitchFamily="34" charset="0"/>
                <a:cs typeface="Tahoma" pitchFamily="34" charset="0"/>
              </a:rPr>
              <a:t> Buena calidad en la mejora del clima relacional del centro. </a:t>
            </a:r>
          </a:p>
          <a:p>
            <a:endParaRPr lang="es-MX" sz="2400" b="1" dirty="0" smtClean="0">
              <a:latin typeface="Tahoma" pitchFamily="34" charset="0"/>
              <a:ea typeface="Tahoma" pitchFamily="34" charset="0"/>
              <a:cs typeface="Tahoma" pitchFamily="34" charset="0"/>
            </a:endParaRPr>
          </a:p>
          <a:p>
            <a:pPr algn="just"/>
            <a:r>
              <a:rPr lang="es-MX" sz="2200" b="1" dirty="0" smtClean="0">
                <a:solidFill>
                  <a:srgbClr val="002060"/>
                </a:solidFill>
                <a:latin typeface="Tahoma" pitchFamily="34" charset="0"/>
                <a:ea typeface="Tahoma" pitchFamily="34" charset="0"/>
                <a:cs typeface="Tahoma" pitchFamily="34" charset="0"/>
              </a:rPr>
              <a:t>Las escuelas requieren la conjunción de tres modalidades de liderazgo. Se trata de un liderazgo compartido de forma diferencial por todos los miembros de la comunidad educativa.</a:t>
            </a:r>
            <a:endParaRPr lang="es-MX" sz="2200" b="1" dirty="0">
              <a:solidFill>
                <a:srgbClr val="00206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20995" y="624652"/>
          <a:ext cx="8102009" cy="5535671"/>
        </p:xfrm>
        <a:graphic>
          <a:graphicData uri="http://schemas.openxmlformats.org/drawingml/2006/table">
            <a:tbl>
              <a:tblPr firstRow="1" bandRow="1">
                <a:tableStyleId>{F5AB1C69-6EDB-4FF4-983F-18BD219EF322}</a:tableStyleId>
              </a:tblPr>
              <a:tblGrid>
                <a:gridCol w="1998921"/>
                <a:gridCol w="6103088"/>
              </a:tblGrid>
              <a:tr h="1716385">
                <a:tc>
                  <a:txBody>
                    <a:bodyPr/>
                    <a:lstStyle/>
                    <a:p>
                      <a:r>
                        <a:rPr lang="es-MX" b="1" dirty="0" smtClean="0">
                          <a:solidFill>
                            <a:schemeClr val="tx1"/>
                          </a:solidFill>
                          <a:latin typeface="Arial" pitchFamily="34" charset="0"/>
                          <a:cs typeface="Arial" pitchFamily="34" charset="0"/>
                        </a:rPr>
                        <a:t>LIDERAZGO INSTITUCIONAL</a:t>
                      </a:r>
                      <a:endParaRPr lang="es-MX" b="1" dirty="0">
                        <a:solidFill>
                          <a:schemeClr val="tx1"/>
                        </a:solidFill>
                        <a:latin typeface="Arial" pitchFamily="34" charset="0"/>
                        <a:cs typeface="Arial" pitchFamily="34" charset="0"/>
                      </a:endParaRPr>
                    </a:p>
                  </a:txBody>
                  <a:tcPr>
                    <a:solidFill>
                      <a:schemeClr val="accent2">
                        <a:lumMod val="20000"/>
                        <a:lumOff val="80000"/>
                      </a:schemeClr>
                    </a:solidFill>
                  </a:tcPr>
                </a:tc>
                <a:tc>
                  <a:txBody>
                    <a:bodyPr/>
                    <a:lstStyle/>
                    <a:p>
                      <a:pPr>
                        <a:buFont typeface="Wingdings" pitchFamily="2" charset="2"/>
                        <a:buChar char="§"/>
                      </a:pPr>
                      <a:r>
                        <a:rPr lang="es-MX" b="1" dirty="0" smtClean="0">
                          <a:solidFill>
                            <a:schemeClr val="tx1"/>
                          </a:solidFill>
                          <a:latin typeface="Arial" pitchFamily="34" charset="0"/>
                          <a:cs typeface="Arial" pitchFamily="34" charset="0"/>
                        </a:rPr>
                        <a:t>Ofrecer un marco legal.</a:t>
                      </a:r>
                    </a:p>
                    <a:p>
                      <a:pPr>
                        <a:buFont typeface="Wingdings" pitchFamily="2" charset="2"/>
                        <a:buChar char="§"/>
                      </a:pPr>
                      <a:r>
                        <a:rPr lang="es-MX" b="1" dirty="0" smtClean="0">
                          <a:solidFill>
                            <a:schemeClr val="tx1"/>
                          </a:solidFill>
                          <a:latin typeface="Arial" pitchFamily="34" charset="0"/>
                          <a:cs typeface="Arial" pitchFamily="34" charset="0"/>
                        </a:rPr>
                        <a:t>Impulsar modelos democráticos de gestión de la</a:t>
                      </a:r>
                    </a:p>
                    <a:p>
                      <a:pPr>
                        <a:buFont typeface="Wingdings" pitchFamily="2" charset="2"/>
                        <a:buNone/>
                      </a:pPr>
                      <a:r>
                        <a:rPr lang="es-MX" b="1" dirty="0" smtClean="0">
                          <a:solidFill>
                            <a:schemeClr val="tx1"/>
                          </a:solidFill>
                          <a:latin typeface="Arial" pitchFamily="34" charset="0"/>
                          <a:cs typeface="Arial" pitchFamily="34" charset="0"/>
                        </a:rPr>
                        <a:t>  convivencia en los centros educativos.</a:t>
                      </a:r>
                    </a:p>
                    <a:p>
                      <a:pPr>
                        <a:buFont typeface="Wingdings" pitchFamily="2" charset="2"/>
                        <a:buChar char="§"/>
                      </a:pPr>
                      <a:r>
                        <a:rPr lang="es-MX" b="1" dirty="0" smtClean="0">
                          <a:solidFill>
                            <a:schemeClr val="tx1"/>
                          </a:solidFill>
                          <a:latin typeface="Arial" pitchFamily="34" charset="0"/>
                          <a:cs typeface="Arial" pitchFamily="34" charset="0"/>
                        </a:rPr>
                        <a:t>Formar al profesorado.</a:t>
                      </a:r>
                    </a:p>
                    <a:p>
                      <a:pPr>
                        <a:buFont typeface="Wingdings" pitchFamily="2" charset="2"/>
                        <a:buChar char="§"/>
                      </a:pPr>
                      <a:r>
                        <a:rPr lang="es-MX" b="1" dirty="0" smtClean="0">
                          <a:solidFill>
                            <a:schemeClr val="tx1"/>
                          </a:solidFill>
                          <a:latin typeface="Arial" pitchFamily="34" charset="0"/>
                          <a:cs typeface="Arial" pitchFamily="34" charset="0"/>
                        </a:rPr>
                        <a:t>Evaluar y reconocer la mejora de convivencia en los</a:t>
                      </a:r>
                    </a:p>
                    <a:p>
                      <a:pPr>
                        <a:buFont typeface="Wingdings" pitchFamily="2" charset="2"/>
                        <a:buNone/>
                      </a:pPr>
                      <a:r>
                        <a:rPr lang="es-MX" b="1" dirty="0" smtClean="0">
                          <a:solidFill>
                            <a:schemeClr val="tx1"/>
                          </a:solidFill>
                          <a:latin typeface="Arial" pitchFamily="34" charset="0"/>
                          <a:cs typeface="Arial" pitchFamily="34" charset="0"/>
                        </a:rPr>
                        <a:t>  centros.</a:t>
                      </a:r>
                      <a:endParaRPr lang="es-MX" b="1" dirty="0">
                        <a:solidFill>
                          <a:schemeClr val="tx1"/>
                        </a:solidFill>
                        <a:latin typeface="Arial" pitchFamily="34" charset="0"/>
                        <a:cs typeface="Arial" pitchFamily="34" charset="0"/>
                      </a:endParaRPr>
                    </a:p>
                  </a:txBody>
                  <a:tcPr>
                    <a:solidFill>
                      <a:schemeClr val="accent2">
                        <a:lumMod val="20000"/>
                        <a:lumOff val="80000"/>
                      </a:schemeClr>
                    </a:solidFill>
                  </a:tcPr>
                </a:tc>
              </a:tr>
              <a:tr h="1445377">
                <a:tc>
                  <a:txBody>
                    <a:bodyPr/>
                    <a:lstStyle/>
                    <a:p>
                      <a:r>
                        <a:rPr lang="es-MX" b="1" dirty="0" smtClean="0">
                          <a:solidFill>
                            <a:schemeClr val="tx1"/>
                          </a:solidFill>
                          <a:latin typeface="Arial" pitchFamily="34" charset="0"/>
                          <a:cs typeface="Arial" pitchFamily="34" charset="0"/>
                        </a:rPr>
                        <a:t>LIDERAZGO DIRECTIVO</a:t>
                      </a:r>
                      <a:endParaRPr lang="es-MX" b="1" dirty="0">
                        <a:solidFill>
                          <a:schemeClr val="tx1"/>
                        </a:solidFill>
                        <a:latin typeface="Arial" pitchFamily="34" charset="0"/>
                        <a:cs typeface="Arial" pitchFamily="34" charset="0"/>
                      </a:endParaRPr>
                    </a:p>
                  </a:txBody>
                  <a:tcPr/>
                </a:tc>
                <a:tc>
                  <a:txBody>
                    <a:bodyPr/>
                    <a:lstStyle/>
                    <a:p>
                      <a:pPr>
                        <a:buFont typeface="Wingdings" pitchFamily="2" charset="2"/>
                        <a:buChar char="v"/>
                      </a:pPr>
                      <a:r>
                        <a:rPr lang="es-MX" b="1" dirty="0" smtClean="0">
                          <a:solidFill>
                            <a:schemeClr val="tx1"/>
                          </a:solidFill>
                          <a:latin typeface="Arial" pitchFamily="34" charset="0"/>
                          <a:cs typeface="Arial" pitchFamily="34" charset="0"/>
                        </a:rPr>
                        <a:t>Dirigir</a:t>
                      </a:r>
                      <a:r>
                        <a:rPr lang="es-MX" b="1" baseline="0" dirty="0" smtClean="0">
                          <a:solidFill>
                            <a:schemeClr val="tx1"/>
                          </a:solidFill>
                          <a:latin typeface="Arial" pitchFamily="34" charset="0"/>
                          <a:cs typeface="Arial" pitchFamily="34" charset="0"/>
                        </a:rPr>
                        <a:t> la gestión de la convivencia en el centro.</a:t>
                      </a:r>
                    </a:p>
                    <a:p>
                      <a:pPr>
                        <a:buFont typeface="Wingdings" pitchFamily="2" charset="2"/>
                        <a:buChar char="v"/>
                      </a:pPr>
                      <a:r>
                        <a:rPr lang="es-MX" b="1" baseline="0" dirty="0" smtClean="0">
                          <a:solidFill>
                            <a:schemeClr val="tx1"/>
                          </a:solidFill>
                          <a:latin typeface="Arial" pitchFamily="34" charset="0"/>
                          <a:cs typeface="Arial" pitchFamily="34" charset="0"/>
                        </a:rPr>
                        <a:t>Crear las condiciones organizativas necesarias para</a:t>
                      </a:r>
                    </a:p>
                    <a:p>
                      <a:pPr>
                        <a:buFont typeface="Wingdings" pitchFamily="2" charset="2"/>
                        <a:buNone/>
                      </a:pPr>
                      <a:r>
                        <a:rPr lang="es-MX" b="1" baseline="0" dirty="0" smtClean="0">
                          <a:solidFill>
                            <a:schemeClr val="tx1"/>
                          </a:solidFill>
                          <a:latin typeface="Arial" pitchFamily="34" charset="0"/>
                          <a:cs typeface="Arial" pitchFamily="34" charset="0"/>
                        </a:rPr>
                        <a:t>    desarrollar un modelo democrático.</a:t>
                      </a:r>
                    </a:p>
                    <a:p>
                      <a:pPr>
                        <a:buFont typeface="Wingdings" pitchFamily="2" charset="2"/>
                        <a:buChar char="v"/>
                      </a:pPr>
                      <a:r>
                        <a:rPr lang="es-MX" b="1" baseline="0" dirty="0" smtClean="0">
                          <a:solidFill>
                            <a:schemeClr val="tx1"/>
                          </a:solidFill>
                          <a:latin typeface="Arial" pitchFamily="34" charset="0"/>
                          <a:cs typeface="Arial" pitchFamily="34" charset="0"/>
                        </a:rPr>
                        <a:t>Evaluar y reconocer la mejora de la convivencia en</a:t>
                      </a:r>
                    </a:p>
                    <a:p>
                      <a:pPr>
                        <a:buFont typeface="Wingdings" pitchFamily="2" charset="2"/>
                        <a:buNone/>
                      </a:pPr>
                      <a:r>
                        <a:rPr lang="es-MX" b="1" baseline="0" dirty="0" smtClean="0">
                          <a:solidFill>
                            <a:schemeClr val="tx1"/>
                          </a:solidFill>
                          <a:latin typeface="Arial" pitchFamily="34" charset="0"/>
                          <a:cs typeface="Arial" pitchFamily="34" charset="0"/>
                        </a:rPr>
                        <a:t>    el centro.</a:t>
                      </a:r>
                    </a:p>
                  </a:txBody>
                  <a:tcPr/>
                </a:tc>
              </a:tr>
              <a:tr h="2335271">
                <a:tc>
                  <a:txBody>
                    <a:bodyPr/>
                    <a:lstStyle/>
                    <a:p>
                      <a:r>
                        <a:rPr lang="es-MX" b="1" dirty="0" smtClean="0">
                          <a:solidFill>
                            <a:schemeClr val="tx1"/>
                          </a:solidFill>
                          <a:latin typeface="Arial" pitchFamily="34" charset="0"/>
                          <a:cs typeface="Arial" pitchFamily="34" charset="0"/>
                        </a:rPr>
                        <a:t>LIDERAZGO PEDAGÓGICO</a:t>
                      </a:r>
                      <a:endParaRPr lang="es-MX" b="1" dirty="0">
                        <a:solidFill>
                          <a:schemeClr val="tx1"/>
                        </a:solidFill>
                        <a:latin typeface="Arial" pitchFamily="34" charset="0"/>
                        <a:cs typeface="Arial" pitchFamily="34" charset="0"/>
                      </a:endParaRPr>
                    </a:p>
                  </a:txBody>
                  <a:tcPr>
                    <a:solidFill>
                      <a:srgbClr val="66FFCC"/>
                    </a:solidFill>
                  </a:tcPr>
                </a:tc>
                <a:tc>
                  <a:txBody>
                    <a:bodyPr/>
                    <a:lstStyle/>
                    <a:p>
                      <a:pPr>
                        <a:buFont typeface="Wingdings" pitchFamily="2" charset="2"/>
                        <a:buChar char="Ø"/>
                      </a:pPr>
                      <a:r>
                        <a:rPr lang="es-MX" b="1" dirty="0" smtClean="0">
                          <a:solidFill>
                            <a:schemeClr val="tx1"/>
                          </a:solidFill>
                          <a:latin typeface="Arial" pitchFamily="34" charset="0"/>
                          <a:cs typeface="Arial" pitchFamily="34" charset="0"/>
                        </a:rPr>
                        <a:t>Orientar sobre las posibilidades de un modelo </a:t>
                      </a:r>
                    </a:p>
                    <a:p>
                      <a:pPr>
                        <a:buFont typeface="Wingdings" pitchFamily="2" charset="2"/>
                        <a:buNone/>
                      </a:pPr>
                      <a:r>
                        <a:rPr lang="es-MX" b="1" dirty="0" smtClean="0">
                          <a:solidFill>
                            <a:schemeClr val="tx1"/>
                          </a:solidFill>
                          <a:latin typeface="Arial" pitchFamily="34" charset="0"/>
                          <a:cs typeface="Arial" pitchFamily="34" charset="0"/>
                        </a:rPr>
                        <a:t>   democrático y las intervenciones más adecuadas en</a:t>
                      </a:r>
                    </a:p>
                    <a:p>
                      <a:pPr>
                        <a:buFont typeface="Wingdings" pitchFamily="2" charset="2"/>
                        <a:buNone/>
                      </a:pPr>
                      <a:r>
                        <a:rPr lang="es-MX" b="1" dirty="0" smtClean="0">
                          <a:solidFill>
                            <a:schemeClr val="tx1"/>
                          </a:solidFill>
                          <a:latin typeface="Arial" pitchFamily="34" charset="0"/>
                          <a:cs typeface="Arial" pitchFamily="34" charset="0"/>
                        </a:rPr>
                        <a:t>   cada caso.</a:t>
                      </a:r>
                    </a:p>
                    <a:p>
                      <a:pPr>
                        <a:buFont typeface="Wingdings" pitchFamily="2" charset="2"/>
                        <a:buChar char="Ø"/>
                      </a:pPr>
                      <a:r>
                        <a:rPr lang="es-MX" b="1" dirty="0" smtClean="0">
                          <a:solidFill>
                            <a:schemeClr val="tx1"/>
                          </a:solidFill>
                          <a:latin typeface="Arial" pitchFamily="34" charset="0"/>
                          <a:cs typeface="Arial" pitchFamily="34" charset="0"/>
                        </a:rPr>
                        <a:t>Impulsar la creación de estructuras participativas </a:t>
                      </a:r>
                    </a:p>
                    <a:p>
                      <a:pPr>
                        <a:buFont typeface="Wingdings" pitchFamily="2" charset="2"/>
                        <a:buNone/>
                      </a:pPr>
                      <a:r>
                        <a:rPr lang="es-MX" b="1" dirty="0" smtClean="0">
                          <a:solidFill>
                            <a:schemeClr val="tx1"/>
                          </a:solidFill>
                          <a:latin typeface="Arial" pitchFamily="34" charset="0"/>
                          <a:cs typeface="Arial" pitchFamily="34" charset="0"/>
                        </a:rPr>
                        <a:t>    entre los miembros de la comunidad educativa.</a:t>
                      </a:r>
                    </a:p>
                    <a:p>
                      <a:pPr>
                        <a:buFont typeface="Wingdings" pitchFamily="2" charset="2"/>
                        <a:buChar char="Ø"/>
                      </a:pPr>
                      <a:r>
                        <a:rPr lang="es-MX" b="1" dirty="0" smtClean="0">
                          <a:solidFill>
                            <a:schemeClr val="tx1"/>
                          </a:solidFill>
                          <a:latin typeface="Arial" pitchFamily="34" charset="0"/>
                          <a:cs typeface="Arial" pitchFamily="34" charset="0"/>
                        </a:rPr>
                        <a:t>Impulsar la autoformación dentro del centro.</a:t>
                      </a:r>
                    </a:p>
                    <a:p>
                      <a:pPr>
                        <a:buFont typeface="Wingdings" pitchFamily="2" charset="2"/>
                        <a:buChar char="Ø"/>
                      </a:pPr>
                      <a:r>
                        <a:rPr lang="es-MX" b="1" dirty="0" smtClean="0">
                          <a:solidFill>
                            <a:schemeClr val="tx1"/>
                          </a:solidFill>
                          <a:latin typeface="Arial" pitchFamily="34" charset="0"/>
                          <a:cs typeface="Arial" pitchFamily="34" charset="0"/>
                        </a:rPr>
                        <a:t>Ofrecer instrumentos de evaluación del trabajo </a:t>
                      </a:r>
                    </a:p>
                    <a:p>
                      <a:pPr>
                        <a:buFont typeface="Wingdings" pitchFamily="2" charset="2"/>
                        <a:buNone/>
                      </a:pPr>
                      <a:r>
                        <a:rPr lang="es-MX" b="1" dirty="0" smtClean="0">
                          <a:solidFill>
                            <a:schemeClr val="tx1"/>
                          </a:solidFill>
                          <a:latin typeface="Arial" pitchFamily="34" charset="0"/>
                          <a:cs typeface="Arial" pitchFamily="34" charset="0"/>
                        </a:rPr>
                        <a:t>    realizado.</a:t>
                      </a:r>
                      <a:endParaRPr lang="es-MX" b="1" dirty="0">
                        <a:solidFill>
                          <a:schemeClr val="tx1"/>
                        </a:solidFill>
                        <a:latin typeface="Arial" pitchFamily="34" charset="0"/>
                        <a:cs typeface="Arial" pitchFamily="34" charset="0"/>
                      </a:endParaRPr>
                    </a:p>
                  </a:txBody>
                  <a:tcPr>
                    <a:solidFill>
                      <a:srgbClr val="66FFCC"/>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39458" y="1693235"/>
            <a:ext cx="4562475" cy="2308324"/>
          </a:xfrm>
          <a:prstGeom prst="rect">
            <a:avLst/>
          </a:prstGeom>
          <a:noFill/>
        </p:spPr>
        <p:txBody>
          <a:bodyPr wrap="square" rtlCol="0">
            <a:spAutoFit/>
          </a:bodyPr>
          <a:lstStyle/>
          <a:p>
            <a:pPr algn="ctr"/>
            <a:r>
              <a:rPr lang="es-MX" sz="4800" b="1" dirty="0" smtClean="0">
                <a:solidFill>
                  <a:srgbClr val="0070C0"/>
                </a:solidFill>
                <a:latin typeface="Tahoma" pitchFamily="34" charset="0"/>
                <a:ea typeface="Tahoma" pitchFamily="34" charset="0"/>
                <a:cs typeface="Tahoma" pitchFamily="34" charset="0"/>
              </a:rPr>
              <a:t>ESTRATEGIAS E INICIATIVAS</a:t>
            </a:r>
            <a:endParaRPr lang="es-MX" sz="4800" b="1" dirty="0">
              <a:solidFill>
                <a:srgbClr val="0070C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9822" y="627320"/>
            <a:ext cx="6655983" cy="584775"/>
          </a:xfrm>
          <a:prstGeom prst="rect">
            <a:avLst/>
          </a:prstGeom>
          <a:noFill/>
        </p:spPr>
        <p:txBody>
          <a:bodyPr wrap="square" rtlCol="0">
            <a:spAutoFit/>
          </a:bodyPr>
          <a:lstStyle/>
          <a:p>
            <a:r>
              <a:rPr lang="es-MX" sz="3200" b="1" dirty="0" smtClean="0">
                <a:latin typeface="Tahoma" pitchFamily="34" charset="0"/>
                <a:ea typeface="Tahoma" pitchFamily="34" charset="0"/>
                <a:cs typeface="Tahoma" pitchFamily="34" charset="0"/>
              </a:rPr>
              <a:t>ESTRATEGIAS E INICIATIVAS</a:t>
            </a:r>
            <a:endParaRPr lang="es-MX" sz="3200" b="1" dirty="0">
              <a:latin typeface="Tahoma" pitchFamily="34" charset="0"/>
              <a:ea typeface="Tahoma" pitchFamily="34" charset="0"/>
              <a:cs typeface="Tahoma" pitchFamily="34" charset="0"/>
            </a:endParaRPr>
          </a:p>
        </p:txBody>
      </p:sp>
      <p:sp>
        <p:nvSpPr>
          <p:cNvPr id="3" name="2 CuadroTexto"/>
          <p:cNvSpPr txBox="1"/>
          <p:nvPr/>
        </p:nvSpPr>
        <p:spPr>
          <a:xfrm>
            <a:off x="760228" y="1137684"/>
            <a:ext cx="7623544" cy="646331"/>
          </a:xfrm>
          <a:prstGeom prst="rect">
            <a:avLst/>
          </a:prstGeom>
          <a:noFill/>
        </p:spPr>
        <p:txBody>
          <a:bodyPr wrap="square" rtlCol="0">
            <a:spAutoFit/>
          </a:bodyPr>
          <a:lstStyle/>
          <a:p>
            <a:r>
              <a:rPr lang="es-MX" dirty="0" smtClean="0">
                <a:latin typeface="Tahoma" pitchFamily="34" charset="0"/>
                <a:ea typeface="Tahoma" pitchFamily="34" charset="0"/>
                <a:cs typeface="Tahoma" pitchFamily="34" charset="0"/>
              </a:rPr>
              <a:t>Son de reconocida eficacia, es necesario revisar los aspectos de cohesión y estabilidad de docentes y buena comunicación con las familias</a:t>
            </a:r>
            <a:r>
              <a:rPr lang="es-MX" dirty="0" smtClean="0"/>
              <a:t>.</a:t>
            </a:r>
            <a:endParaRPr lang="es-MX" dirty="0"/>
          </a:p>
        </p:txBody>
      </p:sp>
      <p:sp>
        <p:nvSpPr>
          <p:cNvPr id="4" name="3 CuadroTexto"/>
          <p:cNvSpPr txBox="1"/>
          <p:nvPr/>
        </p:nvSpPr>
        <p:spPr>
          <a:xfrm>
            <a:off x="850604" y="1924493"/>
            <a:ext cx="6624083" cy="523220"/>
          </a:xfrm>
          <a:prstGeom prst="rect">
            <a:avLst/>
          </a:prstGeom>
          <a:noFill/>
        </p:spPr>
        <p:txBody>
          <a:bodyPr wrap="square" rtlCol="0">
            <a:spAutoFit/>
          </a:bodyPr>
          <a:lstStyle/>
          <a:p>
            <a:r>
              <a:rPr lang="es-MX" sz="2800" b="1" dirty="0" smtClean="0">
                <a:solidFill>
                  <a:srgbClr val="C00000"/>
                </a:solidFill>
                <a:latin typeface="Tahoma" pitchFamily="34" charset="0"/>
                <a:ea typeface="Tahoma" pitchFamily="34" charset="0"/>
                <a:cs typeface="Tahoma" pitchFamily="34" charset="0"/>
              </a:rPr>
              <a:t>1.  LA DISCIPLINA POSITIVA</a:t>
            </a:r>
            <a:endParaRPr lang="es-MX" sz="2800" b="1" dirty="0">
              <a:solidFill>
                <a:srgbClr val="C00000"/>
              </a:solidFill>
              <a:latin typeface="Tahoma" pitchFamily="34" charset="0"/>
              <a:ea typeface="Tahoma" pitchFamily="34" charset="0"/>
              <a:cs typeface="Tahoma" pitchFamily="34" charset="0"/>
            </a:endParaRPr>
          </a:p>
        </p:txBody>
      </p:sp>
      <p:sp>
        <p:nvSpPr>
          <p:cNvPr id="5" name="4 CuadroTexto"/>
          <p:cNvSpPr txBox="1"/>
          <p:nvPr/>
        </p:nvSpPr>
        <p:spPr>
          <a:xfrm>
            <a:off x="728330" y="2349795"/>
            <a:ext cx="7767084" cy="3354765"/>
          </a:xfrm>
          <a:prstGeom prst="rect">
            <a:avLst/>
          </a:prstGeom>
          <a:noFill/>
        </p:spPr>
        <p:txBody>
          <a:bodyPr wrap="square" rtlCol="0">
            <a:spAutoFit/>
          </a:bodyPr>
          <a:lstStyle/>
          <a:p>
            <a:r>
              <a:rPr lang="es-MX" b="1" dirty="0" smtClean="0">
                <a:solidFill>
                  <a:srgbClr val="0070C0"/>
                </a:solidFill>
                <a:latin typeface="Tahoma" pitchFamily="34" charset="0"/>
                <a:ea typeface="Tahoma" pitchFamily="34" charset="0"/>
                <a:cs typeface="Tahoma" pitchFamily="34" charset="0"/>
              </a:rPr>
              <a:t>Su objetivo es la autorregulación, para ello los alumnos deben participar en la elaboración de las normas y sus consecuencias,</a:t>
            </a:r>
          </a:p>
          <a:p>
            <a:r>
              <a:rPr lang="es-MX" b="1" dirty="0" smtClean="0">
                <a:solidFill>
                  <a:srgbClr val="0070C0"/>
                </a:solidFill>
                <a:latin typeface="Tahoma" pitchFamily="34" charset="0"/>
                <a:ea typeface="Tahoma" pitchFamily="34" charset="0"/>
                <a:cs typeface="Tahoma" pitchFamily="34" charset="0"/>
              </a:rPr>
              <a:t>para que comprendan, acepten y apoyen las normas del aula deben tener la oportunidad de participar activamente en su elaboración, en su revisión y seguimiento</a:t>
            </a:r>
            <a:r>
              <a:rPr lang="es-MX" sz="2000" b="1" dirty="0" smtClean="0">
                <a:solidFill>
                  <a:srgbClr val="7030A0"/>
                </a:solidFill>
              </a:rPr>
              <a:t>.</a:t>
            </a:r>
          </a:p>
          <a:p>
            <a:endParaRPr lang="es-MX" sz="2000" b="1" dirty="0" smtClean="0">
              <a:solidFill>
                <a:srgbClr val="7030A0"/>
              </a:solidFill>
            </a:endParaRPr>
          </a:p>
          <a:p>
            <a:r>
              <a:rPr lang="es-MX" sz="2000" b="1" dirty="0" smtClean="0">
                <a:solidFill>
                  <a:srgbClr val="7030A0"/>
                </a:solidFill>
                <a:latin typeface="Tahoma" pitchFamily="34" charset="0"/>
                <a:ea typeface="Tahoma" pitchFamily="34" charset="0"/>
                <a:cs typeface="Tahoma" pitchFamily="34" charset="0"/>
              </a:rPr>
              <a:t>Cruz Pérez (1999) </a:t>
            </a:r>
            <a:r>
              <a:rPr lang="es-MX" sz="2000" b="1" dirty="0" smtClean="0">
                <a:solidFill>
                  <a:srgbClr val="002060"/>
                </a:solidFill>
                <a:latin typeface="Tahoma" pitchFamily="34" charset="0"/>
                <a:ea typeface="Tahoma" pitchFamily="34" charset="0"/>
                <a:cs typeface="Tahoma" pitchFamily="34" charset="0"/>
              </a:rPr>
              <a:t>“…elaborar, mediante la participación democrática de los alumnos, un conjunto de normas y consecuencias que permitan el autogobierno del grupo-clase y la mejora del nivel de autonomía, cooperación y responsabilidad de los alumnos”.</a:t>
            </a:r>
            <a:endParaRPr lang="es-MX" sz="2000" b="1" dirty="0">
              <a:solidFill>
                <a:srgbClr val="00206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34656" y="640428"/>
          <a:ext cx="7474688" cy="2392680"/>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3795823"/>
                <a:gridCol w="3678865"/>
              </a:tblGrid>
              <a:tr h="370840">
                <a:tc>
                  <a:txBody>
                    <a:bodyPr/>
                    <a:lstStyle/>
                    <a:p>
                      <a:pPr algn="ctr"/>
                      <a:r>
                        <a:rPr lang="es-MX" dirty="0" smtClean="0">
                          <a:solidFill>
                            <a:schemeClr val="tx1"/>
                          </a:solidFill>
                        </a:rPr>
                        <a:t>DISCIPLINA PUNITIVA</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MX" dirty="0" smtClean="0">
                          <a:solidFill>
                            <a:schemeClr val="tx1"/>
                          </a:solidFill>
                        </a:rPr>
                        <a:t>DISCIPLINA POSITIVA</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s-MX" dirty="0" smtClean="0"/>
                        <a:t>Regulación externa centrada</a:t>
                      </a:r>
                      <a:r>
                        <a:rPr lang="es-MX" baseline="0" dirty="0" smtClean="0"/>
                        <a:t> en el refuerzo positivo o negativo.</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smtClean="0"/>
                        <a:t>Autorregulación</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dirty="0" smtClean="0"/>
                        <a:t>Normas Impuestas</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smtClean="0"/>
                        <a:t>Normas Consensuales</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dirty="0" smtClean="0"/>
                        <a:t>La autoridad deriva de la superioridad jerárquica del profesorado</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smtClean="0"/>
                        <a:t>La autoridad deriva del sistema</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dirty="0" smtClean="0"/>
                        <a:t>Castigo</a:t>
                      </a:r>
                      <a:r>
                        <a:rPr lang="es-MX" baseline="0" dirty="0" smtClean="0"/>
                        <a:t> (refuerzo negativo)</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smtClean="0"/>
                        <a:t>Consecuencia</a:t>
                      </a:r>
                      <a:r>
                        <a:rPr lang="es-MX" baseline="0" dirty="0" smtClean="0"/>
                        <a:t> educativa</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CuadroTexto"/>
          <p:cNvSpPr txBox="1"/>
          <p:nvPr/>
        </p:nvSpPr>
        <p:spPr>
          <a:xfrm>
            <a:off x="760228" y="3038545"/>
            <a:ext cx="7985051" cy="707886"/>
          </a:xfrm>
          <a:prstGeom prst="rect">
            <a:avLst/>
          </a:prstGeom>
          <a:noFill/>
        </p:spPr>
        <p:txBody>
          <a:bodyPr wrap="square" rtlCol="0">
            <a:spAutoFit/>
          </a:bodyPr>
          <a:lstStyle/>
          <a:p>
            <a:r>
              <a:rPr lang="es-MX" sz="2000" b="1" dirty="0" smtClean="0"/>
              <a:t>El proceso de crear las normas y sus consecuencias en el aula implica las siguientes fases:  </a:t>
            </a:r>
            <a:endParaRPr lang="es-MX" sz="2000" b="1" dirty="0"/>
          </a:p>
        </p:txBody>
      </p:sp>
      <p:sp>
        <p:nvSpPr>
          <p:cNvPr id="4" name="3 Recortar rectángulo de esquina diagonal"/>
          <p:cNvSpPr/>
          <p:nvPr/>
        </p:nvSpPr>
        <p:spPr>
          <a:xfrm>
            <a:off x="1010092" y="3710762"/>
            <a:ext cx="3561908" cy="552893"/>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1052625" y="3785190"/>
            <a:ext cx="3657598" cy="369332"/>
          </a:xfrm>
          <a:prstGeom prst="rect">
            <a:avLst/>
          </a:prstGeom>
          <a:noFill/>
        </p:spPr>
        <p:txBody>
          <a:bodyPr wrap="square" rtlCol="0">
            <a:spAutoFit/>
          </a:bodyPr>
          <a:lstStyle/>
          <a:p>
            <a:r>
              <a:rPr lang="es-MX" b="1" dirty="0" smtClean="0">
                <a:solidFill>
                  <a:srgbClr val="C00000"/>
                </a:solidFill>
              </a:rPr>
              <a:t>FASE 1:  </a:t>
            </a:r>
            <a:r>
              <a:rPr lang="es-MX" b="1" dirty="0" smtClean="0"/>
              <a:t>Revisión de la normativa</a:t>
            </a:r>
            <a:r>
              <a:rPr lang="es-MX" dirty="0" smtClean="0"/>
              <a:t> </a:t>
            </a:r>
            <a:endParaRPr lang="es-MX" dirty="0"/>
          </a:p>
        </p:txBody>
      </p:sp>
      <p:sp>
        <p:nvSpPr>
          <p:cNvPr id="6" name="5 Rectángulo redondeado"/>
          <p:cNvSpPr/>
          <p:nvPr/>
        </p:nvSpPr>
        <p:spPr>
          <a:xfrm>
            <a:off x="616689" y="4338083"/>
            <a:ext cx="4699590" cy="102072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701749" y="4359351"/>
            <a:ext cx="4593265" cy="923330"/>
          </a:xfrm>
          <a:prstGeom prst="rect">
            <a:avLst/>
          </a:prstGeom>
          <a:solidFill>
            <a:srgbClr val="FFCCCC"/>
          </a:solidFill>
        </p:spPr>
        <p:txBody>
          <a:bodyPr wrap="square" rtlCol="0">
            <a:spAutoFit/>
          </a:bodyPr>
          <a:lstStyle/>
          <a:p>
            <a:r>
              <a:rPr lang="es-MX" b="1" dirty="0" smtClean="0">
                <a:solidFill>
                  <a:srgbClr val="002060"/>
                </a:solidFill>
              </a:rPr>
              <a:t>FASE 2:</a:t>
            </a:r>
            <a:r>
              <a:rPr lang="es-MX" b="1" dirty="0" smtClean="0"/>
              <a:t>  Sensibilización y concienciación de la necesidad de una normativa en cualquier grupo u organización</a:t>
            </a:r>
            <a:endParaRPr lang="es-MX" b="1" dirty="0"/>
          </a:p>
        </p:txBody>
      </p:sp>
      <p:sp>
        <p:nvSpPr>
          <p:cNvPr id="8" name="7 Recortar rectángulo de esquina diagonal"/>
          <p:cNvSpPr/>
          <p:nvPr/>
        </p:nvSpPr>
        <p:spPr>
          <a:xfrm>
            <a:off x="2317898" y="5507664"/>
            <a:ext cx="3838353" cy="627321"/>
          </a:xfrm>
          <a:prstGeom prst="snip2Diag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2371059" y="5486400"/>
            <a:ext cx="3827721" cy="646331"/>
          </a:xfrm>
          <a:prstGeom prst="rect">
            <a:avLst/>
          </a:prstGeom>
          <a:noFill/>
        </p:spPr>
        <p:txBody>
          <a:bodyPr wrap="square" rtlCol="0">
            <a:spAutoFit/>
          </a:bodyPr>
          <a:lstStyle/>
          <a:p>
            <a:r>
              <a:rPr lang="es-MX" b="1" dirty="0" smtClean="0">
                <a:solidFill>
                  <a:srgbClr val="FF0000"/>
                </a:solidFill>
              </a:rPr>
              <a:t>FASE 3:</a:t>
            </a:r>
            <a:r>
              <a:rPr lang="es-MX" b="1" dirty="0" smtClean="0"/>
              <a:t>  Propuesta de las normas de aula y sus consecuencias educativas</a:t>
            </a:r>
            <a:endParaRPr lang="es-MX" b="1" dirty="0"/>
          </a:p>
        </p:txBody>
      </p:sp>
      <p:sp>
        <p:nvSpPr>
          <p:cNvPr id="10" name="9 Redondear rectángulo de esquina del mismo lado"/>
          <p:cNvSpPr/>
          <p:nvPr/>
        </p:nvSpPr>
        <p:spPr>
          <a:xfrm>
            <a:off x="5624623" y="4518837"/>
            <a:ext cx="2753833" cy="701749"/>
          </a:xfrm>
          <a:prstGeom prst="round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5699052" y="4667693"/>
            <a:ext cx="2796362" cy="646331"/>
          </a:xfrm>
          <a:prstGeom prst="rect">
            <a:avLst/>
          </a:prstGeom>
          <a:noFill/>
        </p:spPr>
        <p:txBody>
          <a:bodyPr wrap="square" rtlCol="0">
            <a:spAutoFit/>
          </a:bodyPr>
          <a:lstStyle/>
          <a:p>
            <a:r>
              <a:rPr lang="es-MX" b="1" dirty="0" smtClean="0">
                <a:solidFill>
                  <a:srgbClr val="0070C0"/>
                </a:solidFill>
              </a:rPr>
              <a:t>FASE 4: </a:t>
            </a:r>
            <a:r>
              <a:rPr lang="es-MX" b="1" dirty="0" smtClean="0"/>
              <a:t>Negociación y </a:t>
            </a:r>
            <a:r>
              <a:rPr lang="es-MX" b="1" dirty="0" err="1" smtClean="0"/>
              <a:t>concenso</a:t>
            </a:r>
            <a:r>
              <a:rPr lang="es-MX" b="1" dirty="0" smtClean="0"/>
              <a:t> de las normas</a:t>
            </a:r>
            <a:endParaRPr lang="es-MX" b="1" dirty="0"/>
          </a:p>
        </p:txBody>
      </p:sp>
      <p:sp>
        <p:nvSpPr>
          <p:cNvPr id="12" name="11 Recortar rectángulo de esquina diagonal"/>
          <p:cNvSpPr/>
          <p:nvPr/>
        </p:nvSpPr>
        <p:spPr>
          <a:xfrm>
            <a:off x="5039832" y="3604436"/>
            <a:ext cx="2881423" cy="882503"/>
          </a:xfrm>
          <a:prstGeom prst="snip2Diag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CuadroTexto"/>
          <p:cNvSpPr txBox="1"/>
          <p:nvPr/>
        </p:nvSpPr>
        <p:spPr>
          <a:xfrm>
            <a:off x="5156791" y="3540642"/>
            <a:ext cx="2700669" cy="923330"/>
          </a:xfrm>
          <a:prstGeom prst="rect">
            <a:avLst/>
          </a:prstGeom>
          <a:solidFill>
            <a:srgbClr val="D5D593"/>
          </a:solidFill>
        </p:spPr>
        <p:txBody>
          <a:bodyPr wrap="square" rtlCol="0">
            <a:spAutoFit/>
          </a:bodyPr>
          <a:lstStyle/>
          <a:p>
            <a:r>
              <a:rPr lang="es-MX" b="1" dirty="0" smtClean="0">
                <a:solidFill>
                  <a:srgbClr val="7030A0"/>
                </a:solidFill>
              </a:rPr>
              <a:t>FASE 5:</a:t>
            </a:r>
            <a:r>
              <a:rPr lang="es-MX" b="1" dirty="0" smtClean="0"/>
              <a:t> Seguimiento del funcionamiento de la normativa</a:t>
            </a:r>
            <a:endParaRPr lang="es-MX"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24000" y="3270985"/>
          <a:ext cx="6096000" cy="316029"/>
        </p:xfrm>
        <a:graphic>
          <a:graphicData uri="http://schemas.openxmlformats.org/drawingml/2006/table">
            <a:tbl>
              <a:tblPr/>
              <a:tblGrid>
                <a:gridCol w="6096000"/>
              </a:tblGrid>
              <a:tr h="209349">
                <a:tc>
                  <a:txBody>
                    <a:bodyPr/>
                    <a:lstStyle/>
                    <a:p>
                      <a:pPr algn="l" fontAlgn="b"/>
                      <a:r>
                        <a:rPr lang="es-MX" sz="900" b="1" i="0" u="none" strike="noStrike">
                          <a:solidFill>
                            <a:srgbClr val="000000"/>
                          </a:solidFill>
                          <a:latin typeface="Calibri"/>
                        </a:rPr>
                        <a:t>USO DEL TIEMPO</a:t>
                      </a:r>
                      <a:endParaRPr lang="es-MX" sz="7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05878">
                <a:tc>
                  <a:txBody>
                    <a:bodyPr/>
                    <a:lstStyle/>
                    <a:p>
                      <a:pPr algn="ctr" fontAlgn="b"/>
                      <a:r>
                        <a:rPr lang="es-MX" sz="7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pSp>
        <p:nvGrpSpPr>
          <p:cNvPr id="3" name="2 Grupo"/>
          <p:cNvGrpSpPr/>
          <p:nvPr/>
        </p:nvGrpSpPr>
        <p:grpSpPr>
          <a:xfrm>
            <a:off x="1104900" y="780607"/>
            <a:ext cx="7411779" cy="4845124"/>
            <a:chOff x="1104900" y="780607"/>
            <a:chExt cx="7411779" cy="4845124"/>
          </a:xfrm>
        </p:grpSpPr>
        <p:graphicFrame>
          <p:nvGraphicFramePr>
            <p:cNvPr id="4" name="3 Gráfico"/>
            <p:cNvGraphicFramePr/>
            <p:nvPr/>
          </p:nvGraphicFramePr>
          <p:xfrm>
            <a:off x="1104900" y="1520456"/>
            <a:ext cx="6934200" cy="4105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6030655" y="780607"/>
            <a:ext cx="2486024" cy="505932"/>
          </p:xfrm>
          <a:graphic>
            <a:graphicData uri="http://schemas.openxmlformats.org/drawingml/2006/chart">
              <c:chart xmlns:c="http://schemas.openxmlformats.org/drawingml/2006/chart" xmlns:r="http://schemas.openxmlformats.org/officeDocument/2006/relationships" r:id="rId3"/>
            </a:graphicData>
          </a:graphic>
        </p:graphicFrame>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61049" y="948906"/>
            <a:ext cx="6961517" cy="47962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2" descr="Resultado de imagen para imagenes sobre convivencia escola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9" t="-1005" r="53752" b="1005"/>
          <a:stretch/>
        </p:blipFill>
        <p:spPr bwMode="auto">
          <a:xfrm rot="16200000">
            <a:off x="-986455" y="3021675"/>
            <a:ext cx="4019911" cy="85778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Resultado de imagen para imagenes sobre convivencia escola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9" t="-1005" r="53752" b="1005"/>
          <a:stretch/>
        </p:blipFill>
        <p:spPr bwMode="auto">
          <a:xfrm rot="16200000">
            <a:off x="6092952" y="3018803"/>
            <a:ext cx="4019911" cy="85778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Resultado de imagen para imagenes sobre convivencia escol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235" y="5390128"/>
            <a:ext cx="7928289" cy="857783"/>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Resultado de imagen para imagenes sobre convivencia escol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236" y="582829"/>
            <a:ext cx="7928289" cy="857783"/>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n 2"/>
          <p:cNvPicPr>
            <a:picLocks noChangeAspect="1"/>
          </p:cNvPicPr>
          <p:nvPr/>
        </p:nvPicPr>
        <p:blipFill>
          <a:blip r:embed="rId3" cstate="print"/>
          <a:stretch>
            <a:fillRect/>
          </a:stretch>
        </p:blipFill>
        <p:spPr>
          <a:xfrm>
            <a:off x="2644976" y="2105242"/>
            <a:ext cx="4053078" cy="2647739"/>
          </a:xfrm>
          <a:prstGeom prst="rect">
            <a:avLst/>
          </a:prstGeom>
        </p:spPr>
      </p:pic>
    </p:spTree>
    <p:extLst>
      <p:ext uri="{BB962C8B-B14F-4D97-AF65-F5344CB8AC3E}">
        <p14:creationId xmlns:p14="http://schemas.microsoft.com/office/powerpoint/2010/main" xmlns="" val="179151801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3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92865" y="967563"/>
            <a:ext cx="6783572" cy="646331"/>
          </a:xfrm>
          <a:prstGeom prst="rect">
            <a:avLst/>
          </a:prstGeom>
          <a:noFill/>
        </p:spPr>
        <p:txBody>
          <a:bodyPr wrap="square" rtlCol="0">
            <a:spAutoFit/>
          </a:bodyPr>
          <a:lstStyle/>
          <a:p>
            <a:r>
              <a:rPr lang="es-MX" sz="3600" b="1" dirty="0" smtClean="0">
                <a:solidFill>
                  <a:srgbClr val="7030A0"/>
                </a:solidFill>
              </a:rPr>
              <a:t>PUNTOS   A   REALIZAR</a:t>
            </a:r>
            <a:endParaRPr lang="es-MX" sz="3600" b="1" dirty="0">
              <a:solidFill>
                <a:srgbClr val="7030A0"/>
              </a:solidFill>
            </a:endParaRPr>
          </a:p>
        </p:txBody>
      </p:sp>
      <p:sp>
        <p:nvSpPr>
          <p:cNvPr id="3" name="2 CuadroTexto"/>
          <p:cNvSpPr txBox="1"/>
          <p:nvPr/>
        </p:nvSpPr>
        <p:spPr>
          <a:xfrm>
            <a:off x="1913860" y="2115879"/>
            <a:ext cx="5826642" cy="1200329"/>
          </a:xfrm>
          <a:prstGeom prst="rect">
            <a:avLst/>
          </a:prstGeom>
          <a:noFill/>
        </p:spPr>
        <p:txBody>
          <a:bodyPr wrap="square" rtlCol="0">
            <a:spAutoFit/>
          </a:bodyPr>
          <a:lstStyle/>
          <a:p>
            <a:pPr>
              <a:buFont typeface="Wingdings" pitchFamily="2" charset="2"/>
              <a:buChar char="v"/>
            </a:pPr>
            <a:r>
              <a:rPr lang="es-MX" dirty="0" smtClean="0"/>
              <a:t>  Escuchar el audio que se mandará al correo personal</a:t>
            </a:r>
          </a:p>
          <a:p>
            <a:pPr>
              <a:buFont typeface="Wingdings" pitchFamily="2" charset="2"/>
              <a:buChar char="v"/>
            </a:pPr>
            <a:r>
              <a:rPr lang="es-MX" dirty="0" smtClean="0"/>
              <a:t>  Videos del Diplomado de Tutores de Formadores de Paz</a:t>
            </a:r>
          </a:p>
          <a:p>
            <a:pPr>
              <a:buFont typeface="Wingdings" pitchFamily="2" charset="2"/>
              <a:buChar char="v"/>
            </a:pPr>
            <a:r>
              <a:rPr lang="es-MX" dirty="0" smtClean="0"/>
              <a:t>  Ver la Película “Las Sufragistas”</a:t>
            </a:r>
          </a:p>
          <a:p>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65570" y="927691"/>
            <a:ext cx="4562475" cy="830997"/>
          </a:xfrm>
          <a:prstGeom prst="rect">
            <a:avLst/>
          </a:prstGeom>
          <a:noFill/>
        </p:spPr>
        <p:txBody>
          <a:bodyPr wrap="square" rtlCol="0">
            <a:spAutoFit/>
          </a:bodyPr>
          <a:lstStyle/>
          <a:p>
            <a:r>
              <a:rPr lang="es-MX" sz="4800" b="1" dirty="0" smtClean="0">
                <a:solidFill>
                  <a:srgbClr val="0070C0"/>
                </a:solidFill>
                <a:latin typeface="Tahoma" pitchFamily="34" charset="0"/>
                <a:ea typeface="Tahoma" pitchFamily="34" charset="0"/>
                <a:cs typeface="Tahoma" pitchFamily="34" charset="0"/>
              </a:rPr>
              <a:t>Democracia</a:t>
            </a:r>
            <a:endParaRPr lang="es-MX" sz="4800" b="1" dirty="0">
              <a:solidFill>
                <a:srgbClr val="0070C0"/>
              </a:solidFill>
              <a:latin typeface="Tahoma" pitchFamily="34" charset="0"/>
              <a:ea typeface="Tahoma" pitchFamily="34" charset="0"/>
              <a:cs typeface="Tahoma" pitchFamily="34" charset="0"/>
            </a:endParaRPr>
          </a:p>
        </p:txBody>
      </p:sp>
      <p:sp>
        <p:nvSpPr>
          <p:cNvPr id="3" name="2 Rectángulo"/>
          <p:cNvSpPr/>
          <p:nvPr/>
        </p:nvSpPr>
        <p:spPr>
          <a:xfrm>
            <a:off x="2179675" y="2127915"/>
            <a:ext cx="5560827" cy="830997"/>
          </a:xfrm>
          <a:prstGeom prst="rect">
            <a:avLst/>
          </a:prstGeom>
        </p:spPr>
        <p:txBody>
          <a:bodyPr wrap="square">
            <a:spAutoFit/>
          </a:bodyPr>
          <a:lstStyle/>
          <a:p>
            <a:r>
              <a:rPr lang="es-MX" sz="4800" b="1" dirty="0" smtClean="0">
                <a:solidFill>
                  <a:srgbClr val="7030A0"/>
                </a:solidFill>
                <a:latin typeface="Tahoma" pitchFamily="34" charset="0"/>
                <a:ea typeface="Tahoma" pitchFamily="34" charset="0"/>
                <a:cs typeface="Tahoma" pitchFamily="34" charset="0"/>
              </a:rPr>
              <a:t>COMUNICACIÓN</a:t>
            </a:r>
            <a:endParaRPr lang="es-MX" sz="4800" b="1" dirty="0">
              <a:solidFill>
                <a:srgbClr val="7030A0"/>
              </a:solidFill>
              <a:latin typeface="Tahoma" pitchFamily="34" charset="0"/>
              <a:ea typeface="Tahoma" pitchFamily="34" charset="0"/>
              <a:cs typeface="Tahoma" pitchFamily="34" charset="0"/>
            </a:endParaRPr>
          </a:p>
        </p:txBody>
      </p:sp>
      <p:sp>
        <p:nvSpPr>
          <p:cNvPr id="4" name="3 Rectángulo"/>
          <p:cNvSpPr/>
          <p:nvPr/>
        </p:nvSpPr>
        <p:spPr>
          <a:xfrm>
            <a:off x="3455582" y="3614057"/>
            <a:ext cx="4572000" cy="811504"/>
          </a:xfrm>
          <a:prstGeom prst="rect">
            <a:avLst/>
          </a:prstGeom>
        </p:spPr>
        <p:txBody>
          <a:bodyPr>
            <a:spAutoFit/>
          </a:bodyPr>
          <a:lstStyle/>
          <a:p>
            <a:pPr marL="31750">
              <a:lnSpc>
                <a:spcPct val="107000"/>
              </a:lnSpc>
              <a:spcAft>
                <a:spcPts val="9720"/>
              </a:spcAft>
            </a:pPr>
            <a:r>
              <a:rPr lang="es-MX" sz="4800" b="1" dirty="0" smtClean="0">
                <a:solidFill>
                  <a:srgbClr val="C00000"/>
                </a:solidFill>
                <a:latin typeface="Tahoma" pitchFamily="34" charset="0"/>
                <a:ea typeface="Tahoma" pitchFamily="34" charset="0"/>
                <a:cs typeface="Tahoma" pitchFamily="34" charset="0"/>
              </a:rPr>
              <a:t>Participación </a:t>
            </a:r>
            <a:endParaRPr lang="es-MX" sz="4800" b="1" dirty="0">
              <a:solidFill>
                <a:srgbClr val="C00000"/>
              </a:solidFill>
              <a:latin typeface="Tahoma" pitchFamily="34" charset="0"/>
              <a:ea typeface="Tahoma" pitchFamily="34" charset="0"/>
              <a:cs typeface="Tahoma" pitchFamily="34" charset="0"/>
            </a:endParaRPr>
          </a:p>
        </p:txBody>
      </p:sp>
      <p:sp>
        <p:nvSpPr>
          <p:cNvPr id="5" name="4 Rectángulo"/>
          <p:cNvSpPr/>
          <p:nvPr/>
        </p:nvSpPr>
        <p:spPr>
          <a:xfrm>
            <a:off x="1998920" y="4775422"/>
            <a:ext cx="4093535" cy="830997"/>
          </a:xfrm>
          <a:prstGeom prst="rect">
            <a:avLst/>
          </a:prstGeom>
        </p:spPr>
        <p:txBody>
          <a:bodyPr wrap="square">
            <a:spAutoFit/>
          </a:bodyPr>
          <a:lstStyle/>
          <a:p>
            <a:r>
              <a:rPr lang="es-MX" sz="4800" b="1" dirty="0" smtClean="0">
                <a:solidFill>
                  <a:srgbClr val="0070C0"/>
                </a:solidFill>
                <a:latin typeface="Tahoma" pitchFamily="34" charset="0"/>
                <a:ea typeface="Tahoma" pitchFamily="34" charset="0"/>
                <a:cs typeface="Tahoma" pitchFamily="34" charset="0"/>
              </a:rPr>
              <a:t>LIDERAZGO</a:t>
            </a:r>
            <a:endParaRPr lang="es-MX" sz="4800" b="1" dirty="0">
              <a:solidFill>
                <a:srgbClr val="0070C0"/>
              </a:solidFill>
              <a:latin typeface="Tahoma" pitchFamily="34" charset="0"/>
              <a:ea typeface="Tahoma" pitchFamily="34" charset="0"/>
              <a:cs typeface="Tahoma"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 descr="Resultado de imagen para imagenes de normas de convivenc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0953" y="4024662"/>
            <a:ext cx="3122749" cy="214989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Rectángulo 1"/>
          <p:cNvSpPr/>
          <p:nvPr/>
        </p:nvSpPr>
        <p:spPr>
          <a:xfrm>
            <a:off x="547815" y="540949"/>
            <a:ext cx="7793187" cy="1234184"/>
          </a:xfrm>
          <a:prstGeom prst="rect">
            <a:avLst/>
          </a:prstGeom>
        </p:spPr>
        <p:txBody>
          <a:bodyPr wrap="square">
            <a:spAutoFit/>
          </a:bodyPr>
          <a:lstStyle/>
          <a:p>
            <a:pPr marR="5715" algn="just" fontAlgn="base">
              <a:lnSpc>
                <a:spcPct val="107000"/>
              </a:lnSpc>
              <a:spcAft>
                <a:spcPts val="610"/>
              </a:spcAft>
              <a:buClr>
                <a:srgbClr val="827B15"/>
              </a:buClr>
              <a:buSzPts val="1000"/>
            </a:pPr>
            <a:r>
              <a:rPr lang="es-MX" sz="2000" b="1" dirty="0" smtClean="0">
                <a:latin typeface="Arial Narrow" panose="020B0506020202030204" pitchFamily="34" charset="0"/>
              </a:rPr>
              <a:t>¿CÓMO DEBEN SER LAS NORMAS?</a:t>
            </a:r>
          </a:p>
          <a:p>
            <a:pPr marR="5715" algn="just" fontAlgn="base">
              <a:lnSpc>
                <a:spcPct val="107000"/>
              </a:lnSpc>
              <a:spcAft>
                <a:spcPts val="610"/>
              </a:spcAft>
              <a:buClr>
                <a:srgbClr val="827B15"/>
              </a:buClr>
              <a:buSzPts val="1000"/>
            </a:pPr>
            <a:endParaRPr lang="es-MX" sz="2000" b="1" dirty="0" smtClean="0">
              <a:latin typeface="Arial Narrow" panose="020B0506020202030204" pitchFamily="34" charset="0"/>
            </a:endParaRPr>
          </a:p>
          <a:p>
            <a:pPr marR="5715" algn="just" fontAlgn="base">
              <a:lnSpc>
                <a:spcPct val="107000"/>
              </a:lnSpc>
              <a:spcAft>
                <a:spcPts val="610"/>
              </a:spcAft>
              <a:buClr>
                <a:srgbClr val="827B15"/>
              </a:buClr>
              <a:buSzPts val="1000"/>
            </a:pPr>
            <a:endParaRPr lang="es-MX" sz="2000" dirty="0">
              <a:latin typeface="Arial Narrow" panose="020B0506020202030204" pitchFamily="34" charset="0"/>
            </a:endParaRPr>
          </a:p>
        </p:txBody>
      </p:sp>
      <p:sp>
        <p:nvSpPr>
          <p:cNvPr id="3" name="Rectángulo 2"/>
          <p:cNvSpPr/>
          <p:nvPr/>
        </p:nvSpPr>
        <p:spPr>
          <a:xfrm>
            <a:off x="2240336" y="3017000"/>
            <a:ext cx="5904203" cy="750975"/>
          </a:xfrm>
          <a:prstGeom prst="rect">
            <a:avLst/>
          </a:prstGeom>
        </p:spPr>
        <p:txBody>
          <a:bodyPr wrap="square">
            <a:spAutoFit/>
          </a:bodyPr>
          <a:lstStyle/>
          <a:p>
            <a:pPr marL="6350" marR="8255" indent="-6350">
              <a:lnSpc>
                <a:spcPct val="107000"/>
              </a:lnSpc>
              <a:spcAft>
                <a:spcPts val="800"/>
              </a:spcAft>
            </a:pPr>
            <a:r>
              <a:rPr lang="es-MX" sz="2000" dirty="0">
                <a:latin typeface="Arial Narrow" panose="020B0506020202030204" pitchFamily="34" charset="0"/>
              </a:rPr>
              <a:t>Ésta </a:t>
            </a:r>
            <a:r>
              <a:rPr lang="es-MX" sz="2000" dirty="0" smtClean="0">
                <a:latin typeface="Arial Narrow" panose="020B0506020202030204" pitchFamily="34" charset="0"/>
              </a:rPr>
              <a:t>es </a:t>
            </a:r>
            <a:r>
              <a:rPr lang="es-MX" sz="2000" dirty="0">
                <a:latin typeface="Arial Narrow" panose="020B0506020202030204" pitchFamily="34" charset="0"/>
              </a:rPr>
              <a:t>una tarea de producción colectiva y puede </a:t>
            </a:r>
            <a:r>
              <a:rPr lang="es-MX" sz="2000" dirty="0" smtClean="0">
                <a:latin typeface="Arial Narrow" panose="020B0506020202030204" pitchFamily="34" charset="0"/>
              </a:rPr>
              <a:t>ser un valioso  </a:t>
            </a:r>
            <a:r>
              <a:rPr lang="es-MX" sz="2000" dirty="0">
                <a:latin typeface="Arial Narrow" panose="020B0506020202030204" pitchFamily="34" charset="0"/>
              </a:rPr>
              <a:t>escenario  de aprendizaje </a:t>
            </a:r>
            <a:r>
              <a:rPr lang="es-MX" sz="2000" dirty="0" smtClean="0">
                <a:latin typeface="Arial Narrow" panose="020B0506020202030204" pitchFamily="34" charset="0"/>
              </a:rPr>
              <a:t>de </a:t>
            </a:r>
            <a:r>
              <a:rPr lang="es-MX" sz="2000" dirty="0">
                <a:latin typeface="Arial Narrow" panose="020B0506020202030204" pitchFamily="34" charset="0"/>
              </a:rPr>
              <a:t>valores democráticos.</a:t>
            </a:r>
          </a:p>
        </p:txBody>
      </p:sp>
      <p:sp>
        <p:nvSpPr>
          <p:cNvPr id="4" name="Rectángulo 3"/>
          <p:cNvSpPr/>
          <p:nvPr/>
        </p:nvSpPr>
        <p:spPr>
          <a:xfrm>
            <a:off x="3335292" y="3840178"/>
            <a:ext cx="3536674" cy="1260281"/>
          </a:xfrm>
          <a:prstGeom prst="rect">
            <a:avLst/>
          </a:prstGeom>
        </p:spPr>
        <p:txBody>
          <a:bodyPr wrap="square">
            <a:spAutoFit/>
          </a:bodyPr>
          <a:lstStyle/>
          <a:p>
            <a:pPr marL="6350" marR="8255" indent="-6350">
              <a:lnSpc>
                <a:spcPct val="107000"/>
              </a:lnSpc>
              <a:spcAft>
                <a:spcPts val="800"/>
              </a:spcAft>
            </a:pPr>
            <a:r>
              <a:rPr lang="es-MX" sz="2000" b="1" dirty="0">
                <a:solidFill>
                  <a:srgbClr val="7030A0"/>
                </a:solidFill>
                <a:latin typeface="Arial Narrow" panose="020B0506020202030204" pitchFamily="34" charset="0"/>
              </a:rPr>
              <a:t>El debate público, la consulta, </a:t>
            </a:r>
            <a:endParaRPr lang="es-MX" sz="2000" b="1" dirty="0" smtClean="0">
              <a:solidFill>
                <a:srgbClr val="7030A0"/>
              </a:solidFill>
              <a:latin typeface="Arial Narrow" panose="020B0506020202030204" pitchFamily="34" charset="0"/>
            </a:endParaRPr>
          </a:p>
          <a:p>
            <a:pPr marL="6350" marR="8255" indent="-6350">
              <a:lnSpc>
                <a:spcPct val="107000"/>
              </a:lnSpc>
              <a:spcAft>
                <a:spcPts val="800"/>
              </a:spcAft>
            </a:pPr>
            <a:r>
              <a:rPr lang="es-MX" sz="2000" b="1" dirty="0" smtClean="0">
                <a:solidFill>
                  <a:srgbClr val="7030A0"/>
                </a:solidFill>
                <a:latin typeface="Arial Narrow" panose="020B0506020202030204" pitchFamily="34" charset="0"/>
              </a:rPr>
              <a:t>la </a:t>
            </a:r>
            <a:r>
              <a:rPr lang="es-MX" sz="2000" b="1" dirty="0">
                <a:solidFill>
                  <a:srgbClr val="7030A0"/>
                </a:solidFill>
                <a:latin typeface="Arial Narrow" panose="020B0506020202030204" pitchFamily="34" charset="0"/>
              </a:rPr>
              <a:t>participación son actividades </a:t>
            </a:r>
            <a:endParaRPr lang="es-MX" sz="2000" b="1" dirty="0" smtClean="0">
              <a:solidFill>
                <a:srgbClr val="7030A0"/>
              </a:solidFill>
              <a:latin typeface="Arial Narrow" panose="020B0506020202030204" pitchFamily="34" charset="0"/>
            </a:endParaRPr>
          </a:p>
          <a:p>
            <a:pPr marL="6350" marR="8255" indent="-6350">
              <a:lnSpc>
                <a:spcPct val="107000"/>
              </a:lnSpc>
              <a:spcAft>
                <a:spcPts val="800"/>
              </a:spcAft>
            </a:pPr>
            <a:r>
              <a:rPr lang="es-MX" sz="2000" b="1" dirty="0" smtClean="0">
                <a:solidFill>
                  <a:srgbClr val="7030A0"/>
                </a:solidFill>
                <a:latin typeface="Arial Narrow" panose="020B0506020202030204" pitchFamily="34" charset="0"/>
              </a:rPr>
              <a:t>centrales </a:t>
            </a:r>
            <a:r>
              <a:rPr lang="es-MX" sz="2000" b="1" dirty="0">
                <a:solidFill>
                  <a:srgbClr val="7030A0"/>
                </a:solidFill>
                <a:latin typeface="Arial Narrow" panose="020B0506020202030204" pitchFamily="34" charset="0"/>
              </a:rPr>
              <a:t>de la vida democrática</a:t>
            </a:r>
            <a:r>
              <a:rPr lang="es-MX" sz="2000" dirty="0">
                <a:latin typeface="Arial Narrow" panose="020B0506020202030204" pitchFamily="34" charset="0"/>
              </a:rPr>
              <a:t>. </a:t>
            </a:r>
          </a:p>
        </p:txBody>
      </p:sp>
      <p:sp>
        <p:nvSpPr>
          <p:cNvPr id="5" name="Rectángulo 4"/>
          <p:cNvSpPr/>
          <p:nvPr/>
        </p:nvSpPr>
        <p:spPr>
          <a:xfrm>
            <a:off x="4369983" y="5234792"/>
            <a:ext cx="4582633" cy="421654"/>
          </a:xfrm>
          <a:prstGeom prst="rect">
            <a:avLst/>
          </a:prstGeom>
        </p:spPr>
        <p:txBody>
          <a:bodyPr wrap="square">
            <a:spAutoFit/>
          </a:bodyPr>
          <a:lstStyle/>
          <a:p>
            <a:pPr marL="6350" marR="8255" indent="-6350">
              <a:lnSpc>
                <a:spcPct val="107000"/>
              </a:lnSpc>
              <a:spcAft>
                <a:spcPts val="800"/>
              </a:spcAft>
            </a:pPr>
            <a:r>
              <a:rPr lang="es-MX" sz="2000" dirty="0" smtClean="0">
                <a:latin typeface="Arial Narrow" panose="020B0506020202030204" pitchFamily="34" charset="0"/>
              </a:rPr>
              <a:t>Apertura </a:t>
            </a:r>
            <a:r>
              <a:rPr lang="es-MX" sz="2000" dirty="0">
                <a:latin typeface="Arial Narrow" panose="020B0506020202030204" pitchFamily="34" charset="0"/>
              </a:rPr>
              <a:t>a los otros, al interior de la escuela. </a:t>
            </a:r>
          </a:p>
        </p:txBody>
      </p:sp>
      <p:sp>
        <p:nvSpPr>
          <p:cNvPr id="6" name="Rectángulo 5"/>
          <p:cNvSpPr/>
          <p:nvPr/>
        </p:nvSpPr>
        <p:spPr>
          <a:xfrm>
            <a:off x="5613991" y="5554163"/>
            <a:ext cx="2892289" cy="801245"/>
          </a:xfrm>
          <a:prstGeom prst="rect">
            <a:avLst/>
          </a:prstGeom>
        </p:spPr>
        <p:txBody>
          <a:bodyPr wrap="square">
            <a:spAutoFit/>
          </a:bodyPr>
          <a:lstStyle/>
          <a:p>
            <a:pPr marL="6350" marR="8255" indent="-6350">
              <a:lnSpc>
                <a:spcPct val="107000"/>
              </a:lnSpc>
              <a:spcAft>
                <a:spcPts val="800"/>
              </a:spcAft>
            </a:pPr>
            <a:r>
              <a:rPr lang="es-MX" sz="2000" dirty="0" smtClean="0">
                <a:latin typeface="Arial Narrow" panose="020B0506020202030204" pitchFamily="34" charset="0"/>
              </a:rPr>
              <a:t>Escucharnos abiertamente. </a:t>
            </a:r>
            <a:endParaRPr lang="es-MX" sz="2000" dirty="0">
              <a:latin typeface="Arial Narrow" panose="020B0506020202030204" pitchFamily="34" charset="0"/>
            </a:endParaRPr>
          </a:p>
          <a:p>
            <a:endParaRPr lang="es-MX" dirty="0"/>
          </a:p>
        </p:txBody>
      </p:sp>
      <p:sp>
        <p:nvSpPr>
          <p:cNvPr id="7" name="6 Rectángulo"/>
          <p:cNvSpPr/>
          <p:nvPr/>
        </p:nvSpPr>
        <p:spPr>
          <a:xfrm>
            <a:off x="672150" y="2314301"/>
            <a:ext cx="7799700" cy="750975"/>
          </a:xfrm>
          <a:prstGeom prst="rect">
            <a:avLst/>
          </a:prstGeom>
        </p:spPr>
        <p:txBody>
          <a:bodyPr wrap="square">
            <a:spAutoFit/>
          </a:bodyPr>
          <a:lstStyle/>
          <a:p>
            <a:pPr marR="5715" algn="just" fontAlgn="base">
              <a:lnSpc>
                <a:spcPct val="107000"/>
              </a:lnSpc>
              <a:spcAft>
                <a:spcPts val="610"/>
              </a:spcAft>
              <a:buClr>
                <a:srgbClr val="827B15"/>
              </a:buClr>
              <a:buSzPts val="1000"/>
            </a:pPr>
            <a:r>
              <a:rPr lang="es-MX" sz="2000" dirty="0" smtClean="0">
                <a:latin typeface="Arial Narrow" panose="020B0506020202030204" pitchFamily="34" charset="0"/>
              </a:rPr>
              <a:t>La población escolar cambia cada año, razón por la cual es necesario recontratar la normativa y renovar el compromiso de todos por respetarlas. </a:t>
            </a:r>
            <a:endParaRPr lang="es-MX" sz="2000" dirty="0">
              <a:latin typeface="Arial Narrow" panose="020B0506020202030204" pitchFamily="34" charset="0"/>
            </a:endParaRPr>
          </a:p>
        </p:txBody>
      </p:sp>
      <p:sp>
        <p:nvSpPr>
          <p:cNvPr id="9" name="8 Proceso alternativo"/>
          <p:cNvSpPr/>
          <p:nvPr/>
        </p:nvSpPr>
        <p:spPr>
          <a:xfrm>
            <a:off x="2822943" y="925033"/>
            <a:ext cx="5156791" cy="1371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r>
              <a:rPr lang="es-MX" b="1" dirty="0" smtClean="0">
                <a:solidFill>
                  <a:srgbClr val="002060"/>
                </a:solidFill>
                <a:latin typeface="Arial Narrow" panose="020B0506020202030204" pitchFamily="34" charset="0"/>
              </a:rPr>
              <a:t>  De mejor calidad, </a:t>
            </a:r>
          </a:p>
          <a:p>
            <a:pPr algn="ctr">
              <a:buFont typeface="Wingdings" pitchFamily="2" charset="2"/>
              <a:buChar char="v"/>
            </a:pPr>
            <a:r>
              <a:rPr lang="es-MX" b="1" dirty="0" smtClean="0">
                <a:solidFill>
                  <a:srgbClr val="002060"/>
                </a:solidFill>
                <a:latin typeface="Arial Narrow" panose="020B0506020202030204" pitchFamily="34" charset="0"/>
              </a:rPr>
              <a:t> que hayan sido bien pensadas y fundamentadas </a:t>
            </a:r>
          </a:p>
          <a:p>
            <a:pPr algn="ctr"/>
            <a:r>
              <a:rPr lang="es-MX" b="1" dirty="0" smtClean="0">
                <a:solidFill>
                  <a:srgbClr val="002060"/>
                </a:solidFill>
                <a:latin typeface="Arial Narrow" panose="020B0506020202030204" pitchFamily="34" charset="0"/>
              </a:rPr>
              <a:t> que puedan ser respetadas y cumplidas.</a:t>
            </a:r>
          </a:p>
          <a:p>
            <a:pPr algn="ctr"/>
            <a:endParaRPr lang="es-MX" dirty="0">
              <a:solidFill>
                <a:srgbClr val="002060"/>
              </a:solidFill>
            </a:endParaRPr>
          </a:p>
        </p:txBody>
      </p:sp>
    </p:spTree>
    <p:extLst>
      <p:ext uri="{BB962C8B-B14F-4D97-AF65-F5344CB8AC3E}">
        <p14:creationId xmlns:p14="http://schemas.microsoft.com/office/powerpoint/2010/main" xmlns="" val="1296826175"/>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38354" y="1049379"/>
            <a:ext cx="7867291" cy="1015663"/>
          </a:xfrm>
          <a:prstGeom prst="rect">
            <a:avLst/>
          </a:prstGeom>
        </p:spPr>
        <p:txBody>
          <a:bodyPr wrap="square">
            <a:spAutoFit/>
          </a:bodyPr>
          <a:lstStyle/>
          <a:p>
            <a:r>
              <a:rPr lang="es-MX" sz="2000" dirty="0">
                <a:latin typeface="Arial Narrow" panose="020B0506020202030204" pitchFamily="34" charset="0"/>
              </a:rPr>
              <a:t>La escuela es un lugar de transición intergeneracional que hace posible y facilita la transmisión de valores democráticos. </a:t>
            </a:r>
            <a:endParaRPr lang="es-MX" sz="2000" dirty="0" smtClean="0">
              <a:latin typeface="Arial Narrow" panose="020B0506020202030204" pitchFamily="34" charset="0"/>
            </a:endParaRPr>
          </a:p>
          <a:p>
            <a:endParaRPr lang="es-MX" sz="2000" dirty="0" smtClean="0">
              <a:latin typeface="Arial Narrow" panose="020B0506020202030204" pitchFamily="34" charset="0"/>
            </a:endParaRPr>
          </a:p>
        </p:txBody>
      </p:sp>
      <p:sp>
        <p:nvSpPr>
          <p:cNvPr id="5" name="Rectángulo 4"/>
          <p:cNvSpPr/>
          <p:nvPr/>
        </p:nvSpPr>
        <p:spPr>
          <a:xfrm>
            <a:off x="3775828" y="3987657"/>
            <a:ext cx="4921605" cy="430887"/>
          </a:xfrm>
          <a:prstGeom prst="rect">
            <a:avLst/>
          </a:prstGeom>
        </p:spPr>
        <p:txBody>
          <a:bodyPr wrap="square">
            <a:spAutoFit/>
          </a:bodyPr>
          <a:lstStyle/>
          <a:p>
            <a:pPr marL="6350" marR="5715" indent="-6350">
              <a:lnSpc>
                <a:spcPct val="110000"/>
              </a:lnSpc>
              <a:spcAft>
                <a:spcPts val="580"/>
              </a:spcAft>
            </a:pPr>
            <a:r>
              <a:rPr lang="es-MX" sz="2000" dirty="0" smtClean="0">
                <a:latin typeface="Arial Narrow" panose="020B0506020202030204" pitchFamily="34" charset="0"/>
              </a:rPr>
              <a:t>El </a:t>
            </a:r>
            <a:r>
              <a:rPr lang="es-MX" sz="2000" dirty="0">
                <a:latin typeface="Arial Narrow" panose="020B0506020202030204" pitchFamily="34" charset="0"/>
              </a:rPr>
              <a:t>participar en su </a:t>
            </a:r>
            <a:r>
              <a:rPr lang="es-MX" sz="2000" dirty="0" smtClean="0">
                <a:latin typeface="Arial Narrow" panose="020B0506020202030204" pitchFamily="34" charset="0"/>
              </a:rPr>
              <a:t>construcción  también enseña.</a:t>
            </a:r>
            <a:endParaRPr lang="es-MX" sz="2000" dirty="0">
              <a:latin typeface="Arial Narrow" panose="020B0506020202030204" pitchFamily="34" charset="0"/>
            </a:endParaRPr>
          </a:p>
        </p:txBody>
      </p:sp>
      <p:sp>
        <p:nvSpPr>
          <p:cNvPr id="6" name="Rectángulo 5"/>
          <p:cNvSpPr/>
          <p:nvPr/>
        </p:nvSpPr>
        <p:spPr>
          <a:xfrm>
            <a:off x="3985244" y="4623219"/>
            <a:ext cx="4594918" cy="1489639"/>
          </a:xfrm>
          <a:prstGeom prst="rect">
            <a:avLst/>
          </a:prstGeom>
        </p:spPr>
        <p:txBody>
          <a:bodyPr wrap="square">
            <a:spAutoFit/>
          </a:bodyPr>
          <a:lstStyle/>
          <a:p>
            <a:pPr marL="6350" marR="5715" indent="-6350" algn="just">
              <a:lnSpc>
                <a:spcPct val="110000"/>
              </a:lnSpc>
              <a:spcAft>
                <a:spcPts val="580"/>
              </a:spcAft>
            </a:pPr>
            <a:r>
              <a:rPr lang="es-MX" sz="2000" dirty="0">
                <a:latin typeface="Arial Narrow" panose="020B0506020202030204" pitchFamily="34" charset="0"/>
              </a:rPr>
              <a:t>La democracia nace </a:t>
            </a:r>
            <a:r>
              <a:rPr lang="es-MX" sz="2000" dirty="0" smtClean="0">
                <a:latin typeface="Arial Narrow" panose="020B0506020202030204" pitchFamily="34" charset="0"/>
              </a:rPr>
              <a:t>de voluntades actuales, </a:t>
            </a:r>
            <a:r>
              <a:rPr lang="es-MX" sz="2000" dirty="0">
                <a:latin typeface="Arial Narrow" panose="020B0506020202030204" pitchFamily="34" charset="0"/>
              </a:rPr>
              <a:t>por lo </a:t>
            </a:r>
            <a:r>
              <a:rPr lang="es-MX" sz="2000" dirty="0" smtClean="0">
                <a:latin typeface="Arial Narrow" panose="020B0506020202030204" pitchFamily="34" charset="0"/>
              </a:rPr>
              <a:t>que necesita renovación, supone</a:t>
            </a:r>
            <a:r>
              <a:rPr lang="es-MX" sz="2000" dirty="0">
                <a:latin typeface="Arial Narrow" panose="020B0506020202030204" pitchFamily="34" charset="0"/>
              </a:rPr>
              <a:t>, decisión y conciencia </a:t>
            </a:r>
            <a:r>
              <a:rPr lang="es-MX" sz="2000" dirty="0" smtClean="0">
                <a:latin typeface="Arial Narrow" panose="020B0506020202030204" pitchFamily="34" charset="0"/>
              </a:rPr>
              <a:t>de su carácter histórico.</a:t>
            </a:r>
            <a:endParaRPr lang="es-MX" sz="2000" dirty="0">
              <a:latin typeface="Arial Narrow" panose="020B0506020202030204" pitchFamily="34" charset="0"/>
            </a:endParaRPr>
          </a:p>
          <a:p>
            <a:pPr marL="6350" marR="5715" indent="-6350" algn="just">
              <a:lnSpc>
                <a:spcPct val="110000"/>
              </a:lnSpc>
              <a:spcAft>
                <a:spcPts val="580"/>
              </a:spcAft>
            </a:pPr>
            <a:r>
              <a:rPr lang="es-MX" dirty="0"/>
              <a:t> </a:t>
            </a:r>
          </a:p>
        </p:txBody>
      </p:sp>
      <p:sp>
        <p:nvSpPr>
          <p:cNvPr id="7" name="Rectángulo 3"/>
          <p:cNvSpPr/>
          <p:nvPr/>
        </p:nvSpPr>
        <p:spPr>
          <a:xfrm>
            <a:off x="566485" y="532459"/>
            <a:ext cx="8118056" cy="570797"/>
          </a:xfrm>
          <a:prstGeom prst="rect">
            <a:avLst/>
          </a:prstGeom>
        </p:spPr>
        <p:txBody>
          <a:bodyPr wrap="none">
            <a:spAutoFit/>
          </a:bodyPr>
          <a:lstStyle/>
          <a:p>
            <a:pPr marL="31750">
              <a:lnSpc>
                <a:spcPct val="107000"/>
              </a:lnSpc>
              <a:spcAft>
                <a:spcPts val="9720"/>
              </a:spcAft>
            </a:pPr>
            <a:r>
              <a:rPr lang="es-MX" sz="3000" b="1" dirty="0" smtClean="0"/>
              <a:t>Calidad democrática de las normas en la escuela</a:t>
            </a:r>
            <a:endParaRPr lang="es-MX" sz="3000" b="1" dirty="0"/>
          </a:p>
        </p:txBody>
      </p:sp>
      <p:pic>
        <p:nvPicPr>
          <p:cNvPr id="9" name="Picture 2" descr="Resultado de imagen para imagenes de acuerdos de convivenc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390" y="3392488"/>
            <a:ext cx="3099836" cy="304376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7 Elipse"/>
          <p:cNvSpPr/>
          <p:nvPr/>
        </p:nvSpPr>
        <p:spPr>
          <a:xfrm>
            <a:off x="818708" y="1722475"/>
            <a:ext cx="7251404" cy="1850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rgbClr val="A21E92"/>
                </a:solidFill>
                <a:latin typeface="Arial Narrow" panose="020B0506020202030204" pitchFamily="34" charset="0"/>
              </a:rPr>
              <a:t>Las normas de convivencia escolar no tienen sólo un propósito legal; buscan educar y socializar. </a:t>
            </a:r>
            <a:endParaRPr lang="es-MX" sz="2800" b="1" dirty="0">
              <a:solidFill>
                <a:srgbClr val="A21E92"/>
              </a:solidFill>
              <a:latin typeface="Arial Narrow" panose="020B0506020202030204" pitchFamily="34" charset="0"/>
            </a:endParaRPr>
          </a:p>
        </p:txBody>
      </p:sp>
    </p:spTree>
    <p:extLst>
      <p:ext uri="{BB962C8B-B14F-4D97-AF65-F5344CB8AC3E}">
        <p14:creationId xmlns:p14="http://schemas.microsoft.com/office/powerpoint/2010/main" xmlns="" val="70413154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8713" y="1446108"/>
            <a:ext cx="7306574" cy="369332"/>
          </a:xfrm>
          <a:prstGeom prst="rect">
            <a:avLst/>
          </a:prstGeom>
        </p:spPr>
        <p:txBody>
          <a:bodyPr wrap="square">
            <a:spAutoFit/>
          </a:bodyPr>
          <a:lstStyle/>
          <a:p>
            <a:pPr marL="285750" lvl="0" indent="-285750" fontAlgn="base">
              <a:buFont typeface="Wingdings" pitchFamily="2" charset="2"/>
              <a:buChar char="§"/>
            </a:pPr>
            <a:r>
              <a:rPr lang="es-MX" dirty="0"/>
              <a:t>A</a:t>
            </a:r>
            <a:r>
              <a:rPr lang="es-MX" dirty="0" smtClean="0"/>
              <a:t>prender </a:t>
            </a:r>
            <a:r>
              <a:rPr lang="es-MX" dirty="0"/>
              <a:t>a diferenciar el espacio público del espacio </a:t>
            </a:r>
            <a:r>
              <a:rPr lang="es-MX" dirty="0" smtClean="0"/>
              <a:t>privado.</a:t>
            </a:r>
            <a:endParaRPr lang="es-MX" dirty="0"/>
          </a:p>
        </p:txBody>
      </p:sp>
      <p:sp>
        <p:nvSpPr>
          <p:cNvPr id="3" name="Rectángulo 2"/>
          <p:cNvSpPr/>
          <p:nvPr/>
        </p:nvSpPr>
        <p:spPr>
          <a:xfrm>
            <a:off x="880284" y="5697588"/>
            <a:ext cx="7581328" cy="646331"/>
          </a:xfrm>
          <a:prstGeom prst="rect">
            <a:avLst/>
          </a:prstGeom>
        </p:spPr>
        <p:txBody>
          <a:bodyPr wrap="square">
            <a:spAutoFit/>
          </a:bodyPr>
          <a:lstStyle/>
          <a:p>
            <a:pPr marL="285750" indent="-285750">
              <a:buFont typeface="Wingdings" pitchFamily="2" charset="2"/>
              <a:buChar char="§"/>
            </a:pPr>
            <a:r>
              <a:rPr lang="es-MX" dirty="0" smtClean="0"/>
              <a:t>Descubrir </a:t>
            </a:r>
            <a:r>
              <a:rPr lang="es-MX" dirty="0"/>
              <a:t>que un ambiente democrático estimula la expresión de las diferencias en el modo de pensar, creencias religiosas, selección de </a:t>
            </a:r>
            <a:r>
              <a:rPr lang="es-MX" dirty="0" smtClean="0"/>
              <a:t>valores.</a:t>
            </a:r>
            <a:endParaRPr lang="es-MX" dirty="0"/>
          </a:p>
        </p:txBody>
      </p:sp>
      <p:sp>
        <p:nvSpPr>
          <p:cNvPr id="4" name="3 Rectángulo"/>
          <p:cNvSpPr/>
          <p:nvPr/>
        </p:nvSpPr>
        <p:spPr>
          <a:xfrm>
            <a:off x="743802" y="686139"/>
            <a:ext cx="7854288" cy="677108"/>
          </a:xfrm>
          <a:prstGeom prst="rect">
            <a:avLst/>
          </a:prstGeom>
        </p:spPr>
        <p:txBody>
          <a:bodyPr wrap="square">
            <a:spAutoFit/>
          </a:bodyPr>
          <a:lstStyle/>
          <a:p>
            <a:r>
              <a:rPr lang="es-MX" sz="1900" dirty="0" smtClean="0">
                <a:latin typeface="Arial Narrow" panose="020B0506020202030204" pitchFamily="34" charset="0"/>
              </a:rPr>
              <a:t>La producción de un nuevo AEC se conecta con la visión de la democracia y favorece que los alumnos desarrollen lo siguiente:</a:t>
            </a:r>
            <a:endParaRPr lang="es-MX" sz="1900" dirty="0">
              <a:latin typeface="Arial Narrow" panose="020B0506020202030204" pitchFamily="34" charset="0"/>
            </a:endParaRPr>
          </a:p>
        </p:txBody>
      </p:sp>
      <p:sp>
        <p:nvSpPr>
          <p:cNvPr id="5" name="4 Rectángulo"/>
          <p:cNvSpPr/>
          <p:nvPr/>
        </p:nvSpPr>
        <p:spPr>
          <a:xfrm>
            <a:off x="880279" y="1918881"/>
            <a:ext cx="6939887" cy="369332"/>
          </a:xfrm>
          <a:prstGeom prst="rect">
            <a:avLst/>
          </a:prstGeom>
        </p:spPr>
        <p:txBody>
          <a:bodyPr wrap="square">
            <a:spAutoFit/>
          </a:bodyPr>
          <a:lstStyle/>
          <a:p>
            <a:pPr marL="285750" lvl="0" indent="-285750" fontAlgn="base">
              <a:buFont typeface="Wingdings" pitchFamily="2" charset="2"/>
              <a:buChar char="§"/>
            </a:pPr>
            <a:r>
              <a:rPr lang="es-MX" dirty="0" smtClean="0"/>
              <a:t>Descubrir el sentido de la norma, la importancia de que sean respetadas.</a:t>
            </a:r>
          </a:p>
        </p:txBody>
      </p:sp>
      <p:sp>
        <p:nvSpPr>
          <p:cNvPr id="6" name="5 Rectángulo"/>
          <p:cNvSpPr/>
          <p:nvPr/>
        </p:nvSpPr>
        <p:spPr>
          <a:xfrm>
            <a:off x="880281" y="2368865"/>
            <a:ext cx="7062716" cy="369332"/>
          </a:xfrm>
          <a:prstGeom prst="rect">
            <a:avLst/>
          </a:prstGeom>
        </p:spPr>
        <p:txBody>
          <a:bodyPr wrap="square">
            <a:spAutoFit/>
          </a:bodyPr>
          <a:lstStyle/>
          <a:p>
            <a:pPr marL="285750" lvl="0" indent="-285750" fontAlgn="base">
              <a:buFont typeface="Wingdings" pitchFamily="2" charset="2"/>
              <a:buChar char="§"/>
            </a:pPr>
            <a:r>
              <a:rPr lang="es-MX" dirty="0" smtClean="0"/>
              <a:t>Valorar la equidad y la justicia en su formulación y aplicación. </a:t>
            </a:r>
            <a:endParaRPr lang="es-MX" dirty="0"/>
          </a:p>
        </p:txBody>
      </p:sp>
      <p:sp>
        <p:nvSpPr>
          <p:cNvPr id="7" name="6 Rectángulo"/>
          <p:cNvSpPr/>
          <p:nvPr/>
        </p:nvSpPr>
        <p:spPr>
          <a:xfrm>
            <a:off x="873382" y="2753024"/>
            <a:ext cx="4102405" cy="369332"/>
          </a:xfrm>
          <a:prstGeom prst="rect">
            <a:avLst/>
          </a:prstGeom>
        </p:spPr>
        <p:txBody>
          <a:bodyPr wrap="none">
            <a:spAutoFit/>
          </a:bodyPr>
          <a:lstStyle/>
          <a:p>
            <a:pPr marL="285750" lvl="0" indent="-285750" fontAlgn="base">
              <a:buFont typeface="Wingdings" pitchFamily="2" charset="2"/>
              <a:buChar char="§"/>
            </a:pPr>
            <a:r>
              <a:rPr lang="es-MX" dirty="0" smtClean="0"/>
              <a:t>Aprender a participar responsablemente.</a:t>
            </a:r>
            <a:endParaRPr lang="es-MX" dirty="0"/>
          </a:p>
        </p:txBody>
      </p:sp>
      <p:sp>
        <p:nvSpPr>
          <p:cNvPr id="8" name="7 Rectángulo"/>
          <p:cNvSpPr/>
          <p:nvPr/>
        </p:nvSpPr>
        <p:spPr>
          <a:xfrm>
            <a:off x="880280" y="3133140"/>
            <a:ext cx="7444853" cy="646331"/>
          </a:xfrm>
          <a:prstGeom prst="rect">
            <a:avLst/>
          </a:prstGeom>
        </p:spPr>
        <p:txBody>
          <a:bodyPr wrap="square">
            <a:spAutoFit/>
          </a:bodyPr>
          <a:lstStyle/>
          <a:p>
            <a:pPr marL="285750" lvl="0" indent="-285750" fontAlgn="base">
              <a:buFont typeface="Wingdings" pitchFamily="2" charset="2"/>
              <a:buChar char="§"/>
            </a:pPr>
            <a:r>
              <a:rPr lang="es-MX" dirty="0" smtClean="0"/>
              <a:t>Descubrir la existencia de intereses comunes y su coherencia con los intereses individuales.</a:t>
            </a:r>
            <a:endParaRPr lang="es-MX" dirty="0"/>
          </a:p>
        </p:txBody>
      </p:sp>
      <p:sp>
        <p:nvSpPr>
          <p:cNvPr id="9" name="8 Rectángulo"/>
          <p:cNvSpPr/>
          <p:nvPr/>
        </p:nvSpPr>
        <p:spPr>
          <a:xfrm>
            <a:off x="880282" y="3784197"/>
            <a:ext cx="7376613" cy="646331"/>
          </a:xfrm>
          <a:prstGeom prst="rect">
            <a:avLst/>
          </a:prstGeom>
        </p:spPr>
        <p:txBody>
          <a:bodyPr wrap="square">
            <a:spAutoFit/>
          </a:bodyPr>
          <a:lstStyle/>
          <a:p>
            <a:pPr marL="285750" lvl="0" indent="-285750" fontAlgn="base">
              <a:buFont typeface="Wingdings" pitchFamily="2" charset="2"/>
              <a:buChar char="§"/>
            </a:pPr>
            <a:r>
              <a:rPr lang="es-MX" dirty="0" err="1" smtClean="0"/>
              <a:t>Vivenciar</a:t>
            </a:r>
            <a:r>
              <a:rPr lang="es-MX" dirty="0" smtClean="0"/>
              <a:t> el significado democrático de la cesión de poder, que supone la construcción de una sociedad entendida como contrato social.</a:t>
            </a:r>
            <a:endParaRPr lang="es-MX" dirty="0"/>
          </a:p>
        </p:txBody>
      </p:sp>
      <p:sp>
        <p:nvSpPr>
          <p:cNvPr id="10" name="9 Rectángulo"/>
          <p:cNvSpPr/>
          <p:nvPr/>
        </p:nvSpPr>
        <p:spPr>
          <a:xfrm>
            <a:off x="880280" y="4484276"/>
            <a:ext cx="7567684" cy="369332"/>
          </a:xfrm>
          <a:prstGeom prst="rect">
            <a:avLst/>
          </a:prstGeom>
        </p:spPr>
        <p:txBody>
          <a:bodyPr wrap="square">
            <a:spAutoFit/>
          </a:bodyPr>
          <a:lstStyle/>
          <a:p>
            <a:pPr marL="285750" lvl="0" indent="-285750" fontAlgn="base">
              <a:buFont typeface="Wingdings" pitchFamily="2" charset="2"/>
              <a:buChar char="§"/>
            </a:pPr>
            <a:r>
              <a:rPr lang="es-MX" dirty="0" err="1" smtClean="0"/>
              <a:t>Vivenciar</a:t>
            </a:r>
            <a:r>
              <a:rPr lang="es-MX" dirty="0" smtClean="0"/>
              <a:t> el sentido y la importancia de representar a otros y ser representado.</a:t>
            </a:r>
            <a:endParaRPr lang="es-MX" dirty="0"/>
          </a:p>
        </p:txBody>
      </p:sp>
      <p:sp>
        <p:nvSpPr>
          <p:cNvPr id="11" name="10 Rectángulo"/>
          <p:cNvSpPr/>
          <p:nvPr/>
        </p:nvSpPr>
        <p:spPr>
          <a:xfrm>
            <a:off x="880280" y="4893707"/>
            <a:ext cx="7554035" cy="369332"/>
          </a:xfrm>
          <a:prstGeom prst="rect">
            <a:avLst/>
          </a:prstGeom>
        </p:spPr>
        <p:txBody>
          <a:bodyPr wrap="square">
            <a:spAutoFit/>
          </a:bodyPr>
          <a:lstStyle/>
          <a:p>
            <a:pPr marL="285750" lvl="0" indent="-285750" fontAlgn="base">
              <a:buFont typeface="Wingdings" pitchFamily="2" charset="2"/>
              <a:buChar char="§"/>
            </a:pPr>
            <a:r>
              <a:rPr lang="es-MX" dirty="0" smtClean="0"/>
              <a:t>Comprender que todos somos depositarios de derechos y deberes.</a:t>
            </a:r>
            <a:endParaRPr lang="es-MX" dirty="0"/>
          </a:p>
        </p:txBody>
      </p:sp>
      <p:sp>
        <p:nvSpPr>
          <p:cNvPr id="12" name="11 Rectángulo"/>
          <p:cNvSpPr/>
          <p:nvPr/>
        </p:nvSpPr>
        <p:spPr>
          <a:xfrm>
            <a:off x="880281" y="5316793"/>
            <a:ext cx="7513092" cy="369332"/>
          </a:xfrm>
          <a:prstGeom prst="rect">
            <a:avLst/>
          </a:prstGeom>
        </p:spPr>
        <p:txBody>
          <a:bodyPr wrap="square">
            <a:spAutoFit/>
          </a:bodyPr>
          <a:lstStyle/>
          <a:p>
            <a:pPr marL="285750" lvl="0" indent="-285750" fontAlgn="base">
              <a:buFont typeface="Wingdings" pitchFamily="2" charset="2"/>
              <a:buChar char="§"/>
            </a:pPr>
            <a:r>
              <a:rPr lang="es-MX" dirty="0" err="1" smtClean="0"/>
              <a:t>Vivenciar</a:t>
            </a:r>
            <a:r>
              <a:rPr lang="es-MX" dirty="0" smtClean="0"/>
              <a:t> el valor de la igualdad ante la ley, la no discriminación.</a:t>
            </a:r>
            <a:endParaRPr lang="es-MX" dirty="0"/>
          </a:p>
        </p:txBody>
      </p:sp>
    </p:spTree>
    <p:extLst>
      <p:ext uri="{BB962C8B-B14F-4D97-AF65-F5344CB8AC3E}">
        <p14:creationId xmlns:p14="http://schemas.microsoft.com/office/powerpoint/2010/main" xmlns="" val="2652893561"/>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Resultado de imagen para imagenes de acuerdos de convivenc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4647" y="2872339"/>
            <a:ext cx="5274706" cy="216679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Rectángulo 2"/>
          <p:cNvSpPr/>
          <p:nvPr/>
        </p:nvSpPr>
        <p:spPr>
          <a:xfrm>
            <a:off x="806569" y="1242541"/>
            <a:ext cx="7530861" cy="707886"/>
          </a:xfrm>
          <a:prstGeom prst="rect">
            <a:avLst/>
          </a:prstGeom>
        </p:spPr>
        <p:txBody>
          <a:bodyPr wrap="square">
            <a:spAutoFit/>
          </a:bodyPr>
          <a:lstStyle/>
          <a:p>
            <a:r>
              <a:rPr lang="es-MX" sz="2000" dirty="0">
                <a:latin typeface="Arial Narrow" panose="020B0506020202030204" pitchFamily="34" charset="0"/>
              </a:rPr>
              <a:t>La escuela establece un vínculo intergeneracional. No son iguales los roles y las responsabilidades que le corresponden a cada segmento generacional. </a:t>
            </a:r>
          </a:p>
        </p:txBody>
      </p:sp>
      <p:sp>
        <p:nvSpPr>
          <p:cNvPr id="4" name="Rectángulo 3"/>
          <p:cNvSpPr/>
          <p:nvPr/>
        </p:nvSpPr>
        <p:spPr>
          <a:xfrm>
            <a:off x="806569" y="2136746"/>
            <a:ext cx="7530861" cy="1107996"/>
          </a:xfrm>
          <a:prstGeom prst="rect">
            <a:avLst/>
          </a:prstGeom>
        </p:spPr>
        <p:txBody>
          <a:bodyPr wrap="square">
            <a:spAutoFit/>
          </a:bodyPr>
          <a:lstStyle/>
          <a:p>
            <a:pPr marR="5715" indent="-6350">
              <a:lnSpc>
                <a:spcPct val="110000"/>
              </a:lnSpc>
              <a:spcAft>
                <a:spcPts val="580"/>
              </a:spcAft>
            </a:pPr>
            <a:r>
              <a:rPr lang="es-MX" sz="2000" dirty="0">
                <a:latin typeface="Arial Narrow" panose="020B0506020202030204" pitchFamily="34" charset="0"/>
              </a:rPr>
              <a:t>El desarrollo de </a:t>
            </a:r>
            <a:r>
              <a:rPr lang="es-MX" sz="2000" dirty="0" smtClean="0">
                <a:latin typeface="Arial Narrow" panose="020B0506020202030204" pitchFamily="34" charset="0"/>
              </a:rPr>
              <a:t>esta cultura exige </a:t>
            </a:r>
            <a:r>
              <a:rPr lang="es-MX" sz="2000" dirty="0">
                <a:latin typeface="Arial Narrow" panose="020B0506020202030204" pitchFamily="34" charset="0"/>
              </a:rPr>
              <a:t>que las decisiones se sometan a consulta, que se legitimen las diferencias y se favorezca la toma de iniciativa de todos los actores escolares. </a:t>
            </a:r>
          </a:p>
        </p:txBody>
      </p:sp>
      <p:sp>
        <p:nvSpPr>
          <p:cNvPr id="5" name="Rectángulo 3"/>
          <p:cNvSpPr/>
          <p:nvPr/>
        </p:nvSpPr>
        <p:spPr>
          <a:xfrm>
            <a:off x="1781132" y="546106"/>
            <a:ext cx="5584157" cy="586314"/>
          </a:xfrm>
          <a:prstGeom prst="rect">
            <a:avLst/>
          </a:prstGeom>
        </p:spPr>
        <p:txBody>
          <a:bodyPr wrap="none">
            <a:spAutoFit/>
          </a:bodyPr>
          <a:lstStyle/>
          <a:p>
            <a:pPr marL="31750">
              <a:lnSpc>
                <a:spcPct val="107000"/>
              </a:lnSpc>
              <a:spcAft>
                <a:spcPts val="9720"/>
              </a:spcAft>
            </a:pPr>
            <a:r>
              <a:rPr lang="es-MX" sz="3000" b="1" dirty="0" smtClean="0"/>
              <a:t>Cultura democrática y rol adulto </a:t>
            </a:r>
            <a:endParaRPr lang="es-MX" sz="3000" b="1" dirty="0"/>
          </a:p>
        </p:txBody>
      </p:sp>
      <p:sp>
        <p:nvSpPr>
          <p:cNvPr id="7" name="Rectángulo 4"/>
          <p:cNvSpPr/>
          <p:nvPr/>
        </p:nvSpPr>
        <p:spPr>
          <a:xfrm>
            <a:off x="524642" y="5134992"/>
            <a:ext cx="8094715" cy="1077218"/>
          </a:xfrm>
          <a:prstGeom prst="rect">
            <a:avLst/>
          </a:prstGeom>
        </p:spPr>
        <p:txBody>
          <a:bodyPr wrap="square">
            <a:spAutoFit/>
          </a:bodyPr>
          <a:lstStyle/>
          <a:p>
            <a:pPr algn="ctr"/>
            <a:r>
              <a:rPr lang="es-MX" sz="3200" b="1" dirty="0" smtClean="0">
                <a:latin typeface="Arial Narrow" panose="020B0506020202030204" pitchFamily="34" charset="0"/>
              </a:rPr>
              <a:t>La </a:t>
            </a:r>
            <a:r>
              <a:rPr lang="es-MX" sz="3200" b="1" dirty="0">
                <a:latin typeface="Arial Narrow" panose="020B0506020202030204" pitchFamily="34" charset="0"/>
              </a:rPr>
              <a:t>participación y </a:t>
            </a:r>
            <a:r>
              <a:rPr lang="es-MX" sz="3200" b="1" dirty="0" smtClean="0">
                <a:latin typeface="Arial Narrow" panose="020B0506020202030204" pitchFamily="34" charset="0"/>
              </a:rPr>
              <a:t>la </a:t>
            </a:r>
            <a:r>
              <a:rPr lang="es-MX" sz="3200" b="1" dirty="0">
                <a:latin typeface="Arial Narrow" panose="020B0506020202030204" pitchFamily="34" charset="0"/>
              </a:rPr>
              <a:t>representación </a:t>
            </a:r>
            <a:r>
              <a:rPr lang="es-MX" sz="3200" b="1" dirty="0" smtClean="0">
                <a:latin typeface="Arial Narrow" panose="020B0506020202030204" pitchFamily="34" charset="0"/>
              </a:rPr>
              <a:t>son </a:t>
            </a:r>
            <a:r>
              <a:rPr lang="es-MX" sz="3200" b="1" dirty="0">
                <a:latin typeface="Arial Narrow" panose="020B0506020202030204" pitchFamily="34" charset="0"/>
              </a:rPr>
              <a:t>determinantes de nuestra calidad </a:t>
            </a:r>
            <a:r>
              <a:rPr lang="es-MX" sz="3200" b="1" dirty="0" smtClean="0">
                <a:latin typeface="Arial Narrow" panose="020B0506020202030204" pitchFamily="34" charset="0"/>
              </a:rPr>
              <a:t>normativa</a:t>
            </a:r>
            <a:r>
              <a:rPr lang="es-MX" sz="2000" dirty="0" smtClean="0">
                <a:latin typeface="Arial Narrow" panose="020B0506020202030204" pitchFamily="34" charset="0"/>
              </a:rPr>
              <a:t> </a:t>
            </a:r>
            <a:endParaRPr lang="es-MX" sz="2000" dirty="0">
              <a:latin typeface="Arial Narrow" panose="020B0506020202030204" pitchFamily="34" charset="0"/>
            </a:endParaRPr>
          </a:p>
        </p:txBody>
      </p:sp>
    </p:spTree>
    <p:extLst>
      <p:ext uri="{BB962C8B-B14F-4D97-AF65-F5344CB8AC3E}">
        <p14:creationId xmlns:p14="http://schemas.microsoft.com/office/powerpoint/2010/main" xmlns="" val="3150167319"/>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7321" y="1950418"/>
            <a:ext cx="7389948" cy="3139321"/>
          </a:xfrm>
          <a:prstGeom prst="rect">
            <a:avLst/>
          </a:prstGeom>
        </p:spPr>
        <p:txBody>
          <a:bodyPr wrap="square">
            <a:spAutoFit/>
          </a:bodyPr>
          <a:lstStyle/>
          <a:p>
            <a:pPr marL="474345" marR="5715" algn="just">
              <a:lnSpc>
                <a:spcPct val="110000"/>
              </a:lnSpc>
              <a:spcAft>
                <a:spcPts val="580"/>
              </a:spcAft>
            </a:pPr>
            <a:r>
              <a:rPr lang="es-MX" sz="3600" b="1" dirty="0" smtClean="0">
                <a:latin typeface="Arial Narrow" panose="020B0506020202030204" pitchFamily="34" charset="0"/>
              </a:rPr>
              <a:t>1.  ¿Cuáles </a:t>
            </a:r>
            <a:r>
              <a:rPr lang="es-MX" sz="3600" b="1" dirty="0">
                <a:latin typeface="Arial Narrow" panose="020B0506020202030204" pitchFamily="34" charset="0"/>
              </a:rPr>
              <a:t>serían los fines educativos que desearíamos alcanzar con la producción y aplicación de normas de convivencia en nuestra escuela?</a:t>
            </a:r>
          </a:p>
        </p:txBody>
      </p:sp>
      <p:sp>
        <p:nvSpPr>
          <p:cNvPr id="8" name="CuadroTexto 16"/>
          <p:cNvSpPr txBox="1"/>
          <p:nvPr/>
        </p:nvSpPr>
        <p:spPr>
          <a:xfrm>
            <a:off x="561614" y="546726"/>
            <a:ext cx="3587306" cy="646331"/>
          </a:xfrm>
          <a:prstGeom prst="rect">
            <a:avLst/>
          </a:prstGeom>
          <a:solidFill>
            <a:srgbClr val="FFCCCC"/>
          </a:solidFill>
        </p:spPr>
        <p:txBody>
          <a:bodyPr wrap="square" rtlCol="0">
            <a:spAutoFit/>
          </a:bodyPr>
          <a:lstStyle/>
          <a:p>
            <a:r>
              <a:rPr lang="es-MX" sz="3600" b="1" dirty="0" smtClean="0">
                <a:solidFill>
                  <a:srgbClr val="002060"/>
                </a:solidFill>
              </a:rPr>
              <a:t>REFLEXIÓN</a:t>
            </a:r>
            <a:endParaRPr lang="es-MX" sz="3600" b="1" dirty="0">
              <a:solidFill>
                <a:srgbClr val="002060"/>
              </a:solidFill>
            </a:endParaRPr>
          </a:p>
        </p:txBody>
      </p:sp>
    </p:spTree>
    <p:extLst>
      <p:ext uri="{BB962C8B-B14F-4D97-AF65-F5344CB8AC3E}">
        <p14:creationId xmlns:p14="http://schemas.microsoft.com/office/powerpoint/2010/main" xmlns="" val="697635161"/>
      </p:ext>
    </p:extLst>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16"/>
          <p:cNvSpPr txBox="1"/>
          <p:nvPr/>
        </p:nvSpPr>
        <p:spPr>
          <a:xfrm>
            <a:off x="561614" y="546726"/>
            <a:ext cx="3587306" cy="646331"/>
          </a:xfrm>
          <a:prstGeom prst="rect">
            <a:avLst/>
          </a:prstGeom>
          <a:solidFill>
            <a:srgbClr val="FFCCCC"/>
          </a:solidFill>
        </p:spPr>
        <p:txBody>
          <a:bodyPr wrap="square" rtlCol="0">
            <a:spAutoFit/>
          </a:bodyPr>
          <a:lstStyle/>
          <a:p>
            <a:r>
              <a:rPr lang="es-MX" sz="3600" b="1" dirty="0" smtClean="0">
                <a:solidFill>
                  <a:srgbClr val="002060"/>
                </a:solidFill>
              </a:rPr>
              <a:t>REFLEXIÓN</a:t>
            </a:r>
            <a:endParaRPr lang="es-MX" sz="3600" b="1" dirty="0">
              <a:solidFill>
                <a:srgbClr val="002060"/>
              </a:solidFill>
            </a:endParaRPr>
          </a:p>
        </p:txBody>
      </p:sp>
      <p:pic>
        <p:nvPicPr>
          <p:cNvPr id="9" name="Picture 14" descr="Resultado de imagen para imagenes de acuerdos de convivenc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84112" y="4418539"/>
            <a:ext cx="2589152" cy="17229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0" name="9 Rectángulo"/>
          <p:cNvSpPr/>
          <p:nvPr/>
        </p:nvSpPr>
        <p:spPr>
          <a:xfrm>
            <a:off x="1270746" y="2429357"/>
            <a:ext cx="2836674" cy="527196"/>
          </a:xfrm>
          <a:prstGeom prst="rect">
            <a:avLst/>
          </a:prstGeom>
        </p:spPr>
        <p:txBody>
          <a:bodyPr wrap="none">
            <a:spAutoFit/>
          </a:bodyPr>
          <a:lstStyle/>
          <a:p>
            <a:pPr marL="285750" marR="647700" indent="-285750" algn="just">
              <a:lnSpc>
                <a:spcPct val="157000"/>
              </a:lnSpc>
              <a:spcAft>
                <a:spcPts val="0"/>
              </a:spcAft>
              <a:buFont typeface="Wingdings" panose="05000000000000000000" pitchFamily="2" charset="2"/>
              <a:buChar char="v"/>
            </a:pPr>
            <a:r>
              <a:rPr lang="es-MX" dirty="0" smtClean="0"/>
              <a:t> Respeto por la ley </a:t>
            </a:r>
            <a:endParaRPr lang="es-MX" dirty="0"/>
          </a:p>
        </p:txBody>
      </p:sp>
      <p:sp>
        <p:nvSpPr>
          <p:cNvPr id="11" name="10 Rectángulo"/>
          <p:cNvSpPr/>
          <p:nvPr/>
        </p:nvSpPr>
        <p:spPr>
          <a:xfrm>
            <a:off x="2547335" y="2995456"/>
            <a:ext cx="3768404" cy="397032"/>
          </a:xfrm>
          <a:prstGeom prst="rect">
            <a:avLst/>
          </a:prstGeom>
        </p:spPr>
        <p:txBody>
          <a:bodyPr wrap="none">
            <a:spAutoFit/>
          </a:bodyPr>
          <a:lstStyle/>
          <a:p>
            <a:pPr marL="342900" marR="5715" indent="-342900" algn="just">
              <a:lnSpc>
                <a:spcPct val="110000"/>
              </a:lnSpc>
              <a:spcAft>
                <a:spcPts val="580"/>
              </a:spcAft>
              <a:buFont typeface="Wingdings" panose="05000000000000000000" pitchFamily="2" charset="2"/>
              <a:buChar char="v"/>
            </a:pPr>
            <a:r>
              <a:rPr lang="es-MX" dirty="0" smtClean="0"/>
              <a:t>Valoración de los intereses comunes</a:t>
            </a:r>
            <a:endParaRPr lang="es-MX" dirty="0"/>
          </a:p>
        </p:txBody>
      </p:sp>
      <p:sp>
        <p:nvSpPr>
          <p:cNvPr id="12" name="11 Rectángulo"/>
          <p:cNvSpPr/>
          <p:nvPr/>
        </p:nvSpPr>
        <p:spPr>
          <a:xfrm>
            <a:off x="891171" y="3522485"/>
            <a:ext cx="3846887" cy="397032"/>
          </a:xfrm>
          <a:prstGeom prst="rect">
            <a:avLst/>
          </a:prstGeom>
        </p:spPr>
        <p:txBody>
          <a:bodyPr wrap="none">
            <a:spAutoFit/>
          </a:bodyPr>
          <a:lstStyle/>
          <a:p>
            <a:pPr marL="342900" marR="5715" indent="-342900" algn="just">
              <a:lnSpc>
                <a:spcPct val="110000"/>
              </a:lnSpc>
              <a:spcAft>
                <a:spcPts val="580"/>
              </a:spcAft>
              <a:buFont typeface="Wingdings" panose="05000000000000000000" pitchFamily="2" charset="2"/>
              <a:buChar char="v"/>
            </a:pPr>
            <a:r>
              <a:rPr lang="es-MX" dirty="0" smtClean="0"/>
              <a:t>Legitimación de las diferencias          </a:t>
            </a:r>
            <a:endParaRPr lang="es-MX" dirty="0"/>
          </a:p>
        </p:txBody>
      </p:sp>
      <p:sp>
        <p:nvSpPr>
          <p:cNvPr id="13" name="12 Rectángulo"/>
          <p:cNvSpPr/>
          <p:nvPr/>
        </p:nvSpPr>
        <p:spPr>
          <a:xfrm>
            <a:off x="2398298" y="3941120"/>
            <a:ext cx="3497432" cy="397032"/>
          </a:xfrm>
          <a:prstGeom prst="rect">
            <a:avLst/>
          </a:prstGeom>
        </p:spPr>
        <p:txBody>
          <a:bodyPr wrap="none">
            <a:spAutoFit/>
          </a:bodyPr>
          <a:lstStyle/>
          <a:p>
            <a:pPr marL="342900" marR="5715" indent="-342900" algn="just">
              <a:lnSpc>
                <a:spcPct val="110000"/>
              </a:lnSpc>
              <a:spcAft>
                <a:spcPts val="580"/>
              </a:spcAft>
              <a:buFont typeface="Wingdings" panose="05000000000000000000" pitchFamily="2" charset="2"/>
              <a:buChar char="v"/>
            </a:pPr>
            <a:r>
              <a:rPr lang="es-MX" dirty="0" smtClean="0"/>
              <a:t>Equidad en la aplicación de la ley</a:t>
            </a:r>
            <a:endParaRPr lang="es-MX" dirty="0"/>
          </a:p>
        </p:txBody>
      </p:sp>
      <p:sp>
        <p:nvSpPr>
          <p:cNvPr id="14" name="13 Rectángulo"/>
          <p:cNvSpPr/>
          <p:nvPr/>
        </p:nvSpPr>
        <p:spPr>
          <a:xfrm>
            <a:off x="769279" y="4455455"/>
            <a:ext cx="4299510" cy="397032"/>
          </a:xfrm>
          <a:prstGeom prst="rect">
            <a:avLst/>
          </a:prstGeom>
        </p:spPr>
        <p:txBody>
          <a:bodyPr wrap="none">
            <a:spAutoFit/>
          </a:bodyPr>
          <a:lstStyle/>
          <a:p>
            <a:pPr marL="342900" marR="5715" indent="-342900" algn="just">
              <a:lnSpc>
                <a:spcPct val="110000"/>
              </a:lnSpc>
              <a:spcAft>
                <a:spcPts val="580"/>
              </a:spcAft>
              <a:buFont typeface="Wingdings" panose="05000000000000000000" pitchFamily="2" charset="2"/>
              <a:buChar char="v"/>
            </a:pPr>
            <a:r>
              <a:rPr lang="es-MX" dirty="0" smtClean="0"/>
              <a:t>Debate público de decisiones colectivas    </a:t>
            </a:r>
            <a:endParaRPr lang="es-MX" dirty="0"/>
          </a:p>
        </p:txBody>
      </p:sp>
      <p:sp>
        <p:nvSpPr>
          <p:cNvPr id="15" name="14 Rectángulo"/>
          <p:cNvSpPr/>
          <p:nvPr/>
        </p:nvSpPr>
        <p:spPr>
          <a:xfrm>
            <a:off x="2027353" y="4909001"/>
            <a:ext cx="1699568" cy="397032"/>
          </a:xfrm>
          <a:prstGeom prst="rect">
            <a:avLst/>
          </a:prstGeom>
        </p:spPr>
        <p:txBody>
          <a:bodyPr wrap="none">
            <a:spAutoFit/>
          </a:bodyPr>
          <a:lstStyle/>
          <a:p>
            <a:pPr marL="342900" marR="5715" indent="-342900" algn="just">
              <a:lnSpc>
                <a:spcPct val="110000"/>
              </a:lnSpc>
              <a:spcAft>
                <a:spcPts val="580"/>
              </a:spcAft>
              <a:buFont typeface="Wingdings" panose="05000000000000000000" pitchFamily="2" charset="2"/>
              <a:buChar char="v"/>
            </a:pPr>
            <a:r>
              <a:rPr lang="es-MX" dirty="0" smtClean="0"/>
              <a:t>Participación</a:t>
            </a:r>
            <a:endParaRPr lang="es-MX" dirty="0"/>
          </a:p>
        </p:txBody>
      </p:sp>
      <p:sp>
        <p:nvSpPr>
          <p:cNvPr id="16" name="15 Rectángulo"/>
          <p:cNvSpPr/>
          <p:nvPr/>
        </p:nvSpPr>
        <p:spPr>
          <a:xfrm>
            <a:off x="825104" y="5473485"/>
            <a:ext cx="4021229" cy="397032"/>
          </a:xfrm>
          <a:prstGeom prst="rect">
            <a:avLst/>
          </a:prstGeom>
        </p:spPr>
        <p:txBody>
          <a:bodyPr wrap="none">
            <a:spAutoFit/>
          </a:bodyPr>
          <a:lstStyle/>
          <a:p>
            <a:pPr marL="342900" marR="5715" indent="-342900" algn="just">
              <a:lnSpc>
                <a:spcPct val="110000"/>
              </a:lnSpc>
              <a:spcAft>
                <a:spcPts val="580"/>
              </a:spcAft>
              <a:buFont typeface="Wingdings" panose="05000000000000000000" pitchFamily="2" charset="2"/>
              <a:buChar char="v"/>
            </a:pPr>
            <a:r>
              <a:rPr lang="es-MX" dirty="0" smtClean="0"/>
              <a:t>Respeto por la privacidad personal       </a:t>
            </a:r>
            <a:endParaRPr lang="es-MX" dirty="0"/>
          </a:p>
        </p:txBody>
      </p:sp>
      <p:sp>
        <p:nvSpPr>
          <p:cNvPr id="17" name="16 CuadroTexto"/>
          <p:cNvSpPr txBox="1"/>
          <p:nvPr/>
        </p:nvSpPr>
        <p:spPr>
          <a:xfrm>
            <a:off x="520996" y="6103088"/>
            <a:ext cx="712381" cy="369332"/>
          </a:xfrm>
          <a:prstGeom prst="rect">
            <a:avLst/>
          </a:prstGeom>
          <a:noFill/>
        </p:spPr>
        <p:txBody>
          <a:bodyPr wrap="square" rtlCol="0">
            <a:spAutoFit/>
          </a:bodyPr>
          <a:lstStyle/>
          <a:p>
            <a:r>
              <a:rPr lang="es-MX" dirty="0" smtClean="0"/>
              <a:t>CAT</a:t>
            </a:r>
            <a:endParaRPr lang="es-MX" dirty="0"/>
          </a:p>
        </p:txBody>
      </p:sp>
      <p:sp>
        <p:nvSpPr>
          <p:cNvPr id="18" name="Rectángulo 4"/>
          <p:cNvSpPr/>
          <p:nvPr/>
        </p:nvSpPr>
        <p:spPr>
          <a:xfrm>
            <a:off x="372140" y="1395410"/>
            <a:ext cx="7666074" cy="904863"/>
          </a:xfrm>
          <a:prstGeom prst="rect">
            <a:avLst/>
          </a:prstGeom>
        </p:spPr>
        <p:txBody>
          <a:bodyPr wrap="square">
            <a:spAutoFit/>
          </a:bodyPr>
          <a:lstStyle/>
          <a:p>
            <a:pPr marL="618490" marR="5715" indent="-144145" algn="just">
              <a:lnSpc>
                <a:spcPct val="110000"/>
              </a:lnSpc>
              <a:spcAft>
                <a:spcPts val="580"/>
              </a:spcAft>
            </a:pPr>
            <a:r>
              <a:rPr lang="es-MX" sz="2400" b="1" i="1" dirty="0" smtClean="0">
                <a:latin typeface="Arial Narrow" panose="020B0506020202030204" pitchFamily="34" charset="0"/>
              </a:rPr>
              <a:t>2.  A </a:t>
            </a:r>
            <a:r>
              <a:rPr lang="es-MX" sz="2400" b="1" i="1" dirty="0">
                <a:latin typeface="Arial Narrow" panose="020B0506020202030204" pitchFamily="34" charset="0"/>
              </a:rPr>
              <a:t>continuación </a:t>
            </a:r>
            <a:r>
              <a:rPr lang="es-MX" sz="2400" b="1" i="1" dirty="0" smtClean="0">
                <a:latin typeface="Arial Narrow" panose="020B0506020202030204" pitchFamily="34" charset="0"/>
              </a:rPr>
              <a:t>se presenta un </a:t>
            </a:r>
            <a:r>
              <a:rPr lang="es-MX" sz="2400" b="1" i="1" dirty="0">
                <a:latin typeface="Arial Narrow" panose="020B0506020202030204" pitchFamily="34" charset="0"/>
              </a:rPr>
              <a:t>listado de aprendizajes </a:t>
            </a:r>
            <a:r>
              <a:rPr lang="es-MX" sz="2400" b="1" i="1" dirty="0" smtClean="0">
                <a:latin typeface="Arial Narrow" panose="020B0506020202030204" pitchFamily="34" charset="0"/>
              </a:rPr>
              <a:t>democráticos:</a:t>
            </a:r>
            <a:endParaRPr lang="es-MX" sz="2400" b="1" i="1" dirty="0">
              <a:latin typeface="Arial Narrow" panose="020B0506020202030204" pitchFamily="34" charset="0"/>
            </a:endParaRPr>
          </a:p>
        </p:txBody>
      </p:sp>
    </p:spTree>
    <p:extLst>
      <p:ext uri="{BB962C8B-B14F-4D97-AF65-F5344CB8AC3E}">
        <p14:creationId xmlns:p14="http://schemas.microsoft.com/office/powerpoint/2010/main" xmlns="" val="697635161"/>
      </p:ext>
    </p:extLst>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1332</TotalTime>
  <Words>1771</Words>
  <Application>Microsoft Office PowerPoint</Application>
  <PresentationFormat>Carta (216 x 279 mm)</PresentationFormat>
  <Paragraphs>183</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Orgánico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Xime_Flavito</dc:creator>
  <cp:lastModifiedBy>Diana Sofía</cp:lastModifiedBy>
  <cp:revision>183</cp:revision>
  <dcterms:created xsi:type="dcterms:W3CDTF">2016-09-15T00:25:28Z</dcterms:created>
  <dcterms:modified xsi:type="dcterms:W3CDTF">2017-02-03T18:24:48Z</dcterms:modified>
</cp:coreProperties>
</file>